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57" r:id="rId8"/>
    <p:sldId id="258" r:id="rId9"/>
    <p:sldId id="259"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47" d="100"/>
          <a:sy n="47" d="100"/>
        </p:scale>
        <p:origin x="-1092"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828801"/>
            <a:ext cx="6477000" cy="15240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id-ID" dirty="0" smtClean="0">
                <a:solidFill>
                  <a:srgbClr val="FF0000"/>
                </a:solidFill>
              </a:rPr>
              <a:t>MANAJEMEN PRODUKTIVITAS</a:t>
            </a:r>
            <a:endParaRPr lang="en-US" dirty="0">
              <a:solidFill>
                <a:srgbClr val="FF0000"/>
              </a:solidFill>
            </a:endParaRPr>
          </a:p>
        </p:txBody>
      </p:sp>
      <p:sp>
        <p:nvSpPr>
          <p:cNvPr id="3" name="Subtitle 2"/>
          <p:cNvSpPr>
            <a:spLocks noGrp="1"/>
          </p:cNvSpPr>
          <p:nvPr>
            <p:ph type="subTitle" idx="1"/>
          </p:nvPr>
        </p:nvSpPr>
        <p:spPr>
          <a:ln>
            <a:solidFill>
              <a:schemeClr val="bg1"/>
            </a:solidFill>
          </a:ln>
        </p:spPr>
        <p:txBody>
          <a:bodyPr>
            <a:normAutofit fontScale="92500" lnSpcReduction="20000"/>
          </a:bodyPr>
          <a:lstStyle/>
          <a:p>
            <a:r>
              <a:rPr lang="id-ID" b="1" dirty="0" smtClean="0">
                <a:solidFill>
                  <a:schemeClr val="tx1"/>
                </a:solidFill>
              </a:rPr>
              <a:t>Pertemuan ke III</a:t>
            </a:r>
          </a:p>
          <a:p>
            <a:r>
              <a:rPr lang="id-ID" b="1" dirty="0" smtClean="0">
                <a:solidFill>
                  <a:schemeClr val="tx1"/>
                </a:solidFill>
              </a:rPr>
              <a:t>By</a:t>
            </a:r>
          </a:p>
          <a:p>
            <a:r>
              <a:rPr lang="id-ID" b="1" dirty="0" smtClean="0">
                <a:solidFill>
                  <a:schemeClr val="tx1"/>
                </a:solidFill>
              </a:rPr>
              <a:t>Adang Widjana</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1"/>
            <a:ext cx="8229600" cy="4800600"/>
          </a:xfrm>
        </p:spPr>
        <p:txBody>
          <a:bodyPr>
            <a:normAutofit/>
          </a:bodyPr>
          <a:lstStyle/>
          <a:p>
            <a:pPr marL="0" indent="0" algn="just">
              <a:buNone/>
            </a:pPr>
            <a:r>
              <a:rPr lang="id-ID" sz="2400" dirty="0" smtClean="0">
                <a:latin typeface="Times New Roman" pitchFamily="18" charset="0"/>
                <a:cs typeface="Times New Roman" pitchFamily="18" charset="0"/>
              </a:rPr>
              <a:t>Penjelasan di atas mengutarakan produktivitas secara total, artinya keluaran yang diperoleh dari seluruh masukan yang ada dalam industri/organisasi. Masukan tersebut lazim disebut faktor produksi, yaitu berupa tenaga kerja, kapital, bahan, teknologi, dan energi. Sedangkan keluarannya (output) bisa berupa barang atau jasa. Salah satu masukan seperti manusia (tenaga kerja) dapat  menghasilkan keluaran yang dikenal dengan produktivitas individu atau produktivitas parsial.</a:t>
            </a:r>
          </a:p>
          <a:p>
            <a:pPr marL="0" indent="0" algn="just">
              <a:buNone/>
            </a:pPr>
            <a:r>
              <a:rPr lang="id-ID" sz="2400" dirty="0" smtClean="0">
                <a:latin typeface="Times New Roman" pitchFamily="18" charset="0"/>
                <a:cs typeface="Times New Roman" pitchFamily="18" charset="0"/>
              </a:rPr>
              <a:t>Produktivitas parsial sering </a:t>
            </a:r>
            <a:r>
              <a:rPr lang="id-ID" sz="2400" smtClean="0">
                <a:latin typeface="Times New Roman" pitchFamily="18" charset="0"/>
                <a:cs typeface="Times New Roman" pitchFamily="18" charset="0"/>
              </a:rPr>
              <a:t>disebut juga </a:t>
            </a:r>
            <a:r>
              <a:rPr lang="id-ID" sz="2400" dirty="0" smtClean="0">
                <a:latin typeface="Times New Roman" pitchFamily="18" charset="0"/>
                <a:cs typeface="Times New Roman" pitchFamily="18" charset="0"/>
              </a:rPr>
              <a:t>sebagai produktivitas faktor tunggal (</a:t>
            </a:r>
            <a:r>
              <a:rPr lang="id-ID" sz="2400" i="1" dirty="0" smtClean="0">
                <a:latin typeface="Times New Roman" pitchFamily="18" charset="0"/>
                <a:cs typeface="Times New Roman" pitchFamily="18" charset="0"/>
              </a:rPr>
              <a:t>single-factor productivity</a:t>
            </a:r>
            <a:r>
              <a:rPr lang="id-ID" sz="2400" dirty="0" smtClean="0">
                <a:latin typeface="Times New Roman" pitchFamily="18" charset="0"/>
                <a:cs typeface="Times New Roman" pitchFamily="18" charset="0"/>
              </a:rPr>
              <a:t>)  merupakan rasio dari output terhadap salah satu jenis input.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id-ID" sz="2400" dirty="0" smtClean="0">
                <a:latin typeface="Times New Roman" pitchFamily="18" charset="0"/>
                <a:cs typeface="Times New Roman" pitchFamily="18" charset="0"/>
              </a:rPr>
              <a:t>Sebagai contoh, produktivitas tenaga kerja merupakan ukuran produktivitas parsial bagi input tenaga kerja yang diukur berdasarkan rasio output terhadap input tenaga kerja insani.</a:t>
            </a:r>
          </a:p>
          <a:p>
            <a:pPr marL="0" indent="0" algn="just">
              <a:buNone/>
            </a:pPr>
            <a:r>
              <a:rPr lang="id-ID" sz="2400" dirty="0" smtClean="0">
                <a:latin typeface="Times New Roman" pitchFamily="18" charset="0"/>
                <a:cs typeface="Times New Roman" pitchFamily="18" charset="0"/>
              </a:rPr>
              <a:t>Dewasa ini produktivitas individu mendapat perhatian cukup besar, hal ini didasarkan pada pemikiran bahwa sebenarnya produktivitas manapun bersumber dari individu yang melakukan kegiatan. Namun individu yang dimaksud adalah individu sebagai tenaga kerja yang memiliki kualitas kerja yang memadai.</a:t>
            </a:r>
          </a:p>
          <a:p>
            <a:pPr marL="0" indent="0" algn="just">
              <a:buNone/>
            </a:pPr>
            <a:r>
              <a:rPr lang="id-ID" sz="2400" dirty="0" smtClean="0">
                <a:latin typeface="Times New Roman" pitchFamily="18" charset="0"/>
                <a:cs typeface="Times New Roman" pitchFamily="18" charset="0"/>
              </a:rPr>
              <a:t>Tenaga kerja merupakan faktor yang biasa dijadikan pengukur produktivitas. Hal ini disebabkan:</a:t>
            </a:r>
          </a:p>
          <a:p>
            <a:pPr marL="0" indent="0" algn="just">
              <a:buNone/>
            </a:pPr>
            <a:r>
              <a:rPr lang="id-ID" sz="2400" dirty="0" smtClean="0">
                <a:latin typeface="Times New Roman" pitchFamily="18" charset="0"/>
                <a:cs typeface="Times New Roman" pitchFamily="18" charset="0"/>
              </a:rPr>
              <a:t>1.  Karena besarnya biaya yang dikorbankan untuk tenaga kerja</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      sebagai bagian yang terbesar untuk menghasilkan produk atau  </a:t>
            </a:r>
          </a:p>
          <a:p>
            <a:pPr marL="0" indent="0" algn="just">
              <a:buNone/>
            </a:pPr>
            <a:r>
              <a:rPr lang="id-ID" sz="2400" dirty="0" smtClean="0">
                <a:latin typeface="Times New Roman" pitchFamily="18" charset="0"/>
                <a:cs typeface="Times New Roman" pitchFamily="18" charset="0"/>
              </a:rPr>
              <a:t>      jasa.</a:t>
            </a:r>
          </a:p>
          <a:p>
            <a:pPr marL="457200" indent="-457200" algn="just">
              <a:buNone/>
            </a:pPr>
            <a:r>
              <a:rPr lang="id-ID" sz="2400" dirty="0" smtClean="0">
                <a:latin typeface="Times New Roman" pitchFamily="18" charset="0"/>
                <a:cs typeface="Times New Roman" pitchFamily="18" charset="0"/>
              </a:rPr>
              <a:t>2.   Karena masukan pada sumber daya manusia lebih mudah </a:t>
            </a:r>
          </a:p>
          <a:p>
            <a:pPr marL="457200" indent="-457200" algn="just">
              <a:buNone/>
            </a:pPr>
            <a:r>
              <a:rPr lang="id-ID" sz="2400" dirty="0" smtClean="0">
                <a:latin typeface="Times New Roman" pitchFamily="18" charset="0"/>
                <a:cs typeface="Times New Roman" pitchFamily="18" charset="0"/>
              </a:rPr>
              <a:t>      dihitung ketimbang masukan pada faktor2 yang lain seperti modal, teknologi dan lain2. </a:t>
            </a:r>
          </a:p>
          <a:p>
            <a:pPr marL="0" indent="0" algn="just">
              <a:buNone/>
            </a:pPr>
            <a:r>
              <a:rPr lang="id-ID" sz="2400" dirty="0" smtClean="0">
                <a:latin typeface="Times New Roman" pitchFamily="18" charset="0"/>
                <a:cs typeface="Times New Roman" pitchFamily="18" charset="0"/>
              </a:rPr>
              <a:t>Banyak faktor yang memengaruhi produktivitas baik yang berhubungan dengan tenaga kerja maupun yang berhubungan dengan lingkungan perusahaan, juga kebijaksanaan pemerintah secara keseluruhan.</a:t>
            </a:r>
          </a:p>
          <a:p>
            <a:pPr marL="0" indent="0" algn="just">
              <a:buNone/>
            </a:pPr>
            <a:r>
              <a:rPr lang="id-ID" sz="2400" dirty="0" smtClean="0">
                <a:latin typeface="Times New Roman" pitchFamily="18" charset="0"/>
                <a:cs typeface="Times New Roman" pitchFamily="18" charset="0"/>
              </a:rPr>
              <a:t>Tiap faktor tersebut dapat saling berpengaruh, dan dapat memengaruhi peningkatan produktivitas kerja baik secara langsung maupun secara tidak langsung.</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id-ID" sz="2400" b="1" dirty="0" smtClean="0">
                <a:latin typeface="Times New Roman" pitchFamily="18" charset="0"/>
                <a:cs typeface="Times New Roman" pitchFamily="18" charset="0"/>
              </a:rPr>
              <a:t>Hubungan Imbalan dengan Produktivitas Kerja</a:t>
            </a:r>
          </a:p>
          <a:p>
            <a:pPr marL="0" indent="0" algn="just">
              <a:buNone/>
            </a:pPr>
            <a:r>
              <a:rPr lang="id-ID" sz="2400" dirty="0" smtClean="0">
                <a:latin typeface="Times New Roman" pitchFamily="18" charset="0"/>
                <a:cs typeface="Times New Roman" pitchFamily="18" charset="0"/>
              </a:rPr>
              <a:t>Guna lebih menjamin  produktivitas kerja lebih tinggi, banyak organisasi menganut sistem imbalan sebagai bagian dari sistem kompensasi yang berlaku bagi para karyawan organisasi.</a:t>
            </a:r>
          </a:p>
          <a:p>
            <a:pPr marL="0" indent="0" algn="just">
              <a:buNone/>
            </a:pPr>
            <a:r>
              <a:rPr lang="id-ID" sz="2400" dirty="0" smtClean="0">
                <a:latin typeface="Times New Roman" pitchFamily="18" charset="0"/>
                <a:cs typeface="Times New Roman" pitchFamily="18" charset="0"/>
              </a:rPr>
              <a:t>Jadi sudah jelas hubungannya antara imbalan dengan produktivitas kerja karyawan, karena produktivitas yang tinggi sangat ditentukan oleh adanya sistem kompensasi yang dirancang dalam upaya peningkatan tersebut. Bagi PNS ini sudah dilakukan sejak 1 Januari 2011 dengan  istilah yang cukup terkenal Insentif Berbasis Kinerja (IBK), namun sayang hal ini kurang memenuhi sasarannya karena kinerja atau produktivitas kerja dimaksud dengan pemberian insentif hanya sebatas penilaian kehadiran pegawai ke tempat kerja.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lgn="just">
              <a:buNone/>
            </a:pPr>
            <a:r>
              <a:rPr lang="id-ID" sz="2400" dirty="0" smtClean="0">
                <a:latin typeface="Times New Roman" pitchFamily="18" charset="0"/>
                <a:cs typeface="Times New Roman" pitchFamily="18" charset="0"/>
              </a:rPr>
              <a:t>Tentu saja, produktivitas kerja tidak hanya dipengaruhi oleh besar atau kecilnya kompensasi baik insentif maupun bonus. Telah dimaklumi  bahwa produktivitas suatu organisasi dipengaruhi oleh berbagai faktor yang mendukung, selain kompensasi, motivasi, kompetensi, juga masalah pengembangan karier, pendidikan dan pelatihan, evaluasi kerja yang adil  sangat mendukung peningkatan produktivitas dimaksud.</a:t>
            </a:r>
          </a:p>
          <a:p>
            <a:pPr marL="0" indent="0" algn="just">
              <a:buNone/>
            </a:pPr>
            <a:r>
              <a:rPr lang="id-ID" sz="2400" dirty="0" smtClean="0">
                <a:latin typeface="Times New Roman" pitchFamily="18" charset="0"/>
                <a:cs typeface="Times New Roman" pitchFamily="18" charset="0"/>
              </a:rPr>
              <a:t>Dalam proses peningkatan produktivitas sudah barang tentu unsur pimpinan baik mulai dari tingkat supervisor, manajer, bahkan top manajemen pun harus selalu memberikan perhatian yang cukup besar bagi para pegawai dalam meningkatkan kinerjanya.   Pada gilirannya mereka akan mencapai produktivitas yang optimal.</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81328"/>
            <a:ext cx="7620000" cy="4525963"/>
          </a:xfrm>
          <a:noFill/>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2" name="Title 1"/>
          <p:cNvSpPr>
            <a:spLocks noGrp="1"/>
          </p:cNvSpPr>
          <p:nvPr>
            <p:ph type="title"/>
          </p:nvPr>
        </p:nvSpPr>
        <p:spPr/>
        <p:txBody>
          <a:bodyPr/>
          <a:lstStyle/>
          <a:p>
            <a:r>
              <a:rPr lang="en-US" dirty="0" smtClean="0"/>
              <a:t> </a:t>
            </a:r>
            <a:endParaRPr lang="en-US" dirty="0"/>
          </a:p>
        </p:txBody>
      </p:sp>
      <p:pic>
        <p:nvPicPr>
          <p:cNvPr id="4" name="Picture 3"/>
          <p:cNvPicPr>
            <a:picLocks noGrp="1" noChangeAspect="1" noChangeArrowheads="1"/>
          </p:cNvPicPr>
          <p:nvPr/>
        </p:nvPicPr>
        <p:blipFill>
          <a:blip r:embed="rId2"/>
          <a:srcRect/>
          <a:stretch>
            <a:fillRect/>
          </a:stretch>
        </p:blipFill>
        <p:spPr bwMode="auto">
          <a:xfrm>
            <a:off x="762000" y="457200"/>
            <a:ext cx="7924800" cy="5486400"/>
          </a:xfrm>
          <a:prstGeom prst="rect">
            <a:avLst/>
          </a:prstGeom>
          <a:noFill/>
          <a:ln>
            <a:headEnd/>
            <a:tailEnd/>
          </a:ln>
        </p:spPr>
        <p:style>
          <a:lnRef idx="2">
            <a:schemeClr val="dk1"/>
          </a:lnRef>
          <a:fillRef idx="1">
            <a:schemeClr val="lt1"/>
          </a:fillRef>
          <a:effectRef idx="0">
            <a:schemeClr val="dk1"/>
          </a:effectRef>
          <a:fontRef idx="minor">
            <a:schemeClr val="dk1"/>
          </a:fontRef>
        </p:style>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indent="22225" algn="just">
              <a:buNone/>
            </a:pPr>
            <a:r>
              <a:rPr lang="id-ID" sz="2400" dirty="0" smtClean="0">
                <a:latin typeface="Times New Roman" pitchFamily="18" charset="0"/>
                <a:cs typeface="Times New Roman" pitchFamily="18" charset="0"/>
              </a:rPr>
              <a:t>Pada umumnya perusahaan didirikan dengan tujuan</a:t>
            </a:r>
            <a:r>
              <a:rPr lang="id-ID" sz="2400" baseline="44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tertentu. Tujuan tsb akan tercapai bila ada faktor</a:t>
            </a:r>
            <a:r>
              <a:rPr lang="id-ID" sz="2400" baseline="44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yang menunjang yaitu modal, alam, sumberdaya manusia juga tekonologi (mesin) dapat dikelola dengan baik. SDM merupakan faktor produksi yang paling dominan berpengaruh terhadap produktivitas perusahaan, oleh karena itu perlu mendapat perhatian yang serius, agar produktivitas kerja meningkat.</a:t>
            </a:r>
          </a:p>
          <a:p>
            <a:pPr indent="22225" algn="just">
              <a:buNone/>
            </a:pPr>
            <a:r>
              <a:rPr lang="id-ID" sz="2400" dirty="0" smtClean="0">
                <a:latin typeface="Times New Roman" pitchFamily="18" charset="0"/>
                <a:cs typeface="Times New Roman" pitchFamily="18" charset="0"/>
              </a:rPr>
              <a:t>Menurut Bernardine &amp; Russel menyatakan bahwa: “</a:t>
            </a:r>
            <a:r>
              <a:rPr lang="id-ID" sz="2400" i="1" dirty="0" smtClean="0">
                <a:latin typeface="Times New Roman" pitchFamily="18" charset="0"/>
                <a:cs typeface="Times New Roman" pitchFamily="18" charset="0"/>
              </a:rPr>
              <a:t>gernerally, productivity refers to ratio of output, inputs my include labour hours or costs, production costs, and equipment costs. Outputs may consist of sales, earnings, market share, and defect”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indent="22225" algn="just">
              <a:buNone/>
            </a:pPr>
            <a:r>
              <a:rPr lang="id-ID" sz="2400" dirty="0" smtClean="0">
                <a:latin typeface="Times New Roman" pitchFamily="18" charset="0"/>
                <a:cs typeface="Times New Roman" pitchFamily="18" charset="0"/>
              </a:rPr>
              <a:t>Yang berarti bahwa umumnya produktivitas merujuk kepada perbandingan antara masukan dan keluaran. Masukan (input) bisa meliputi jam kerja dan upah, biaya produksi, dan biaya perlengkapan. Sedangkan keluaran (output) meliputi antara lain penjualan, pendapatan, saham pasar, kerusakan dll.</a:t>
            </a:r>
          </a:p>
          <a:p>
            <a:pPr indent="22225" algn="just">
              <a:buNone/>
            </a:pPr>
            <a:r>
              <a:rPr lang="id-ID" sz="2400" dirty="0" smtClean="0">
                <a:latin typeface="Times New Roman" pitchFamily="18" charset="0"/>
                <a:cs typeface="Times New Roman" pitchFamily="18" charset="0"/>
              </a:rPr>
              <a:t>Hal senada juga diungkapkan oleh Rusli </a:t>
            </a:r>
            <a:r>
              <a:rPr lang="en-US" sz="2400" dirty="0" smtClean="0">
                <a:latin typeface="Times New Roman" pitchFamily="18" charset="0"/>
                <a:cs typeface="Times New Roman" pitchFamily="18" charset="0"/>
              </a:rPr>
              <a:t>S</a:t>
            </a:r>
            <a:r>
              <a:rPr lang="id-ID" sz="2400" dirty="0" smtClean="0">
                <a:latin typeface="Times New Roman" pitchFamily="18" charset="0"/>
                <a:cs typeface="Times New Roman" pitchFamily="18" charset="0"/>
              </a:rPr>
              <a:t>yar</a:t>
            </a:r>
            <a:r>
              <a:rPr lang="en-US" sz="2400" dirty="0" err="1" smtClean="0">
                <a:latin typeface="Times New Roman" pitchFamily="18" charset="0"/>
                <a:cs typeface="Times New Roman" pitchFamily="18" charset="0"/>
              </a:rPr>
              <a:t>i</a:t>
            </a:r>
            <a:r>
              <a:rPr lang="id-ID" sz="2400" dirty="0" smtClean="0">
                <a:latin typeface="Times New Roman" pitchFamily="18" charset="0"/>
                <a:cs typeface="Times New Roman" pitchFamily="18" charset="0"/>
              </a:rPr>
              <a:t>f yaitu: “Pro- duktivitas dinyatakan dengan rumus:</a:t>
            </a:r>
          </a:p>
          <a:p>
            <a:pPr indent="22225" algn="ctr">
              <a:buNone/>
            </a:pPr>
            <a:r>
              <a:rPr lang="id-ID" sz="2400" dirty="0" smtClean="0">
                <a:latin typeface="Times New Roman" pitchFamily="18" charset="0"/>
                <a:cs typeface="Times New Roman" pitchFamily="18" charset="0"/>
              </a:rPr>
              <a:t>         output</a:t>
            </a:r>
          </a:p>
          <a:p>
            <a:pPr indent="22225" algn="ctr">
              <a:buNone/>
            </a:pPr>
            <a:r>
              <a:rPr lang="id-ID" sz="2400" dirty="0" smtClean="0">
                <a:latin typeface="Times New Roman" pitchFamily="18" charset="0"/>
                <a:cs typeface="Times New Roman" pitchFamily="18" charset="0"/>
              </a:rPr>
              <a:t>P  =  --------</a:t>
            </a:r>
          </a:p>
          <a:p>
            <a:pPr indent="22225" algn="ctr">
              <a:buNone/>
            </a:pPr>
            <a:r>
              <a:rPr lang="id-ID" sz="2400" dirty="0" smtClean="0">
                <a:latin typeface="Times New Roman" pitchFamily="18" charset="0"/>
                <a:cs typeface="Times New Roman" pitchFamily="18" charset="0"/>
              </a:rPr>
              <a:t>        input </a:t>
            </a:r>
          </a:p>
          <a:p>
            <a:pPr indent="22225" algn="just">
              <a:buNone/>
            </a:pPr>
            <a:r>
              <a:rPr lang="id-ID" sz="2400" dirty="0" smtClean="0">
                <a:latin typeface="Times New Roman" pitchFamily="18" charset="0"/>
                <a:cs typeface="Times New Roman" pitchFamily="18" charset="0"/>
              </a:rPr>
              <a:t>Ukuran output dapat dinyatakan dalam bentuk antara lain: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792162"/>
          </a:xfrm>
        </p:spPr>
        <p:txBody>
          <a:bodyPr/>
          <a:lstStyle/>
          <a:p>
            <a:r>
              <a:rPr lang="id-ID"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indent="22225" algn="just">
              <a:buNone/>
            </a:pPr>
            <a:r>
              <a:rPr lang="id-ID" sz="2400" dirty="0" smtClean="0">
                <a:latin typeface="Times New Roman" pitchFamily="18" charset="0"/>
                <a:cs typeface="Times New Roman" pitchFamily="18" charset="0"/>
              </a:rPr>
              <a:t>  a.  Jumlah satuan fisik produk/jasa</a:t>
            </a:r>
          </a:p>
          <a:p>
            <a:pPr indent="22225" algn="just">
              <a:buNone/>
            </a:pPr>
            <a:r>
              <a:rPr lang="id-ID" sz="2400" dirty="0" smtClean="0">
                <a:latin typeface="Times New Roman" pitchFamily="18" charset="0"/>
                <a:cs typeface="Times New Roman" pitchFamily="18" charset="0"/>
              </a:rPr>
              <a:t>  b.  Nilai rupiah produk/jasa</a:t>
            </a:r>
          </a:p>
          <a:p>
            <a:pPr indent="22225" algn="just">
              <a:buNone/>
            </a:pPr>
            <a:r>
              <a:rPr lang="id-ID" sz="2400" dirty="0" smtClean="0">
                <a:latin typeface="Times New Roman" pitchFamily="18" charset="0"/>
                <a:cs typeface="Times New Roman" pitchFamily="18" charset="0"/>
              </a:rPr>
              <a:t>  c.  Nilai tambah</a:t>
            </a:r>
          </a:p>
          <a:p>
            <a:pPr marL="519113" lvl="1" indent="22225" algn="just">
              <a:buNone/>
            </a:pPr>
            <a:r>
              <a:rPr lang="id-ID" sz="2000" dirty="0" smtClean="0">
                <a:latin typeface="Times New Roman" pitchFamily="18" charset="0"/>
                <a:cs typeface="Times New Roman" pitchFamily="18" charset="0"/>
              </a:rPr>
              <a:t>d.   Jumlah pekerjaan/kerja</a:t>
            </a:r>
          </a:p>
          <a:p>
            <a:pPr indent="22225" algn="just">
              <a:buNone/>
            </a:pPr>
            <a:r>
              <a:rPr lang="id-ID" sz="2400" dirty="0" smtClean="0">
                <a:latin typeface="Times New Roman" pitchFamily="18" charset="0"/>
                <a:cs typeface="Times New Roman" pitchFamily="18" charset="0"/>
              </a:rPr>
              <a:t>  e.  Jumlah laba kotor</a:t>
            </a:r>
          </a:p>
          <a:p>
            <a:pPr indent="22225" algn="just">
              <a:buNone/>
            </a:pPr>
            <a:r>
              <a:rPr lang="id-ID" sz="2400" dirty="0" smtClean="0">
                <a:latin typeface="Times New Roman" pitchFamily="18" charset="0"/>
                <a:cs typeface="Times New Roman" pitchFamily="18" charset="0"/>
              </a:rPr>
              <a:t>Sedangkan ukuran input dapat dinyatakan dalam bentuk:</a:t>
            </a:r>
          </a:p>
          <a:p>
            <a:pPr indent="22225" algn="just">
              <a:buNone/>
            </a:pPr>
            <a:r>
              <a:rPr lang="id-ID" sz="2400" dirty="0" smtClean="0">
                <a:latin typeface="Times New Roman" pitchFamily="18" charset="0"/>
                <a:cs typeface="Times New Roman" pitchFamily="18" charset="0"/>
              </a:rPr>
              <a:t>  a.  Jumlah waktu</a:t>
            </a:r>
          </a:p>
          <a:p>
            <a:pPr indent="22225" algn="just">
              <a:buNone/>
            </a:pPr>
            <a:r>
              <a:rPr lang="id-ID" sz="2400" dirty="0" smtClean="0">
                <a:latin typeface="Times New Roman" pitchFamily="18" charset="0"/>
                <a:cs typeface="Times New Roman" pitchFamily="18" charset="0"/>
              </a:rPr>
              <a:t>  b.  Jumlah tenaga kerja</a:t>
            </a:r>
          </a:p>
          <a:p>
            <a:pPr indent="22225" algn="just">
              <a:buNone/>
            </a:pPr>
            <a:r>
              <a:rPr lang="id-ID" sz="2400" dirty="0" smtClean="0">
                <a:latin typeface="Times New Roman" pitchFamily="18" charset="0"/>
                <a:cs typeface="Times New Roman" pitchFamily="18" charset="0"/>
              </a:rPr>
              <a:t>  c.  Jumlah biaya tenaga kerja</a:t>
            </a:r>
          </a:p>
          <a:p>
            <a:pPr indent="22225" algn="just">
              <a:buNone/>
            </a:pPr>
            <a:r>
              <a:rPr lang="id-ID" sz="2400" dirty="0" smtClean="0">
                <a:latin typeface="Times New Roman" pitchFamily="18" charset="0"/>
                <a:cs typeface="Times New Roman" pitchFamily="18" charset="0"/>
              </a:rPr>
              <a:t>  d.  Jumlah jam per orang (</a:t>
            </a:r>
            <a:r>
              <a:rPr lang="id-ID" sz="2400" i="1" dirty="0" smtClean="0">
                <a:latin typeface="Times New Roman" pitchFamily="18" charset="0"/>
                <a:cs typeface="Times New Roman" pitchFamily="18" charset="0"/>
              </a:rPr>
              <a:t>man hours</a:t>
            </a:r>
            <a:r>
              <a:rPr lang="id-ID" sz="2400" dirty="0" smtClean="0">
                <a:latin typeface="Times New Roman" pitchFamily="18" charset="0"/>
                <a:cs typeface="Times New Roman" pitchFamily="18" charset="0"/>
              </a:rPr>
              <a:t>)</a:t>
            </a:r>
          </a:p>
          <a:p>
            <a:pPr indent="22225" algn="just">
              <a:buNone/>
            </a:pPr>
            <a:r>
              <a:rPr lang="id-ID" sz="2400" dirty="0" smtClean="0">
                <a:latin typeface="Times New Roman" pitchFamily="18" charset="0"/>
                <a:cs typeface="Times New Roman" pitchFamily="18" charset="0"/>
              </a:rPr>
              <a:t>  e.  Jumlah jam mesin  (</a:t>
            </a:r>
            <a:r>
              <a:rPr lang="id-ID" sz="2400" i="1" dirty="0" smtClean="0">
                <a:latin typeface="Times New Roman" pitchFamily="18" charset="0"/>
                <a:cs typeface="Times New Roman" pitchFamily="18" charset="0"/>
              </a:rPr>
              <a:t>machine hours</a:t>
            </a:r>
            <a:r>
              <a:rPr lang="id-ID" sz="2400" dirty="0" smtClean="0">
                <a:latin typeface="Times New Roman" pitchFamily="18" charset="0"/>
                <a:cs typeface="Times New Roman" pitchFamily="18" charset="0"/>
              </a:rPr>
              <a:t>)</a:t>
            </a:r>
          </a:p>
          <a:p>
            <a:pPr indent="22225" algn="just">
              <a:buAutoNum type="alphaLcParenBoth"/>
            </a:pPr>
            <a:endParaRPr lang="id-ID" sz="2400" dirty="0" smtClean="0">
              <a:latin typeface="Times New Roman" pitchFamily="18" charset="0"/>
              <a:cs typeface="Times New Roman" pitchFamily="18" charset="0"/>
            </a:endParaRPr>
          </a:p>
          <a:p>
            <a:pPr indent="22225" algn="just">
              <a:buAutoNum type="alphaLcParenBoth"/>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563562"/>
          </a:xfrm>
        </p:spPr>
        <p:txBody>
          <a:bodyPr>
            <a:normAutofit fontScale="90000"/>
          </a:bodyPr>
          <a:lstStyle/>
          <a:p>
            <a:r>
              <a:rPr lang="id-ID"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274638" indent="0" algn="just">
              <a:buNone/>
            </a:pPr>
            <a:r>
              <a:rPr lang="id-ID" sz="2400" dirty="0" smtClean="0">
                <a:latin typeface="Times New Roman" pitchFamily="18" charset="0"/>
                <a:cs typeface="Times New Roman" pitchFamily="18" charset="0"/>
              </a:rPr>
              <a:t>Apabila ukuran keberhasilan produksi hanya dipandang dari sisi output, maka produktuvitas dipandang dari dua sisi sekaligus, yaitu sisi input dan sisi output. Dengan demikian dapat dikatakan produktivitas berkaitan dengan efesiensi penggunaan input dalam  memproduksi output (barang/jasa).</a:t>
            </a:r>
          </a:p>
          <a:p>
            <a:pPr marL="274638" indent="0" algn="just">
              <a:buNone/>
            </a:pPr>
            <a:r>
              <a:rPr lang="id-ID" sz="2400" dirty="0" smtClean="0">
                <a:latin typeface="Times New Roman" pitchFamily="18" charset="0"/>
                <a:cs typeface="Times New Roman" pitchFamily="18" charset="0"/>
              </a:rPr>
              <a:t>Sedangkan menurut formulasi National Product Board (NPB) Sungapore, dikatakan bahwa produktivitas adalah sikap mental (</a:t>
            </a:r>
            <a:r>
              <a:rPr lang="id-ID" sz="2400" i="1" dirty="0" smtClean="0">
                <a:latin typeface="Times New Roman" pitchFamily="18" charset="0"/>
                <a:cs typeface="Times New Roman" pitchFamily="18" charset="0"/>
              </a:rPr>
              <a:t>attitude of mind</a:t>
            </a:r>
            <a:r>
              <a:rPr lang="id-ID" sz="2400" dirty="0" smtClean="0">
                <a:latin typeface="Times New Roman" pitchFamily="18" charset="0"/>
                <a:cs typeface="Times New Roman" pitchFamily="18" charset="0"/>
              </a:rPr>
              <a:t>) yang mempunyai semangat untuk melakukan peningkatan perbaikan. Perwujudan sikap mental, dalam berbagai kegiatan antara lain sbb:</a:t>
            </a:r>
          </a:p>
          <a:p>
            <a:pPr marL="274638" indent="0" algn="just">
              <a:buNone/>
            </a:pPr>
            <a:r>
              <a:rPr lang="id-ID" sz="2400" dirty="0" smtClean="0">
                <a:latin typeface="Times New Roman" pitchFamily="18" charset="0"/>
                <a:cs typeface="Times New Roman" pitchFamily="18" charset="0"/>
              </a:rPr>
              <a:t>1.  Yang berkaitan dengan diri sendiri dapat dilakukan melalui  </a:t>
            </a:r>
          </a:p>
          <a:p>
            <a:pPr marL="274638" indent="0" algn="just">
              <a:buNone/>
            </a:pPr>
            <a:r>
              <a:rPr lang="id-ID" sz="2400" dirty="0" smtClean="0">
                <a:latin typeface="Times New Roman" pitchFamily="18" charset="0"/>
                <a:cs typeface="Times New Roman" pitchFamily="18" charset="0"/>
              </a:rPr>
              <a:t>     peningkatan: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indent="22225">
              <a:buNone/>
            </a:pPr>
            <a:r>
              <a:rPr lang="id-ID" sz="2400" dirty="0" smtClean="0">
                <a:latin typeface="Times New Roman" pitchFamily="18" charset="0"/>
                <a:cs typeface="Times New Roman" pitchFamily="18" charset="0"/>
              </a:rPr>
              <a:t>     a.  Pengetahuan</a:t>
            </a:r>
          </a:p>
          <a:p>
            <a:pPr indent="22225">
              <a:buNone/>
            </a:pPr>
            <a:r>
              <a:rPr lang="id-ID" sz="2400" dirty="0" smtClean="0">
                <a:latin typeface="Times New Roman" pitchFamily="18" charset="0"/>
                <a:cs typeface="Times New Roman" pitchFamily="18" charset="0"/>
              </a:rPr>
              <a:t>     b.  Keterampilan,</a:t>
            </a:r>
          </a:p>
          <a:p>
            <a:pPr indent="22225">
              <a:buNone/>
            </a:pPr>
            <a:r>
              <a:rPr lang="id-ID" sz="2400" dirty="0" smtClean="0">
                <a:latin typeface="Times New Roman" pitchFamily="18" charset="0"/>
                <a:cs typeface="Times New Roman" pitchFamily="18" charset="0"/>
              </a:rPr>
              <a:t>     c.  Disiplin</a:t>
            </a:r>
          </a:p>
          <a:p>
            <a:pPr indent="22225">
              <a:buNone/>
            </a:pPr>
            <a:r>
              <a:rPr lang="id-ID" sz="2400" dirty="0" smtClean="0">
                <a:latin typeface="Times New Roman" pitchFamily="18" charset="0"/>
                <a:cs typeface="Times New Roman" pitchFamily="18" charset="0"/>
              </a:rPr>
              <a:t>     d.  Upaya pribadi</a:t>
            </a:r>
          </a:p>
          <a:p>
            <a:pPr indent="22225">
              <a:buNone/>
            </a:pPr>
            <a:r>
              <a:rPr lang="id-ID" sz="2400" dirty="0" smtClean="0">
                <a:latin typeface="Times New Roman" pitchFamily="18" charset="0"/>
                <a:cs typeface="Times New Roman" pitchFamily="18" charset="0"/>
              </a:rPr>
              <a:t>     e.  Kerukunan kerja</a:t>
            </a:r>
          </a:p>
          <a:p>
            <a:pPr indent="22225">
              <a:buNone/>
            </a:pPr>
            <a:r>
              <a:rPr lang="id-ID" sz="2400" dirty="0" smtClean="0">
                <a:latin typeface="Times New Roman" pitchFamily="18" charset="0"/>
                <a:cs typeface="Times New Roman" pitchFamily="18" charset="0"/>
              </a:rPr>
              <a:t> 2.  Yang </a:t>
            </a:r>
            <a:r>
              <a:rPr lang="id-ID" sz="2400" dirty="0" smtClean="0">
                <a:latin typeface="Times New Roman" pitchFamily="18" charset="0"/>
                <a:cs typeface="Times New Roman" pitchFamily="18" charset="0"/>
              </a:rPr>
              <a:t>berkaitan dengan pekerjaan dapat dilakukan melalui:</a:t>
            </a:r>
          </a:p>
          <a:p>
            <a:pPr indent="22225">
              <a:buNone/>
            </a:pPr>
            <a:r>
              <a:rPr lang="id-ID" sz="2400" dirty="0" smtClean="0">
                <a:latin typeface="Times New Roman" pitchFamily="18" charset="0"/>
                <a:cs typeface="Times New Roman" pitchFamily="18" charset="0"/>
              </a:rPr>
              <a:t>     a. Manajemen dan metoda kerja yang baik</a:t>
            </a:r>
          </a:p>
          <a:p>
            <a:pPr indent="22225">
              <a:buNone/>
            </a:pPr>
            <a:r>
              <a:rPr lang="id-ID" sz="2400" dirty="0" smtClean="0">
                <a:latin typeface="Times New Roman" pitchFamily="18" charset="0"/>
                <a:cs typeface="Times New Roman" pitchFamily="18" charset="0"/>
              </a:rPr>
              <a:t>     b. Penghematan biaya</a:t>
            </a:r>
          </a:p>
          <a:p>
            <a:pPr indent="22225">
              <a:buNone/>
            </a:pPr>
            <a:r>
              <a:rPr lang="id-ID" sz="2400" dirty="0" smtClean="0">
                <a:latin typeface="Times New Roman" pitchFamily="18" charset="0"/>
                <a:cs typeface="Times New Roman" pitchFamily="18" charset="0"/>
              </a:rPr>
              <a:t>     c.  Ketepatan waktu</a:t>
            </a:r>
          </a:p>
          <a:p>
            <a:pPr indent="22225">
              <a:buNone/>
            </a:pPr>
            <a:r>
              <a:rPr lang="id-ID" sz="2400" dirty="0" smtClean="0">
                <a:latin typeface="Times New Roman" pitchFamily="18" charset="0"/>
                <a:cs typeface="Times New Roman" pitchFamily="18" charset="0"/>
              </a:rPr>
              <a:t>     d. Sistem dan teknologi yang baik.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pPr>
              <a:buNone/>
            </a:pPr>
            <a:r>
              <a:rPr lang="en-US" sz="2400" b="1" dirty="0" err="1" smtClean="0">
                <a:latin typeface="Times New Roman" pitchFamily="18" charset="0"/>
                <a:cs typeface="Times New Roman" pitchFamily="18" charset="0"/>
              </a:rPr>
              <a:t>Produktivitas</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Kerja</a:t>
            </a:r>
            <a:endParaRPr lang="en-US" sz="2400" dirty="0" smtClean="0">
              <a:latin typeface="Times New Roman" pitchFamily="18" charset="0"/>
              <a:cs typeface="Times New Roman" pitchFamily="18" charset="0"/>
            </a:endParaRPr>
          </a:p>
          <a:p>
            <a:pPr>
              <a:lnSpc>
                <a:spcPct val="110000"/>
              </a:lnSpc>
              <a:spcBef>
                <a:spcPts val="0"/>
              </a:spcBef>
              <a:buNone/>
            </a:pPr>
            <a:r>
              <a:rPr lang="id-ID" sz="2400" dirty="0" smtClean="0">
                <a:latin typeface="Times New Roman" pitchFamily="18" charset="0"/>
                <a:cs typeface="Times New Roman" pitchFamily="18" charset="0"/>
              </a:rPr>
              <a:t>     </a:t>
            </a:r>
            <a:r>
              <a:rPr lang="id-ID" sz="2600" dirty="0" smtClean="0">
                <a:latin typeface="Times New Roman" pitchFamily="18" charset="0"/>
                <a:cs typeface="Times New Roman" pitchFamily="18" charset="0"/>
              </a:rPr>
              <a:t>Konsep produktivitas kerja dapat dilihat dari dua dimensi, yaitu dimensi individu dan dimensi  keorganisasian.  Dimensi individu melihat produktivitas dalam kaitannya dengan karakteristik-karakteristik kepribadian individu yang muncul dalam bentuk sikap mental dan mengandung makna keinginan dan upaya individu yang selalu berusaha untuk meningkatkan kualitas kehidupannya. Sedangkan dimensi keorganisasian melihat produktivitas dalam kerangka hubungan teknis antara masukan (</a:t>
            </a:r>
            <a:r>
              <a:rPr lang="id-ID" sz="2600" i="1" dirty="0" smtClean="0">
                <a:latin typeface="Times New Roman" pitchFamily="18" charset="0"/>
                <a:cs typeface="Times New Roman" pitchFamily="18" charset="0"/>
              </a:rPr>
              <a:t>input</a:t>
            </a:r>
            <a:r>
              <a:rPr lang="id-ID" sz="2600" dirty="0" smtClean="0">
                <a:latin typeface="Times New Roman" pitchFamily="18" charset="0"/>
                <a:cs typeface="Times New Roman" pitchFamily="18" charset="0"/>
              </a:rPr>
              <a:t>) dan keluaran (</a:t>
            </a:r>
            <a:r>
              <a:rPr lang="id-ID" sz="2600" i="1" dirty="0" smtClean="0">
                <a:latin typeface="Times New Roman" pitchFamily="18" charset="0"/>
                <a:cs typeface="Times New Roman" pitchFamily="18" charset="0"/>
              </a:rPr>
              <a:t>out</a:t>
            </a:r>
            <a:r>
              <a:rPr lang="id-ID" sz="2600" dirty="0" smtClean="0">
                <a:latin typeface="Times New Roman" pitchFamily="18" charset="0"/>
                <a:cs typeface="Times New Roman" pitchFamily="18" charset="0"/>
              </a:rPr>
              <a:t> </a:t>
            </a:r>
            <a:r>
              <a:rPr lang="id-ID" sz="2600" i="1" dirty="0" smtClean="0">
                <a:latin typeface="Times New Roman" pitchFamily="18" charset="0"/>
                <a:cs typeface="Times New Roman" pitchFamily="18" charset="0"/>
              </a:rPr>
              <a:t>put</a:t>
            </a:r>
            <a:r>
              <a:rPr lang="id-ID" sz="2600" dirty="0" smtClean="0">
                <a:latin typeface="Times New Roman" pitchFamily="18" charset="0"/>
                <a:cs typeface="Times New Roman" pitchFamily="18" charset="0"/>
              </a:rPr>
              <a:t>).  Oleh karena itu dalam pandangan ini, terjadinya peningkatan produktivitas tidak hanya dilihat dari aspek kuantitas, tetapi juga dapat dilihat dari aspek kualitas</a:t>
            </a:r>
            <a:r>
              <a:rPr lang="id-ID" sz="2600" dirty="0" smtClean="0"/>
              <a:t>.</a:t>
            </a:r>
            <a:endParaRPr lang="en-US" sz="2600" dirty="0" smtClean="0"/>
          </a:p>
          <a:p>
            <a:pPr>
              <a:buNone/>
            </a:pPr>
            <a:r>
              <a:rPr lang="id-ID" sz="2400" dirty="0" smtClean="0"/>
              <a:t> </a:t>
            </a:r>
            <a:endParaRPr lang="en-US" sz="2400" dirty="0" smtClean="0"/>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marL="0" indent="0" algn="just">
              <a:buNone/>
            </a:pPr>
            <a:r>
              <a:rPr lang="id-ID" sz="2400" dirty="0" smtClean="0">
                <a:latin typeface="Times New Roman" pitchFamily="18" charset="0"/>
                <a:cs typeface="Times New Roman" pitchFamily="18" charset="0"/>
              </a:rPr>
              <a:t>Winardi (2002:2), mengemukakan bahwa “Seseorang yang termotivasi akan melaksanakan upaya yang substansial, guna menunjang kesatuan kerjanya”. Ditambah lagi Hasibuan (2006:92), yang menyatakan bahwa  </a:t>
            </a:r>
          </a:p>
          <a:p>
            <a:pPr marL="0" indent="0" algn="just">
              <a:buNone/>
            </a:pPr>
            <a:r>
              <a:rPr lang="id-ID" sz="2400" dirty="0" smtClean="0">
                <a:latin typeface="Times New Roman" pitchFamily="18" charset="0"/>
                <a:cs typeface="Times New Roman" pitchFamily="18" charset="0"/>
              </a:rPr>
              <a:t>“Motivasi penting karena dengan motivasi ini diharapkan setiap individu karyawan mau bekerja keras dan antusias untuk mencapai produktivitas kerja yang tinggi”.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kata</a:t>
            </a:r>
            <a:r>
              <a:rPr lang="en-US" sz="2400" dirty="0" smtClean="0">
                <a:latin typeface="Times New Roman" pitchFamily="18" charset="0"/>
                <a:cs typeface="Times New Roman" pitchFamily="18" charset="0"/>
              </a:rPr>
              <a:t> lain, “</a:t>
            </a:r>
            <a:r>
              <a:rPr lang="en-US" sz="2400" dirty="0" err="1" smtClean="0">
                <a:latin typeface="Times New Roman" pitchFamily="18" charset="0"/>
                <a:cs typeface="Times New Roman" pitchFamily="18" charset="0"/>
              </a:rPr>
              <a:t>Motivasi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sangat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bermanfaat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produktivitas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Arep</a:t>
            </a:r>
            <a:r>
              <a:rPr lang="en-US" sz="2400" dirty="0" smtClean="0">
                <a:latin typeface="Times New Roman" pitchFamily="18" charset="0"/>
                <a:cs typeface="Times New Roman" pitchFamily="18" charset="0"/>
              </a:rPr>
              <a:t>, 2003:16).</a:t>
            </a:r>
            <a:endParaRPr lang="id-ID" sz="2400" dirty="0" smtClean="0">
              <a:latin typeface="Times New Roman" pitchFamily="18" charset="0"/>
              <a:cs typeface="Times New Roman" pitchFamily="18" charset="0"/>
            </a:endParaRPr>
          </a:p>
          <a:p>
            <a:pPr marL="0" indent="0" algn="just">
              <a:buNone/>
            </a:pPr>
            <a:r>
              <a:rPr lang="en-US" sz="2400" dirty="0" err="1" smtClean="0"/>
              <a:t>Secara</a:t>
            </a:r>
            <a:r>
              <a:rPr lang="en-US" sz="2400" dirty="0" smtClean="0"/>
              <a:t> </a:t>
            </a:r>
            <a:r>
              <a:rPr lang="en-US" sz="2400" dirty="0" err="1" smtClean="0"/>
              <a:t>umum</a:t>
            </a:r>
            <a:r>
              <a:rPr lang="en-US" sz="2400" dirty="0" smtClean="0"/>
              <a:t> </a:t>
            </a:r>
            <a:r>
              <a:rPr lang="en-US" sz="2400" dirty="0" err="1" smtClean="0"/>
              <a:t>produktivitas</a:t>
            </a:r>
            <a:r>
              <a:rPr lang="en-US" sz="2400" dirty="0" smtClean="0"/>
              <a:t> </a:t>
            </a:r>
            <a:r>
              <a:rPr lang="en-US" sz="2400" dirty="0" err="1" smtClean="0"/>
              <a:t>suatu</a:t>
            </a:r>
            <a:r>
              <a:rPr lang="en-US" sz="2400" dirty="0" smtClean="0"/>
              <a:t> </a:t>
            </a:r>
            <a:r>
              <a:rPr lang="en-US" sz="2400" dirty="0" err="1" smtClean="0"/>
              <a:t>organisasi</a:t>
            </a:r>
            <a:r>
              <a:rPr lang="en-US" sz="2400" dirty="0" smtClean="0"/>
              <a:t> </a:t>
            </a:r>
            <a:r>
              <a:rPr lang="en-US" sz="2400" dirty="0" err="1" smtClean="0"/>
              <a:t>antara</a:t>
            </a:r>
            <a:r>
              <a:rPr lang="en-US" sz="2400" dirty="0" smtClean="0"/>
              <a:t> lain </a:t>
            </a:r>
            <a:r>
              <a:rPr lang="en-US" sz="2400" dirty="0" err="1" smtClean="0"/>
              <a:t>dipengaruhi</a:t>
            </a:r>
            <a:r>
              <a:rPr lang="en-US" sz="2400" dirty="0" smtClean="0"/>
              <a:t> </a:t>
            </a:r>
            <a:r>
              <a:rPr lang="en-US" sz="2400" dirty="0" err="1" smtClean="0"/>
              <a:t>oleh</a:t>
            </a:r>
            <a:r>
              <a:rPr lang="en-US" sz="2400" dirty="0" smtClean="0"/>
              <a:t> </a:t>
            </a:r>
            <a:r>
              <a:rPr lang="en-US" sz="2400" dirty="0" err="1" smtClean="0"/>
              <a:t>manusia</a:t>
            </a:r>
            <a:r>
              <a:rPr lang="en-US" sz="2400" dirty="0" smtClean="0"/>
              <a:t> </a:t>
            </a:r>
            <a:r>
              <a:rPr lang="en-US" sz="2400" dirty="0" err="1" smtClean="0"/>
              <a:t>dan</a:t>
            </a:r>
            <a:r>
              <a:rPr lang="en-US" sz="2400" dirty="0" smtClean="0"/>
              <a:t> </a:t>
            </a:r>
            <a:r>
              <a:rPr lang="en-US" sz="2400" dirty="0" err="1" smtClean="0"/>
              <a:t>lingkungan</a:t>
            </a:r>
            <a:r>
              <a:rPr lang="en-US" sz="2400" dirty="0" smtClean="0"/>
              <a:t> </a:t>
            </a:r>
            <a:r>
              <a:rPr lang="en-US" sz="2400" dirty="0" err="1" smtClean="0"/>
              <a:t>organisasi</a:t>
            </a:r>
            <a:r>
              <a:rPr lang="en-US" sz="2400" dirty="0" smtClean="0"/>
              <a:t>. </a:t>
            </a:r>
            <a:r>
              <a:rPr lang="en-US" sz="2400" dirty="0" err="1" smtClean="0"/>
              <a:t>Faktor</a:t>
            </a:r>
            <a:r>
              <a:rPr lang="en-US" sz="2400" dirty="0" smtClean="0"/>
              <a:t> </a:t>
            </a:r>
            <a:r>
              <a:rPr lang="en-US" sz="2400" dirty="0" err="1" smtClean="0"/>
              <a:t>manusia</a:t>
            </a:r>
            <a:r>
              <a:rPr lang="en-US" sz="2400" dirty="0" smtClean="0"/>
              <a:t> </a:t>
            </a:r>
            <a:r>
              <a:rPr lang="en-US" sz="2400" dirty="0" err="1" smtClean="0"/>
              <a:t>meliputi</a:t>
            </a:r>
            <a:r>
              <a:rPr lang="en-US" sz="2400" dirty="0" smtClean="0"/>
              <a:t> : </a:t>
            </a:r>
            <a:r>
              <a:rPr lang="en-US" sz="2400" dirty="0" err="1" smtClean="0"/>
              <a:t>kuantitas</a:t>
            </a:r>
            <a:r>
              <a:rPr lang="en-US" sz="2400" dirty="0" smtClean="0"/>
              <a:t>, </a:t>
            </a:r>
            <a:r>
              <a:rPr lang="en-US" sz="2400" dirty="0" err="1" smtClean="0"/>
              <a:t>tingkat</a:t>
            </a:r>
            <a:r>
              <a:rPr lang="en-US" sz="2400" dirty="0" smtClean="0"/>
              <a:t> </a:t>
            </a:r>
            <a:r>
              <a:rPr lang="en-US" sz="2400" dirty="0" err="1" smtClean="0"/>
              <a:t>keahlian</a:t>
            </a:r>
            <a:r>
              <a:rPr lang="en-US" sz="2400" dirty="0" smtClean="0"/>
              <a:t>, </a:t>
            </a:r>
            <a:r>
              <a:rPr lang="en-US" sz="2400" dirty="0" err="1" smtClean="0"/>
              <a:t>latar</a:t>
            </a:r>
            <a:r>
              <a:rPr lang="en-US" sz="2400" dirty="0" smtClean="0"/>
              <a:t> </a:t>
            </a:r>
            <a:r>
              <a:rPr lang="en-US" sz="2400" dirty="0" err="1" smtClean="0"/>
              <a:t>belakang</a:t>
            </a:r>
            <a:r>
              <a:rPr lang="en-US" sz="2400" dirty="0" smtClean="0"/>
              <a:t> </a:t>
            </a:r>
            <a:r>
              <a:rPr lang="en-US" sz="2400" dirty="0" err="1" smtClean="0"/>
              <a:t>budaya</a:t>
            </a:r>
            <a:r>
              <a:rPr lang="en-US" sz="2400" dirty="0" smtClean="0"/>
              <a:t> </a:t>
            </a:r>
            <a:r>
              <a:rPr lang="en-US" sz="2400" dirty="0" err="1" smtClean="0"/>
              <a:t>dan</a:t>
            </a:r>
            <a:r>
              <a:rPr lang="en-US" sz="2400" dirty="0" smtClean="0"/>
              <a:t> </a:t>
            </a:r>
            <a:r>
              <a:rPr lang="en-US" sz="2400" dirty="0" err="1" smtClean="0"/>
              <a:t>pendidikan</a:t>
            </a:r>
            <a:r>
              <a:rPr lang="en-US" sz="2400" dirty="0" smtClean="0"/>
              <a:t>, </a:t>
            </a:r>
            <a:r>
              <a:rPr lang="en-US" sz="2400" dirty="0" err="1" smtClean="0"/>
              <a:t>kemampuan</a:t>
            </a:r>
            <a:r>
              <a:rPr lang="en-US" sz="2400" dirty="0" smtClean="0"/>
              <a:t>, </a:t>
            </a:r>
            <a:r>
              <a:rPr lang="en-US" sz="2400" dirty="0" err="1" smtClean="0"/>
              <a:t>sikap</a:t>
            </a:r>
            <a:r>
              <a:rPr lang="en-US" sz="2400" dirty="0" smtClean="0"/>
              <a:t>, </a:t>
            </a:r>
            <a:r>
              <a:rPr lang="en-US" sz="2400" dirty="0" err="1" smtClean="0"/>
              <a:t>minat</a:t>
            </a:r>
            <a:r>
              <a:rPr lang="en-US" sz="2400" dirty="0" smtClean="0"/>
              <a:t> </a:t>
            </a:r>
            <a:r>
              <a:rPr lang="en-US" sz="2400" dirty="0" err="1" smtClean="0"/>
              <a:t>dan</a:t>
            </a:r>
            <a:r>
              <a:rPr lang="en-US" sz="2400" dirty="0" smtClean="0"/>
              <a:t> </a:t>
            </a:r>
            <a:r>
              <a:rPr lang="en-US" sz="2400" dirty="0" err="1" smtClean="0"/>
              <a:t>motivasi</a:t>
            </a:r>
            <a:r>
              <a:rPr lang="en-US" sz="2400" dirty="0" smtClean="0"/>
              <a:t>, </a:t>
            </a:r>
            <a:r>
              <a:rPr lang="en-US" sz="2400" dirty="0" err="1" smtClean="0"/>
              <a:t>disiplin</a:t>
            </a:r>
            <a:r>
              <a:rPr lang="en-US" sz="2400" dirty="0" smtClean="0"/>
              <a:t>, </a:t>
            </a:r>
            <a:r>
              <a:rPr lang="en-US" sz="2400" dirty="0" err="1" smtClean="0"/>
              <a:t>etos</a:t>
            </a:r>
            <a:r>
              <a:rPr lang="en-US" sz="2400" dirty="0" smtClean="0"/>
              <a:t> </a:t>
            </a:r>
            <a:r>
              <a:rPr lang="en-US" sz="2400" dirty="0" err="1" smtClean="0"/>
              <a:t>kerja</a:t>
            </a:r>
            <a:r>
              <a:rPr lang="en-US" sz="2400" dirty="0" smtClean="0"/>
              <a:t>, </a:t>
            </a:r>
            <a:r>
              <a:rPr lang="en-US" sz="2400" dirty="0" err="1" smtClean="0"/>
              <a:t>struktur</a:t>
            </a:r>
            <a:r>
              <a:rPr lang="id-ID" sz="2400" dirty="0" smtClean="0"/>
              <a:t> organisasi, meliputi:</a:t>
            </a:r>
            <a:endParaRPr lang="en-US" sz="2400" dirty="0" smtClean="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perencanaan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sistem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manajemen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kondisi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fisik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iklim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tujuan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sistem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insentif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kebijaksanaan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personalia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kepemimpinan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ukuran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a:t>
            </a:r>
          </a:p>
          <a:p>
            <a:pPr>
              <a:buNone/>
            </a:pPr>
            <a:r>
              <a:rPr lang="id-ID"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Diperkuat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pendapat</a:t>
            </a:r>
            <a:r>
              <a:rPr lang="en-US" sz="2400" dirty="0" smtClean="0">
                <a:latin typeface="Times New Roman" pitchFamily="18" charset="0"/>
                <a:cs typeface="Times New Roman" pitchFamily="18" charset="0"/>
              </a:rPr>
              <a:t> lain yang </a:t>
            </a:r>
            <a:r>
              <a:rPr lang="en-US" sz="2400" dirty="0" err="1" smtClean="0">
                <a:latin typeface="Times New Roman" pitchFamily="18" charset="0"/>
                <a:cs typeface="Times New Roman" pitchFamily="18" charset="0"/>
              </a:rPr>
              <a:t>dikemukakan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Paul Mali (1978:56-57), </a:t>
            </a:r>
            <a:r>
              <a:rPr lang="en-US" sz="2400" dirty="0" err="1" smtClean="0">
                <a:latin typeface="Times New Roman" pitchFamily="18" charset="0"/>
                <a:cs typeface="Times New Roman" pitchFamily="18" charset="0"/>
              </a:rPr>
              <a:t>bahwa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Produktivitas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merupakan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sinergistik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yaitu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faktor-faktor</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terbentuk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secara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keseluruhan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Faktor-faktor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tersebut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dikelompokkan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empat</a:t>
            </a:r>
            <a:r>
              <a:rPr lang="en-US" sz="2400" dirty="0" smtClean="0">
                <a:latin typeface="Times New Roman" pitchFamily="18" charset="0"/>
                <a:cs typeface="Times New Roman" pitchFamily="18" charset="0"/>
              </a:rPr>
              <a:t> level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tahap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level </a:t>
            </a:r>
            <a:r>
              <a:rPr lang="en-US" sz="2400" dirty="0" err="1" smtClean="0">
                <a:latin typeface="Times New Roman" pitchFamily="18" charset="0"/>
                <a:cs typeface="Times New Roman" pitchFamily="18" charset="0"/>
              </a:rPr>
              <a:t>ketiga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terdiri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keterampilan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motivasi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metode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pada</a:t>
            </a:r>
            <a:r>
              <a:rPr lang="en-US" sz="2400" dirty="0" smtClean="0">
                <a:latin typeface="Times New Roman" pitchFamily="18" charset="0"/>
                <a:cs typeface="Times New Roman" pitchFamily="18" charset="0"/>
              </a:rPr>
              <a:t> level yang </a:t>
            </a:r>
            <a:r>
              <a:rPr lang="en-US" sz="2400" dirty="0" err="1" smtClean="0">
                <a:latin typeface="Times New Roman" pitchFamily="18" charset="0"/>
                <a:cs typeface="Times New Roman" pitchFamily="18" charset="0"/>
              </a:rPr>
              <a:t>kedua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terdiri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kepemimpinan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suasana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insentif</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jadwal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struktur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organisasi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teknologi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material.</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140</TotalTime>
  <Words>1239</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MANAJEMEN PRODUKTIVITAS</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PRODUKTIVITAS</dc:title>
  <dc:creator>adang widjana</dc:creator>
  <cp:lastModifiedBy>Windows User</cp:lastModifiedBy>
  <cp:revision>30</cp:revision>
  <dcterms:created xsi:type="dcterms:W3CDTF">2006-08-16T00:00:00Z</dcterms:created>
  <dcterms:modified xsi:type="dcterms:W3CDTF">2013-06-07T10:22:56Z</dcterms:modified>
</cp:coreProperties>
</file>