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9" d="100"/>
          <a:sy n="39" d="100"/>
        </p:scale>
        <p:origin x="-13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522A9-F018-4387-B00F-75C47E1D079C}" type="datetimeFigureOut">
              <a:rPr lang="en-US" smtClean="0"/>
              <a:pPr/>
              <a:t>6/7/2013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2D6BE-A829-428E-AEA7-7C31A0A0DD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02D6BE-A829-428E-AEA7-7C31A0A0DD0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id-ID" b="1" dirty="0" smtClean="0">
                <a:solidFill>
                  <a:schemeClr val="tx1"/>
                </a:solidFill>
              </a:rPr>
              <a:t>MANAJEMEN PRODUKTIVITAS</a:t>
            </a:r>
            <a:endParaRPr lang="en-US" b="1" dirty="0">
              <a:solidFill>
                <a:schemeClr val="tx1"/>
              </a:solidFill>
            </a:endParaRPr>
          </a:p>
        </p:txBody>
      </p:sp>
      <p:sp>
        <p:nvSpPr>
          <p:cNvPr id="3" name="Subtitle 2"/>
          <p:cNvSpPr>
            <a:spLocks noGrp="1"/>
          </p:cNvSpPr>
          <p:nvPr>
            <p:ph type="subTitle" idx="1"/>
          </p:nvPr>
        </p:nvSpPr>
        <p:spPr>
          <a:xfrm>
            <a:off x="685800" y="3886199"/>
            <a:ext cx="7772400" cy="925111"/>
          </a:xfrm>
        </p:spPr>
        <p:txBody>
          <a:bodyPr>
            <a:normAutofit fontScale="70000" lnSpcReduction="20000"/>
          </a:bodyPr>
          <a:lstStyle/>
          <a:p>
            <a:r>
              <a:rPr lang="id-ID" b="1" dirty="0" smtClean="0">
                <a:solidFill>
                  <a:schemeClr val="tx2"/>
                </a:solidFill>
              </a:rPr>
              <a:t>Pertemuan ke IV </a:t>
            </a:r>
          </a:p>
          <a:p>
            <a:r>
              <a:rPr lang="id-ID" b="1" dirty="0" smtClean="0">
                <a:solidFill>
                  <a:schemeClr val="tx2"/>
                </a:solidFill>
              </a:rPr>
              <a:t>Oleh</a:t>
            </a:r>
          </a:p>
          <a:p>
            <a:r>
              <a:rPr lang="id-ID" b="1" dirty="0" smtClean="0">
                <a:solidFill>
                  <a:schemeClr val="tx2"/>
                </a:solidFill>
              </a:rPr>
              <a:t>Adang Widjana</a:t>
            </a:r>
            <a:endParaRPr lang="en-US"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724399"/>
          </a:xfrm>
        </p:spPr>
        <p:txBody>
          <a:bodyPr>
            <a:normAutofit lnSpcReduction="10000"/>
          </a:bodyPr>
          <a:lstStyle/>
          <a:p>
            <a:pPr marL="0" indent="0" algn="just">
              <a:buNone/>
            </a:pPr>
            <a:r>
              <a:rPr lang="id-ID" sz="2400" b="1" dirty="0" smtClean="0">
                <a:latin typeface="Times New Roman" pitchFamily="18" charset="0"/>
                <a:cs typeface="Times New Roman" pitchFamily="18" charset="0"/>
              </a:rPr>
              <a:t>Motivasi menurut Herzberg</a:t>
            </a:r>
          </a:p>
          <a:p>
            <a:pPr marL="0" indent="0" algn="just">
              <a:buNone/>
            </a:pPr>
            <a:r>
              <a:rPr lang="id-ID" sz="2400" dirty="0" smtClean="0">
                <a:latin typeface="Times New Roman" pitchFamily="18" charset="0"/>
                <a:cs typeface="Times New Roman" pitchFamily="18" charset="0"/>
              </a:rPr>
              <a:t>Herzberg dkk menyatakan bahwa pada manusia berlaku faktor motivasi dan faktor pemeliharaan di lingkungan pekerjaannya.</a:t>
            </a:r>
          </a:p>
          <a:p>
            <a:pPr marL="0" indent="0" algn="just">
              <a:buNone/>
            </a:pPr>
            <a:r>
              <a:rPr lang="id-ID" sz="2400" dirty="0" smtClean="0">
                <a:latin typeface="Times New Roman" pitchFamily="18" charset="0"/>
                <a:cs typeface="Times New Roman" pitchFamily="18" charset="0"/>
              </a:rPr>
              <a:t>Hasil penelitian menyimpulkan ada 6 faktor  motivasi menurut Herzberg:</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Prestasi</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Pengakuan</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Kemajuan (kenaikan pangkat)</a:t>
            </a:r>
          </a:p>
          <a:p>
            <a:pPr marL="457200" indent="-457200" algn="just">
              <a:buNone/>
            </a:pPr>
            <a:r>
              <a:rPr lang="en-US" sz="2400" dirty="0" smtClean="0">
                <a:latin typeface="Times New Roman" pitchFamily="18" charset="0"/>
                <a:cs typeface="Times New Roman" pitchFamily="18" charset="0"/>
              </a:rPr>
              <a:t>d.  </a:t>
            </a:r>
            <a:r>
              <a:rPr lang="id-ID" sz="2400" dirty="0" smtClean="0">
                <a:latin typeface="Times New Roman" pitchFamily="18" charset="0"/>
                <a:cs typeface="Times New Roman" pitchFamily="18" charset="0"/>
              </a:rPr>
              <a:t>Pekerjaan itu sendiri</a:t>
            </a:r>
          </a:p>
          <a:p>
            <a:pPr marL="457200" indent="-457200" algn="just">
              <a:buNone/>
            </a:pPr>
            <a:r>
              <a:rPr lang="en-US" sz="2400" dirty="0" smtClean="0">
                <a:latin typeface="Times New Roman" pitchFamily="18" charset="0"/>
                <a:cs typeface="Times New Roman" pitchFamily="18" charset="0"/>
              </a:rPr>
              <a:t>e.  </a:t>
            </a:r>
            <a:r>
              <a:rPr lang="id-ID" sz="2400" dirty="0" smtClean="0">
                <a:latin typeface="Times New Roman" pitchFamily="18" charset="0"/>
                <a:cs typeface="Times New Roman" pitchFamily="18" charset="0"/>
              </a:rPr>
              <a:t>Kemungkinan untuk tumbuh</a:t>
            </a:r>
          </a:p>
          <a:p>
            <a:pPr marL="457200" indent="-457200" algn="just">
              <a:buNone/>
            </a:pPr>
            <a:r>
              <a:rPr lang="en-US" sz="2400" dirty="0" smtClean="0">
                <a:latin typeface="Times New Roman" pitchFamily="18" charset="0"/>
                <a:cs typeface="Times New Roman" pitchFamily="18" charset="0"/>
              </a:rPr>
              <a:t>f.  </a:t>
            </a:r>
            <a:r>
              <a:rPr lang="id-ID" sz="2400" dirty="0" smtClean="0">
                <a:latin typeface="Times New Roman" pitchFamily="18" charset="0"/>
                <a:cs typeface="Times New Roman" pitchFamily="18" charset="0"/>
              </a:rPr>
              <a:t>Tanggung jawab.</a:t>
            </a:r>
          </a:p>
          <a:p>
            <a:pPr marL="457200" indent="-45720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Untuk pemeliharaan terdapat 10 faktor yang perlu diperhatikan, yaitu :</a:t>
            </a:r>
          </a:p>
          <a:p>
            <a:pPr marL="457200" indent="-457200" algn="just">
              <a:buNone/>
            </a:pPr>
            <a:r>
              <a:rPr lang="en-US" sz="2400" dirty="0" smtClean="0">
                <a:latin typeface="Times New Roman" pitchFamily="18" charset="0"/>
                <a:cs typeface="Times New Roman" pitchFamily="18" charset="0"/>
              </a:rPr>
              <a:t> 1.  </a:t>
            </a:r>
            <a:r>
              <a:rPr lang="id-ID" sz="2400" dirty="0" smtClean="0">
                <a:latin typeface="Times New Roman" pitchFamily="18" charset="0"/>
                <a:cs typeface="Times New Roman" pitchFamily="18" charset="0"/>
              </a:rPr>
              <a:t>Kebijaksanaan dan </a:t>
            </a:r>
            <a:r>
              <a:rPr lang="id-ID" sz="2400" dirty="0" smtClean="0">
                <a:latin typeface="Times New Roman" pitchFamily="18" charset="0"/>
                <a:cs typeface="Times New Roman" pitchFamily="18" charset="0"/>
              </a:rPr>
              <a:t>manajemen </a:t>
            </a:r>
            <a:r>
              <a:rPr lang="id-ID" sz="2400" dirty="0" smtClean="0">
                <a:latin typeface="Times New Roman" pitchFamily="18" charset="0"/>
                <a:cs typeface="Times New Roman" pitchFamily="18" charset="0"/>
              </a:rPr>
              <a:t>perusahaan</a:t>
            </a:r>
          </a:p>
          <a:p>
            <a:pPr marL="457200" indent="-457200" algn="just">
              <a:buNone/>
            </a:pPr>
            <a:r>
              <a:rPr lang="en-US" sz="2400" dirty="0" smtClean="0">
                <a:latin typeface="Times New Roman" pitchFamily="18" charset="0"/>
                <a:cs typeface="Times New Roman" pitchFamily="18" charset="0"/>
              </a:rPr>
              <a:t> 2.  </a:t>
            </a:r>
            <a:r>
              <a:rPr lang="id-ID" sz="2400" dirty="0" smtClean="0">
                <a:latin typeface="Times New Roman" pitchFamily="18" charset="0"/>
                <a:cs typeface="Times New Roman" pitchFamily="18" charset="0"/>
              </a:rPr>
              <a:t>Supervisi teknis</a:t>
            </a:r>
          </a:p>
          <a:p>
            <a:pPr marL="457200" indent="-457200" algn="just">
              <a:buNone/>
            </a:pPr>
            <a:r>
              <a:rPr lang="en-US" sz="2400" dirty="0" smtClean="0">
                <a:latin typeface="Times New Roman" pitchFamily="18" charset="0"/>
                <a:cs typeface="Times New Roman" pitchFamily="18" charset="0"/>
              </a:rPr>
              <a:t> 3.  </a:t>
            </a:r>
            <a:r>
              <a:rPr lang="id-ID" sz="2400" dirty="0" smtClean="0">
                <a:latin typeface="Times New Roman" pitchFamily="18" charset="0"/>
                <a:cs typeface="Times New Roman" pitchFamily="18" charset="0"/>
              </a:rPr>
              <a:t>Hubungan antar manusia dengan atasan</a:t>
            </a:r>
          </a:p>
          <a:p>
            <a:pPr marL="457200" indent="-457200" algn="just">
              <a:buNone/>
            </a:pPr>
            <a:r>
              <a:rPr lang="en-US" sz="2400" dirty="0" smtClean="0">
                <a:latin typeface="Times New Roman" pitchFamily="18" charset="0"/>
                <a:cs typeface="Times New Roman" pitchFamily="18" charset="0"/>
              </a:rPr>
              <a:t> 4.  </a:t>
            </a:r>
            <a:r>
              <a:rPr lang="id-ID" sz="2400" dirty="0" smtClean="0">
                <a:latin typeface="Times New Roman" pitchFamily="18" charset="0"/>
                <a:cs typeface="Times New Roman" pitchFamily="18" charset="0"/>
              </a:rPr>
              <a:t>Hubungan antar manusia dengan pembinanya</a:t>
            </a:r>
          </a:p>
          <a:p>
            <a:pPr marL="457200" indent="-457200" algn="just">
              <a:buNone/>
            </a:pPr>
            <a:r>
              <a:rPr lang="en-US" sz="2400" dirty="0" smtClean="0">
                <a:latin typeface="Times New Roman" pitchFamily="18" charset="0"/>
                <a:cs typeface="Times New Roman" pitchFamily="18" charset="0"/>
              </a:rPr>
              <a:t> 5.  </a:t>
            </a:r>
            <a:r>
              <a:rPr lang="id-ID" sz="2400" dirty="0" smtClean="0">
                <a:latin typeface="Times New Roman" pitchFamily="18" charset="0"/>
                <a:cs typeface="Times New Roman" pitchFamily="18" charset="0"/>
              </a:rPr>
              <a:t>Hubungan antar manusia dengan bawahan</a:t>
            </a:r>
          </a:p>
          <a:p>
            <a:pPr marL="457200" indent="-457200" algn="just">
              <a:buNone/>
            </a:pPr>
            <a:r>
              <a:rPr lang="en-US" sz="2400" dirty="0" smtClean="0">
                <a:latin typeface="Times New Roman" pitchFamily="18" charset="0"/>
                <a:cs typeface="Times New Roman" pitchFamily="18" charset="0"/>
              </a:rPr>
              <a:t> 6.  </a:t>
            </a:r>
            <a:r>
              <a:rPr lang="id-ID" sz="2400" dirty="0" smtClean="0">
                <a:latin typeface="Times New Roman" pitchFamily="18" charset="0"/>
                <a:cs typeface="Times New Roman" pitchFamily="18" charset="0"/>
              </a:rPr>
              <a:t>Gaji atau upah</a:t>
            </a:r>
          </a:p>
          <a:p>
            <a:pPr marL="457200" indent="-457200" algn="just">
              <a:buNone/>
            </a:pPr>
            <a:r>
              <a:rPr lang="en-US" sz="2400" dirty="0" smtClean="0">
                <a:latin typeface="Times New Roman" pitchFamily="18" charset="0"/>
                <a:cs typeface="Times New Roman" pitchFamily="18" charset="0"/>
              </a:rPr>
              <a:t> 7.  </a:t>
            </a:r>
            <a:r>
              <a:rPr lang="id-ID" sz="2400" dirty="0" smtClean="0">
                <a:latin typeface="Times New Roman" pitchFamily="18" charset="0"/>
                <a:cs typeface="Times New Roman" pitchFamily="18" charset="0"/>
              </a:rPr>
              <a:t>Kestabilan kerja (</a:t>
            </a:r>
            <a:r>
              <a:rPr lang="id-ID" sz="2400" i="1" dirty="0" smtClean="0">
                <a:latin typeface="Times New Roman" pitchFamily="18" charset="0"/>
                <a:cs typeface="Times New Roman" pitchFamily="18" charset="0"/>
              </a:rPr>
              <a:t>job security</a:t>
            </a:r>
            <a:r>
              <a:rPr lang="id-ID" sz="2400" dirty="0" smtClean="0">
                <a:latin typeface="Times New Roman" pitchFamily="18" charset="0"/>
                <a:cs typeface="Times New Roman" pitchFamily="18" charset="0"/>
              </a:rPr>
              <a:t>)</a:t>
            </a:r>
          </a:p>
          <a:p>
            <a:pPr marL="457200" indent="-457200" algn="just">
              <a:buNone/>
            </a:pPr>
            <a:r>
              <a:rPr lang="en-US" sz="2400" dirty="0" smtClean="0">
                <a:latin typeface="Times New Roman" pitchFamily="18" charset="0"/>
                <a:cs typeface="Times New Roman" pitchFamily="18" charset="0"/>
              </a:rPr>
              <a:t> 8.  </a:t>
            </a:r>
            <a:r>
              <a:rPr lang="id-ID" sz="2400" dirty="0" smtClean="0">
                <a:latin typeface="Times New Roman" pitchFamily="18" charset="0"/>
                <a:cs typeface="Times New Roman" pitchFamily="18" charset="0"/>
              </a:rPr>
              <a:t>Kehidupan pribadi</a:t>
            </a:r>
          </a:p>
          <a:p>
            <a:pPr marL="457200" indent="-457200" algn="just">
              <a:buNone/>
            </a:pPr>
            <a:r>
              <a:rPr lang="en-US" sz="2400" dirty="0" smtClean="0">
                <a:latin typeface="Times New Roman" pitchFamily="18" charset="0"/>
                <a:cs typeface="Times New Roman" pitchFamily="18" charset="0"/>
              </a:rPr>
              <a:t> 9.  </a:t>
            </a:r>
            <a:r>
              <a:rPr lang="id-ID" sz="2400" dirty="0" smtClean="0">
                <a:latin typeface="Times New Roman" pitchFamily="18" charset="0"/>
                <a:cs typeface="Times New Roman" pitchFamily="18" charset="0"/>
              </a:rPr>
              <a:t>Kondisi tempat kerja</a:t>
            </a:r>
          </a:p>
          <a:p>
            <a:pPr marL="457200" indent="-457200" algn="just">
              <a:buNone/>
            </a:pPr>
            <a:r>
              <a:rPr lang="en-US" sz="2400" dirty="0" smtClean="0">
                <a:latin typeface="Times New Roman" pitchFamily="18" charset="0"/>
                <a:cs typeface="Times New Roman" pitchFamily="18" charset="0"/>
              </a:rPr>
              <a:t>10. S</a:t>
            </a:r>
            <a:r>
              <a:rPr lang="id-ID" sz="2400" dirty="0" smtClean="0">
                <a:latin typeface="Times New Roman" pitchFamily="18" charset="0"/>
                <a:cs typeface="Times New Roman" pitchFamily="18" charset="0"/>
              </a:rPr>
              <a:t>tatus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Istilah lain digunakan faktor motivasi adalah </a:t>
            </a:r>
            <a:r>
              <a:rPr lang="id-ID" sz="2400" i="1" dirty="0" smtClean="0">
                <a:latin typeface="Times New Roman" pitchFamily="18" charset="0"/>
                <a:cs typeface="Times New Roman" pitchFamily="18" charset="0"/>
              </a:rPr>
              <a:t>motivators</a:t>
            </a:r>
            <a:r>
              <a:rPr lang="id-ID" sz="2400" dirty="0" smtClean="0">
                <a:latin typeface="Times New Roman" pitchFamily="18" charset="0"/>
                <a:cs typeface="Times New Roman" pitchFamily="18" charset="0"/>
              </a:rPr>
              <a:t> atau </a:t>
            </a:r>
            <a:r>
              <a:rPr lang="id-ID" sz="2400" i="1" dirty="0" smtClean="0">
                <a:latin typeface="Times New Roman" pitchFamily="18" charset="0"/>
                <a:cs typeface="Times New Roman" pitchFamily="18" charset="0"/>
              </a:rPr>
              <a:t>“satisfiers”. </a:t>
            </a:r>
            <a:r>
              <a:rPr lang="id-ID" sz="2400" dirty="0" smtClean="0">
                <a:latin typeface="Times New Roman" pitchFamily="18" charset="0"/>
                <a:cs typeface="Times New Roman" pitchFamily="18" charset="0"/>
              </a:rPr>
              <a:t>Sedangkan untuk faktor pemeliharaan adalah </a:t>
            </a:r>
            <a:r>
              <a:rPr lang="id-ID" sz="2400" i="1" dirty="0" smtClean="0">
                <a:latin typeface="Times New Roman" pitchFamily="18" charset="0"/>
                <a:cs typeface="Times New Roman" pitchFamily="18" charset="0"/>
              </a:rPr>
              <a:t>hygiene factors </a:t>
            </a:r>
            <a:r>
              <a:rPr lang="id-ID" sz="2400" dirty="0" smtClean="0">
                <a:latin typeface="Times New Roman" pitchFamily="18" charset="0"/>
                <a:cs typeface="Times New Roman" pitchFamily="18" charset="0"/>
              </a:rPr>
              <a:t>atau</a:t>
            </a:r>
            <a:r>
              <a:rPr lang="id-ID" sz="2400" i="1" dirty="0" smtClean="0">
                <a:latin typeface="Times New Roman" pitchFamily="18" charset="0"/>
                <a:cs typeface="Times New Roman" pitchFamily="18" charset="0"/>
              </a:rPr>
              <a:t> “dissatisfiers”.</a:t>
            </a:r>
          </a:p>
          <a:p>
            <a:pPr marL="0" indent="0" algn="just">
              <a:buNone/>
            </a:pPr>
            <a:r>
              <a:rPr lang="id-ID" sz="2400" dirty="0" smtClean="0">
                <a:latin typeface="Times New Roman" pitchFamily="18" charset="0"/>
                <a:cs typeface="Times New Roman" pitchFamily="18" charset="0"/>
              </a:rPr>
              <a:t>Faktor pemeliharaan </a:t>
            </a:r>
            <a:r>
              <a:rPr lang="id-ID" sz="2400" i="1" dirty="0" smtClean="0">
                <a:latin typeface="Times New Roman" pitchFamily="18" charset="0"/>
                <a:cs typeface="Times New Roman" pitchFamily="18" charset="0"/>
              </a:rPr>
              <a:t>(maintenance factors) </a:t>
            </a:r>
            <a:r>
              <a:rPr lang="id-ID" sz="2400" dirty="0" smtClean="0">
                <a:latin typeface="Times New Roman" pitchFamily="18" charset="0"/>
                <a:cs typeface="Times New Roman" pitchFamily="18" charset="0"/>
              </a:rPr>
              <a:t>pada umumnya berkaitan dengan lingkungan di luar pekerjaan tetapi mempunyai hubungan dengan pekerjaan. Kehadiran faktor pemeliharaan tidak terlalu kuat dalam memberikan motivasi kepada pegawai, tetapi menimbulkan ketidakpuasan bila faktor tersebut  tidak ada. </a:t>
            </a:r>
          </a:p>
          <a:p>
            <a:pPr marL="0" indent="0" algn="just">
              <a:buNone/>
            </a:pPr>
            <a:r>
              <a:rPr lang="id-ID" sz="2400" dirty="0" smtClean="0">
                <a:latin typeface="Times New Roman" pitchFamily="18" charset="0"/>
                <a:cs typeface="Times New Roman" pitchFamily="18" charset="0"/>
              </a:rPr>
              <a:t>Pada umumnya seorang pegawai akan mengalami kepuasan kerja apabila mempunyai kebebasan dalam menentukan pekerjaan yang ingin dilakukannya dengan cara yang dinginkannya. </a:t>
            </a:r>
            <a:endParaRPr lang="en-US"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Demikian pula  peran serta dan keterlibatan tanpa paksaan akan</a:t>
            </a:r>
            <a:endParaRPr lang="en-US" sz="2400" dirty="0" smtClean="0">
              <a:latin typeface="Times New Roman" pitchFamily="18" charset="0"/>
              <a:cs typeface="Times New Roman" pitchFamily="18" charset="0"/>
            </a:endParaRPr>
          </a:p>
          <a:p>
            <a:pPr marL="0" indent="0" algn="just">
              <a:buNone/>
            </a:pPr>
            <a:r>
              <a:rPr lang="en-US" sz="2400" dirty="0" err="1" smtClean="0">
                <a:latin typeface="Times New Roman" pitchFamily="18" charset="0"/>
                <a:cs typeface="Times New Roman" pitchFamily="18" charset="0"/>
              </a:rPr>
              <a:t>meningkatkan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buNone/>
            </a:pPr>
            <a:r>
              <a:rPr lang="en-US" dirty="0" smtClean="0"/>
              <a:t>  </a:t>
            </a:r>
            <a:r>
              <a:rPr lang="en-US" sz="2400" dirty="0" smtClean="0">
                <a:latin typeface="Times New Roman" pitchFamily="18" charset="0"/>
                <a:cs typeface="Times New Roman" pitchFamily="18" charset="0"/>
              </a:rPr>
              <a:t>Murray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Widjana</a:t>
            </a:r>
            <a:r>
              <a:rPr lang="en-US" sz="2400" dirty="0" smtClean="0">
                <a:latin typeface="Times New Roman" pitchFamily="18" charset="0"/>
                <a:cs typeface="Times New Roman" pitchFamily="18" charset="0"/>
              </a:rPr>
              <a:t> (2005) </a:t>
            </a:r>
            <a:r>
              <a:rPr lang="en-US" sz="2400" dirty="0" err="1" smtClean="0">
                <a:latin typeface="Times New Roman" pitchFamily="18" charset="0"/>
                <a:cs typeface="Times New Roman" pitchFamily="18" charset="0"/>
              </a:rPr>
              <a:t>menyebutkan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20 (</a:t>
            </a:r>
            <a:r>
              <a:rPr lang="en-US" sz="2400" dirty="0" err="1" smtClean="0">
                <a:latin typeface="Times New Roman" pitchFamily="18" charset="0"/>
                <a:cs typeface="Times New Roman" pitchFamily="18" charset="0"/>
              </a:rPr>
              <a:t>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puluh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merendah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menerima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kekuatan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prestasi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affiliasi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agresi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otonomi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kounteraksi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menguasai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menghormati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dominasi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ekshibisi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menghindari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bahasa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menghindari</a:t>
            </a:r>
            <a:r>
              <a:rPr lang="en-US" sz="2400" dirty="0" smtClean="0">
                <a:latin typeface="Times New Roman" pitchFamily="18" charset="0"/>
                <a:cs typeface="Times New Roman" pitchFamily="18" charset="0"/>
              </a:rPr>
              <a:t> rasa </a:t>
            </a:r>
            <a:r>
              <a:rPr lang="en-US" sz="2400" dirty="0" err="1" smtClean="0">
                <a:latin typeface="Times New Roman" pitchFamily="18" charset="0"/>
                <a:cs typeface="Times New Roman" pitchFamily="18" charset="0"/>
              </a:rPr>
              <a:t>hina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memelihara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ketertiban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bermain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penolakan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sedih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seks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pertolongan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memahami</a:t>
            </a:r>
            <a:r>
              <a:rPr lang="en-US" sz="2400" dirty="0" smtClean="0">
                <a:latin typeface="Times New Roman" pitchFamily="18" charset="0"/>
                <a:cs typeface="Times New Roman" pitchFamily="18" charset="0"/>
              </a:rPr>
              <a:t>. (Calvin S Hall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Gardner </a:t>
            </a:r>
            <a:r>
              <a:rPr lang="en-US" sz="2400" dirty="0" err="1" smtClean="0">
                <a:latin typeface="Times New Roman" pitchFamily="18" charset="0"/>
                <a:cs typeface="Times New Roman" pitchFamily="18" charset="0"/>
              </a:rPr>
              <a:t>Lindzey</a:t>
            </a:r>
            <a:r>
              <a:rPr lang="en-US" sz="2400" dirty="0" smtClean="0">
                <a:latin typeface="Times New Roman" pitchFamily="18" charset="0"/>
                <a:cs typeface="Times New Roman" pitchFamily="18" charset="0"/>
              </a:rPr>
              <a:t>,  2001:34-39).</a:t>
            </a:r>
          </a:p>
          <a:p>
            <a:pPr>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Widjana</a:t>
            </a:r>
            <a:r>
              <a:rPr lang="en-US" sz="2400" dirty="0" smtClean="0">
                <a:latin typeface="Times New Roman" pitchFamily="18" charset="0"/>
                <a:cs typeface="Times New Roman" pitchFamily="18" charset="0"/>
              </a:rPr>
              <a:t> (2005:17-22)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dilihat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tradisional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the traditional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approach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internalisasi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the internalized approach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hubungan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the human relations approach</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pendekatan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tradisional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(the traditional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approach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bertitik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tolak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anggapan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bahwa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malas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senang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diberi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perangsang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ganjaran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materi</a:t>
            </a:r>
            <a:r>
              <a:rPr lang="en-US" sz="2400" dirty="0" smtClean="0">
                <a:latin typeface="Times New Roman" pitchFamily="18" charset="0"/>
                <a:cs typeface="Times New Roman" pitchFamily="18" charset="0"/>
              </a:rPr>
              <a:t> lain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diberi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tekanan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perintah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pengontrolan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digerakkan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dipimpin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dsb</a:t>
            </a:r>
            <a:r>
              <a:rPr lang="en-US" sz="2400" dirty="0" smtClean="0">
                <a:latin typeface="Times New Roman" pitchFamily="18" charset="0"/>
                <a:cs typeface="Times New Roman" pitchFamily="18" charset="0"/>
              </a:rPr>
              <a:t>.</a:t>
            </a:r>
          </a:p>
          <a:p>
            <a:pPr marL="0" indent="0" algn="just">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a:bodyPr>
          <a:lstStyle/>
          <a:p>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menurut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pendekatan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internalisasi</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(the internalized</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approach)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menyatakan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bahwa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pegawai</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terbaik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terletak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pemberian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kesempatan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memperoleh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kepuasan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kebutuhan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melalui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peker-jaan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sendiri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pekerjaan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pegawai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merasa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lebih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meningkat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menurun</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menurut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pendekatan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hubungan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manusia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(the</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human relations approach</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menyatakan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bahwa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orang-orang</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berada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ling-</a:t>
            </a:r>
            <a:r>
              <a:rPr lang="en-US" dirty="0" err="1" smtClean="0">
                <a:latin typeface="Times New Roman" pitchFamily="18" charset="0"/>
                <a:cs typeface="Times New Roman" pitchFamily="18" charset="0"/>
              </a:rPr>
              <a:t>kungan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menyenangkan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tolong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menolong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berhubungan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harmonis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menghormati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marL="0" indent="0" algn="just">
              <a:buNone/>
            </a:pPr>
            <a:r>
              <a:rPr lang="en-US" dirty="0" err="1" smtClean="0">
                <a:latin typeface="Times New Roman" pitchFamily="18" charset="0"/>
                <a:cs typeface="Times New Roman" pitchFamily="18" charset="0"/>
              </a:rPr>
              <a:t>Indrawidjaya</a:t>
            </a:r>
            <a:r>
              <a:rPr lang="en-US" dirty="0" smtClean="0">
                <a:latin typeface="Times New Roman" pitchFamily="18" charset="0"/>
                <a:cs typeface="Times New Roman" pitchFamily="18" charset="0"/>
              </a:rPr>
              <a:t> (2003:68) </a:t>
            </a:r>
            <a:r>
              <a:rPr lang="en-US" dirty="0" err="1" smtClean="0">
                <a:latin typeface="Times New Roman" pitchFamily="18" charset="0"/>
                <a:cs typeface="Times New Roman" pitchFamily="18" charset="0"/>
              </a:rPr>
              <a:t>menjelaskan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mengutip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pendapat</a:t>
            </a:r>
            <a:r>
              <a:rPr lang="en-US" dirty="0" smtClean="0">
                <a:latin typeface="Times New Roman" pitchFamily="18" charset="0"/>
                <a:cs typeface="Times New Roman" pitchFamily="18" charset="0"/>
              </a:rPr>
              <a:t> Jones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Duncan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berikut</a:t>
            </a:r>
            <a:r>
              <a:rPr lang="en-US" dirty="0" smtClean="0">
                <a:latin typeface="Times New Roman" pitchFamily="18" charset="0"/>
                <a:cs typeface="Times New Roman" pitchFamily="18" charset="0"/>
              </a:rPr>
              <a:t> ;</a:t>
            </a:r>
          </a:p>
          <a:p>
            <a:pPr marL="0" indent="0" algn="just">
              <a:buNone/>
            </a:pPr>
            <a:r>
              <a:rPr lang="en-US" i="1" dirty="0" smtClean="0">
                <a:latin typeface="Times New Roman" pitchFamily="18" charset="0"/>
                <a:cs typeface="Times New Roman" pitchFamily="18" charset="0"/>
              </a:rPr>
              <a:t>Motivation is concerned with how </a:t>
            </a:r>
            <a:r>
              <a:rPr lang="en-US" i="1" dirty="0" err="1" smtClean="0">
                <a:latin typeface="Times New Roman" pitchFamily="18" charset="0"/>
                <a:cs typeface="Times New Roman" pitchFamily="18" charset="0"/>
              </a:rPr>
              <a:t>behaviour</a:t>
            </a:r>
            <a:r>
              <a:rPr lang="en-US" i="1" dirty="0" smtClean="0">
                <a:latin typeface="Times New Roman" pitchFamily="18" charset="0"/>
                <a:cs typeface="Times New Roman" pitchFamily="18" charset="0"/>
              </a:rPr>
              <a:t> is activated, maintained, directed and stopped. From managerial perspective, motivations refers to any  conscious attempt to influence </a:t>
            </a:r>
            <a:r>
              <a:rPr lang="en-US" i="1" dirty="0" err="1" smtClean="0">
                <a:latin typeface="Times New Roman" pitchFamily="18" charset="0"/>
                <a:cs typeface="Times New Roman" pitchFamily="18" charset="0"/>
              </a:rPr>
              <a:t>behaviour</a:t>
            </a:r>
            <a:r>
              <a:rPr lang="en-US" i="1" dirty="0" smtClean="0">
                <a:latin typeface="Times New Roman" pitchFamily="18" charset="0"/>
                <a:cs typeface="Times New Roman" pitchFamily="18" charset="0"/>
              </a:rPr>
              <a:t> toward the accomplishment of organizational goals.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marL="0" indent="0" algn="just">
              <a:buNone/>
            </a:pPr>
            <a:r>
              <a:rPr lang="en-US" dirty="0" err="1" smtClean="0">
                <a:latin typeface="Times New Roman" pitchFamily="18" charset="0"/>
                <a:cs typeface="Times New Roman" pitchFamily="18" charset="0"/>
              </a:rPr>
              <a:t>Berdasarkan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kutipan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memusatkan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perhatian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bagaimana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tergerak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terpelihara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terarahkan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berhenti</a:t>
            </a:r>
            <a:r>
              <a:rPr lang="en-US" dirty="0" smtClean="0">
                <a:latin typeface="Times New Roman" pitchFamily="18" charset="0"/>
                <a:cs typeface="Times New Roman" pitchFamily="18" charset="0"/>
              </a:rPr>
              <a:t>. Dari </a:t>
            </a:r>
            <a:r>
              <a:rPr lang="en-US" dirty="0" err="1" smtClean="0">
                <a:latin typeface="Times New Roman" pitchFamily="18" charset="0"/>
                <a:cs typeface="Times New Roman" pitchFamily="18" charset="0"/>
              </a:rPr>
              <a:t>perspektif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manajerial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usaha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sadar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manusia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tercapainya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organisasi</a:t>
            </a:r>
            <a:r>
              <a:rPr lang="en-US" dirty="0" smtClean="0">
                <a:latin typeface="Times New Roman" pitchFamily="18" charset="0"/>
                <a:cs typeface="Times New Roman" pitchFamily="18" charset="0"/>
              </a:rPr>
              <a:t>.</a:t>
            </a:r>
          </a:p>
          <a:p>
            <a:pPr>
              <a:buNone/>
            </a:pPr>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599"/>
            <a:ext cx="8229600" cy="4800601"/>
          </a:xfrm>
        </p:spPr>
        <p:txBody>
          <a:bodyPr>
            <a:normAutofit/>
          </a:bodyPr>
          <a:lstStyle/>
          <a:p>
            <a:pPr marL="0" indent="0" algn="just">
              <a:buNone/>
            </a:pPr>
            <a:r>
              <a:rPr lang="en-US" sz="2400" dirty="0" err="1" smtClean="0">
                <a:latin typeface="Times New Roman" pitchFamily="18" charset="0"/>
                <a:cs typeface="Times New Roman" pitchFamily="18" charset="0"/>
              </a:rPr>
              <a:t>Memperhatikan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seluruh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uraian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tentang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pengertian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dikemukakan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penulis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diartikan</a:t>
            </a:r>
            <a:r>
              <a:rPr lang="en-US" sz="2400" dirty="0" smtClean="0">
                <a:latin typeface="Times New Roman" pitchFamily="18" charset="0"/>
                <a:cs typeface="Times New Roman" pitchFamily="18" charset="0"/>
              </a:rPr>
              <a:t>  :</a:t>
            </a:r>
          </a:p>
          <a:p>
            <a:pPr marL="0" lvl="0" indent="0" algn="just">
              <a:buNone/>
            </a:pP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perspektif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umum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kekuatan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maupun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luar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mendorong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mencapai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tertentu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terarah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teratur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telah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ditetapkan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sebelumnya</a:t>
            </a:r>
            <a:r>
              <a:rPr lang="en-US" sz="2400" dirty="0" smtClean="0">
                <a:latin typeface="Times New Roman" pitchFamily="18" charset="0"/>
                <a:cs typeface="Times New Roman" pitchFamily="18" charset="0"/>
              </a:rPr>
              <a:t>.</a:t>
            </a:r>
          </a:p>
          <a:p>
            <a:pPr marL="0" lvl="0" indent="0" algn="just">
              <a:buNone/>
            </a:pP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perspektif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merupakan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psikologis</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mencerminkan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interaksi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sikap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persepsi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keputusan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menyebabkan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bertindak</a:t>
            </a:r>
            <a:r>
              <a:rPr lang="en-US" sz="2400" dirty="0" smtClean="0">
                <a:latin typeface="Times New Roman" pitchFamily="18" charset="0"/>
                <a:cs typeface="Times New Roman" pitchFamily="18" charset="0"/>
              </a:rPr>
              <a:t>.</a:t>
            </a:r>
          </a:p>
          <a:p>
            <a:pPr marL="0" lvl="0" indent="0" algn="just">
              <a:buNone/>
            </a:pP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perspektif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manajerial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usaha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sadar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mempengaruhi</a:t>
            </a:r>
            <a:r>
              <a:rPr lang="en-US" sz="2600" dirty="0" smtClean="0">
                <a:latin typeface="Times New Roman" pitchFamily="18" charset="0"/>
                <a:cs typeface="Times New Roman" pitchFamily="18" charset="0"/>
              </a:rPr>
              <a:t> ,  </a:t>
            </a:r>
          </a:p>
          <a:p>
            <a:pPr>
              <a:buNone/>
            </a:pPr>
            <a:endParaRPr lang="en-US" dirty="0"/>
          </a:p>
        </p:txBody>
      </p:sp>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lvl="0" indent="0" algn="just">
              <a:buNone/>
            </a:pPr>
            <a:r>
              <a:rPr lang="en-US" sz="2400" dirty="0" err="1" smtClean="0">
                <a:latin typeface="Times New Roman" pitchFamily="18" charset="0"/>
                <a:cs typeface="Times New Roman" pitchFamily="18" charset="0"/>
              </a:rPr>
              <a:t>mengarahkan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mendorong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mencapai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p>
          <a:p>
            <a:pPr marL="0" indent="0" algn="just">
              <a:buNone/>
            </a:pPr>
            <a:r>
              <a:rPr lang="en-US" sz="2400" dirty="0" err="1" smtClean="0">
                <a:latin typeface="Times New Roman" pitchFamily="18" charset="0"/>
                <a:cs typeface="Times New Roman" pitchFamily="18" charset="0"/>
              </a:rPr>
              <a:t>Apabila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uraian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tentang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pengertian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lain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ketahui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bertindak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psikologis</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mencerminkan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interaksi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sikap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persepsi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keputusan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Apabila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pengertian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dikaitkan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berkaitan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mengapa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p>
          <a:p>
            <a:pPr marL="0" indent="0"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Indrawidjaya</a:t>
            </a:r>
            <a:r>
              <a:rPr lang="en-US" sz="2400" dirty="0" smtClean="0">
                <a:latin typeface="Times New Roman" pitchFamily="18" charset="0"/>
                <a:cs typeface="Times New Roman" pitchFamily="18" charset="0"/>
              </a:rPr>
              <a:t> (2003:74-86)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dikelompokkan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instrumental (</a:t>
            </a:r>
            <a:r>
              <a:rPr lang="en-US" sz="2400" i="1" dirty="0" smtClean="0">
                <a:latin typeface="Times New Roman" pitchFamily="18" charset="0"/>
                <a:cs typeface="Times New Roman" pitchFamily="18" charset="0"/>
              </a:rPr>
              <a:t>instrumental theories of motivation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content theories of motivations</a:t>
            </a:r>
            <a:r>
              <a:rPr lang="en-US" sz="2400" dirty="0" smtClean="0">
                <a:latin typeface="Times New Roman" pitchFamily="18" charset="0"/>
                <a:cs typeface="Times New Roman" pitchFamily="18" charset="0"/>
              </a:rPr>
              <a:t>).</a:t>
            </a:r>
          </a:p>
          <a:p>
            <a:pPr>
              <a:buNone/>
            </a:pPr>
            <a:endParaRPr lang="en-US" dirty="0"/>
          </a:p>
        </p:txBody>
      </p:sp>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1"/>
            <a:ext cx="8229600" cy="5029200"/>
          </a:xfrm>
        </p:spPr>
        <p:txBody>
          <a:bodyPr>
            <a:normAutofit/>
          </a:bodyPr>
          <a:lstStyle/>
          <a:p>
            <a:pPr indent="1588"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instrumental (</a:t>
            </a:r>
            <a:r>
              <a:rPr lang="en-US" sz="2400" i="1" dirty="0" smtClean="0">
                <a:latin typeface="Times New Roman" pitchFamily="18" charset="0"/>
                <a:cs typeface="Times New Roman" pitchFamily="18" charset="0"/>
              </a:rPr>
              <a:t>instrumental theories of</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motivation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harapan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kerjanya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ganjaran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tidak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hukuman</a:t>
            </a:r>
            <a:r>
              <a:rPr lang="en-US" sz="2400" dirty="0" smtClean="0">
                <a:latin typeface="Times New Roman" pitchFamily="18" charset="0"/>
                <a:cs typeface="Times New Roman" pitchFamily="18" charset="0"/>
              </a:rPr>
              <a:t>.</a:t>
            </a:r>
          </a:p>
          <a:p>
            <a:pPr indent="1588" algn="just">
              <a:buNone/>
            </a:pP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instrumental </a:t>
            </a:r>
            <a:r>
              <a:rPr lang="en-US" sz="2400" dirty="0" err="1" smtClean="0">
                <a:latin typeface="Times New Roman" pitchFamily="18" charset="0"/>
                <a:cs typeface="Times New Roman" pitchFamily="18" charset="0"/>
              </a:rPr>
              <a:t>terbagi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teori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tukar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menukar</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exchange theory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honor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tukar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menukar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mengembangkan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pikiran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tenaga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keahlian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gaji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lainnya</a:t>
            </a:r>
            <a:r>
              <a:rPr lang="en-US" sz="2400" dirty="0" smtClean="0">
                <a:latin typeface="Times New Roman" pitchFamily="18" charset="0"/>
                <a:cs typeface="Times New Roman" pitchFamily="18" charset="0"/>
              </a:rPr>
              <a:t>.</a:t>
            </a:r>
          </a:p>
          <a:p>
            <a:pPr indent="1588"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teori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harapan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expectancy theory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karena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berkeyakinan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berharap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p>
          <a:p>
            <a:pPr algn="just">
              <a:buNone/>
            </a:pP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t> </a:t>
            </a:r>
            <a:r>
              <a:rPr lang="id-ID" sz="2400" dirty="0" smtClean="0">
                <a:latin typeface="Times New Roman" pitchFamily="18" charset="0"/>
                <a:cs typeface="Times New Roman" pitchFamily="18" charset="0"/>
              </a:rPr>
              <a:t>Produktivitas kerja bukan semata-mata ditujukan mendapatkan hasil kerja sebanyak-banyaknya, melainkan kualitas untuk kerja juga penting diperhatikan, sebagaimana diungkapkan oleh Laeham dan Wexley, 2002 : 2 sbb:</a:t>
            </a:r>
          </a:p>
          <a:p>
            <a:pPr marL="0" indent="0" algn="just">
              <a:buNone/>
            </a:pPr>
            <a:r>
              <a:rPr lang="id-ID" sz="2400" i="1" dirty="0" smtClean="0">
                <a:latin typeface="Times New Roman" pitchFamily="18" charset="0"/>
                <a:cs typeface="Times New Roman" pitchFamily="18" charset="0"/>
              </a:rPr>
              <a:t>“ ...... Performance appraisals are crucial to the effectivity management of an organization’s human recources, and the proper management of human recources is a critical variable effecting an organization’s productivity” </a:t>
            </a:r>
            <a:r>
              <a:rPr lang="id-ID" sz="2400" dirty="0" smtClean="0">
                <a:latin typeface="Times New Roman" pitchFamily="18" charset="0"/>
                <a:cs typeface="Times New Roman" pitchFamily="18" charset="0"/>
              </a:rPr>
              <a:t>( Produktivitas individu dapat dinilai dan apa yang dilakukan oleh individu tersebut dalam kerjanya. Dengan kata lain, produktivitas individu adalah bagaimana seseorang melaksanakan pekerjaannya atau unjuk kerja (</a:t>
            </a:r>
            <a:r>
              <a:rPr lang="id-ID" sz="2400" i="1" dirty="0" smtClean="0">
                <a:latin typeface="Times New Roman" pitchFamily="18" charset="0"/>
                <a:cs typeface="Times New Roman" pitchFamily="18" charset="0"/>
              </a:rPr>
              <a:t>job performance</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dilakukannya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serta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diperoleh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pekerjaan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en-US" sz="2400" dirty="0" err="1" smtClean="0">
                <a:latin typeface="Times New Roman" pitchFamily="18" charset="0"/>
                <a:cs typeface="Times New Roman" pitchFamily="18" charset="0"/>
              </a:rPr>
              <a:t>atas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jika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endParaRPr lang="en-US" sz="2400" dirty="0" smtClean="0">
              <a:latin typeface="Times New Roman" pitchFamily="18" charset="0"/>
              <a:cs typeface="Times New Roman" pitchFamily="18" charset="0"/>
            </a:endParaRPr>
          </a:p>
          <a:p>
            <a:pPr marL="0" indent="0" algn="just">
              <a:buNone/>
            </a:pPr>
            <a:r>
              <a:rPr lang="en-US" sz="2400" dirty="0" err="1" smtClean="0">
                <a:latin typeface="Times New Roman" pitchFamily="18" charset="0"/>
                <a:cs typeface="Times New Roman" pitchFamily="18" charset="0"/>
              </a:rPr>
              <a:t>kerjanya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jika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imbalan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rendah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juga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rendah</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content theories of motivation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pegawai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dorongan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harus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dipenuhi</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Apa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saja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menjadi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tergantung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sudut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pandang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teori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ahlinya</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umum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dibagi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kebutuhan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jasmani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seperti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minum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rumah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berlindung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kebutuhan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rohani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seperti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belajar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hubungan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sosial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melakukan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ibadah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menolong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a:t>
            </a:r>
          </a:p>
          <a:p>
            <a:pPr>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buNone/>
            </a:pPr>
            <a:r>
              <a:rPr lang="en-US" dirty="0" smtClean="0"/>
              <a:t> </a:t>
            </a:r>
            <a:endParaRPr lang="en-US" dirty="0"/>
          </a:p>
        </p:txBody>
      </p:sp>
      <p:sp>
        <p:nvSpPr>
          <p:cNvPr id="2" name="Title 1"/>
          <p:cNvSpPr>
            <a:spLocks noGrp="1"/>
          </p:cNvSpPr>
          <p:nvPr>
            <p:ph type="title"/>
          </p:nvPr>
        </p:nvSpPr>
        <p:spPr/>
        <p:txBody>
          <a:bodyPr/>
          <a:lstStyle/>
          <a:p>
            <a:r>
              <a:rPr lang="en-US" dirty="0" smtClean="0"/>
              <a:t> </a:t>
            </a:r>
            <a:endParaRPr lang="en-US" dirty="0"/>
          </a:p>
        </p:txBody>
      </p:sp>
      <p:sp>
        <p:nvSpPr>
          <p:cNvPr id="4" name="Rectangle 3"/>
          <p:cNvSpPr/>
          <p:nvPr/>
        </p:nvSpPr>
        <p:spPr>
          <a:xfrm>
            <a:off x="914400" y="1371600"/>
            <a:ext cx="7772400" cy="4215051"/>
          </a:xfrm>
          <a:prstGeom prst="rect">
            <a:avLst/>
          </a:prstGeom>
        </p:spPr>
        <p:txBody>
          <a:bodyPr wrap="square">
            <a:spAutoFit/>
          </a:bodyPr>
          <a:lstStyle/>
          <a:p>
            <a:pPr algn="just"/>
            <a:r>
              <a:rPr lang="en-US" sz="2400" dirty="0" err="1" smtClean="0">
                <a:latin typeface="Times New Roman" pitchFamily="18" charset="0"/>
                <a:cs typeface="Times New Roman" pitchFamily="18" charset="0"/>
              </a:rPr>
              <a:t>Sedangkan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menurut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beberapa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ahli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penulis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antara</a:t>
            </a:r>
            <a:r>
              <a:rPr lang="en-US" sz="2400" dirty="0" smtClean="0">
                <a:latin typeface="Times New Roman" pitchFamily="18" charset="0"/>
                <a:cs typeface="Times New Roman" pitchFamily="18" charset="0"/>
              </a:rPr>
              <a:t> lain Maslow </a:t>
            </a:r>
            <a:r>
              <a:rPr lang="en-US" sz="2400" dirty="0" err="1" smtClean="0">
                <a:latin typeface="Times New Roman" pitchFamily="18" charset="0"/>
                <a:cs typeface="Times New Roman" pitchFamily="18" charset="0"/>
              </a:rPr>
              <a:t>menyebutkan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lima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mempertahankan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hidup</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physiological needs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rasa </a:t>
            </a:r>
            <a:r>
              <a:rPr lang="en-US" sz="2400" dirty="0" err="1" smtClean="0">
                <a:latin typeface="Times New Roman" pitchFamily="18" charset="0"/>
                <a:cs typeface="Times New Roman" pitchFamily="18" charset="0"/>
              </a:rPr>
              <a:t>aman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safety needs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sosial</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social needs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penghargaan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esteem needs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mempertinggi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kemampuan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(self actualization</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David Mc </a:t>
            </a:r>
            <a:r>
              <a:rPr lang="en-US" sz="2400" dirty="0" err="1" smtClean="0">
                <a:latin typeface="Times New Roman" pitchFamily="18" charset="0"/>
                <a:cs typeface="Times New Roman" pitchFamily="18" charset="0"/>
              </a:rPr>
              <a:t>Clelland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menyebutkan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yakni</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hidup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bersama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afiliasi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need for affiliations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prestasi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need for achievement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berkuasa</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need for</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power).</a:t>
            </a: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81329"/>
            <a:ext cx="8153400" cy="4309872"/>
          </a:xfrm>
          <a:solidFill>
            <a:schemeClr val="bg1"/>
          </a:solidFill>
        </p:spPr>
        <p:style>
          <a:lnRef idx="1">
            <a:schemeClr val="accent2"/>
          </a:lnRef>
          <a:fillRef idx="2">
            <a:schemeClr val="accent2"/>
          </a:fillRef>
          <a:effectRef idx="1">
            <a:schemeClr val="accent2"/>
          </a:effectRef>
          <a:fontRef idx="minor">
            <a:schemeClr val="dk1"/>
          </a:fontRef>
        </p:style>
        <p:txBody>
          <a:bodyPr/>
          <a:lstStyle/>
          <a:p>
            <a:r>
              <a:rPr lang="en-US" dirty="0" smtClean="0"/>
              <a:t> </a:t>
            </a:r>
            <a:endParaRPr lang="en-US" dirty="0"/>
          </a:p>
        </p:txBody>
      </p:sp>
      <p:sp>
        <p:nvSpPr>
          <p:cNvPr id="2" name="Title 1"/>
          <p:cNvSpPr>
            <a:spLocks noGrp="1"/>
          </p:cNvSpPr>
          <p:nvPr>
            <p:ph type="title"/>
          </p:nvPr>
        </p:nvSpPr>
        <p:spPr/>
        <p:txBody>
          <a:bodyPr/>
          <a:lstStyle/>
          <a:p>
            <a:r>
              <a:rPr lang="en-US" dirty="0" smtClean="0"/>
              <a:t> </a:t>
            </a:r>
            <a:endParaRPr lang="en-US" dirty="0"/>
          </a:p>
        </p:txBody>
      </p:sp>
      <p:pic>
        <p:nvPicPr>
          <p:cNvPr id="4" name="Picture 3"/>
          <p:cNvPicPr>
            <a:picLocks noGrp="1" noChangeAspect="1" noChangeArrowheads="1"/>
          </p:cNvPicPr>
          <p:nvPr/>
        </p:nvPicPr>
        <p:blipFill>
          <a:blip r:embed="rId2"/>
          <a:srcRect/>
          <a:stretch>
            <a:fillRect/>
          </a:stretch>
        </p:blipFill>
        <p:spPr bwMode="auto">
          <a:xfrm>
            <a:off x="914400" y="381000"/>
            <a:ext cx="8001000" cy="4876800"/>
          </a:xfrm>
          <a:prstGeom prst="rect">
            <a:avLst/>
          </a:prstGeom>
          <a:ln>
            <a:headEnd/>
            <a:tailEnd/>
          </a:ln>
        </p:spPr>
        <p:style>
          <a:lnRef idx="2">
            <a:schemeClr val="dk1"/>
          </a:lnRef>
          <a:fillRef idx="1">
            <a:schemeClr val="lt1"/>
          </a:fillRef>
          <a:effectRef idx="0">
            <a:schemeClr val="dk1"/>
          </a:effectRef>
          <a:fontRef idx="minor">
            <a:schemeClr val="dk1"/>
          </a:fontRef>
        </p:style>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PENGARUH MOTIVASI TERHADAP PRODUKTIVITAS KERJA</a:t>
            </a:r>
          </a:p>
          <a:p>
            <a:pPr marL="0" indent="0" algn="just">
              <a:buNone/>
            </a:pPr>
            <a:r>
              <a:rPr lang="id-ID" sz="2400" dirty="0" smtClean="0">
                <a:latin typeface="Times New Roman" pitchFamily="18" charset="0"/>
                <a:cs typeface="Times New Roman" pitchFamily="18" charset="0"/>
              </a:rPr>
              <a:t>Unjuk kerja yang baik dapat dipengaruhi oleh kecakapan dan motivasi. Kecakapan tanpa motivassi atau sebaliknya motivasi tanpa kecakapan, keduanya tidak dapat menghasilkan keluaran yang tinggi.</a:t>
            </a:r>
          </a:p>
          <a:p>
            <a:pPr marL="0" indent="0" algn="just">
              <a:buNone/>
            </a:pPr>
            <a:r>
              <a:rPr lang="id-ID" sz="2400" dirty="0" smtClean="0">
                <a:latin typeface="Times New Roman" pitchFamily="18" charset="0"/>
                <a:cs typeface="Times New Roman" pitchFamily="18" charset="0"/>
              </a:rPr>
              <a:t>Untuk melihat efektivitas kinerja, Larsen dan Mitchel mengusulkan beberapa teori, antara lain pendekatan kontingensi (</a:t>
            </a:r>
            <a:r>
              <a:rPr lang="id-ID" sz="2400" i="1" dirty="0" smtClean="0">
                <a:latin typeface="Times New Roman" pitchFamily="18" charset="0"/>
                <a:cs typeface="Times New Roman" pitchFamily="18" charset="0"/>
              </a:rPr>
              <a:t>contingency  approach</a:t>
            </a:r>
            <a:r>
              <a:rPr lang="id-ID" sz="2400" dirty="0" smtClean="0">
                <a:latin typeface="Times New Roman" pitchFamily="18" charset="0"/>
                <a:cs typeface="Times New Roman" pitchFamily="18" charset="0"/>
              </a:rPr>
              <a:t>) yang merupakan gabungan dari berbagai pendekatan lain. Intinya adalah kinerja akan tergantung kepada adanya perpaduan yang tepat antara individu dan pekerjaannya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Untuk mencapai produktivitas kerja maksimum, organisasi harus menjamin dipilihnya orang yang tepat, dengan pekerjaan yang tepat (</a:t>
            </a:r>
            <a:r>
              <a:rPr lang="id-ID" sz="2400" i="1" dirty="0" smtClean="0">
                <a:latin typeface="Times New Roman" pitchFamily="18" charset="0"/>
                <a:cs typeface="Times New Roman" pitchFamily="18" charset="0"/>
              </a:rPr>
              <a:t>right men and right job</a:t>
            </a:r>
            <a:r>
              <a:rPr lang="id-ID" sz="2400" dirty="0" smtClean="0">
                <a:latin typeface="Times New Roman" pitchFamily="18" charset="0"/>
                <a:cs typeface="Times New Roman" pitchFamily="18" charset="0"/>
              </a:rPr>
              <a:t>) disertai kondisi yang memungkinkan mereka bekerja secara optimal.</a:t>
            </a:r>
          </a:p>
          <a:p>
            <a:pPr marL="0" indent="0" algn="just">
              <a:buNone/>
            </a:pPr>
            <a:r>
              <a:rPr lang="id-ID" sz="2400" dirty="0" smtClean="0">
                <a:latin typeface="Times New Roman" pitchFamily="18" charset="0"/>
                <a:cs typeface="Times New Roman" pitchFamily="18" charset="0"/>
              </a:rPr>
              <a:t>Motivasi dapat diartikan sebagai suatu daya pendorong (</a:t>
            </a:r>
            <a:r>
              <a:rPr lang="id-ID" sz="2400" i="1" dirty="0" smtClean="0">
                <a:latin typeface="Times New Roman" pitchFamily="18" charset="0"/>
                <a:cs typeface="Times New Roman" pitchFamily="18" charset="0"/>
              </a:rPr>
              <a:t>driving force</a:t>
            </a:r>
            <a:r>
              <a:rPr lang="id-ID" sz="2400" dirty="0" smtClean="0">
                <a:latin typeface="Times New Roman" pitchFamily="18" charset="0"/>
                <a:cs typeface="Times New Roman" pitchFamily="18" charset="0"/>
              </a:rPr>
              <a:t>) yang menyebabkan orang berbuat sesuatu atau diperbuat karena takut akan sesuatu. Misalnya, seorang ingin naik pangkat atau naik jabatan, atau pula naik pendapatan, maka perbuatannya akan menunjang pencapaian keinginan tersebut.</a:t>
            </a:r>
          </a:p>
          <a:p>
            <a:pPr marL="0" indent="0" algn="just">
              <a:buNone/>
            </a:pPr>
            <a:r>
              <a:rPr lang="id-ID" sz="2400" dirty="0" smtClean="0">
                <a:latin typeface="Times New Roman" pitchFamily="18" charset="0"/>
                <a:cs typeface="Times New Roman" pitchFamily="18" charset="0"/>
              </a:rPr>
              <a:t>Perbuatan atau tindakan termaksud dapat berarti bekerja keras guna lebih berprestasi, menambah keahlian, sumbang saran dan lain-lain.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Yang menjadi pendorong dalam hal ini adalah bermacam-macam faktor, diantaranya adalah faktor ingin lebih terpandang di antara rekan sekerja atau lingkungannya dan juga kebutuhannya untuk berprestasi.</a:t>
            </a:r>
          </a:p>
          <a:p>
            <a:pPr marL="0" indent="0" algn="just">
              <a:buNone/>
            </a:pPr>
            <a:r>
              <a:rPr lang="id-ID" sz="2400" dirty="0" smtClean="0">
                <a:latin typeface="Times New Roman" pitchFamily="18" charset="0"/>
                <a:cs typeface="Times New Roman" pitchFamily="18" charset="0"/>
              </a:rPr>
              <a:t>Motivasi dapat didefinisikan sbb:</a:t>
            </a:r>
          </a:p>
          <a:p>
            <a:pPr marL="0" indent="0" algn="just">
              <a:buNone/>
            </a:pPr>
            <a:r>
              <a:rPr lang="id-ID" sz="2400" dirty="0" smtClean="0">
                <a:latin typeface="Times New Roman" pitchFamily="18" charset="0"/>
                <a:cs typeface="Times New Roman" pitchFamily="18" charset="0"/>
              </a:rPr>
              <a:t>Kondisi mental yang mendorong aktivitas dan memberi energi yang mengarah kepada pencapaian kebutuhan, memberi kepuasan atau mengurangi ketidakseimbangan” (Bernard Berendoom &amp; Garry A.Stainer)</a:t>
            </a:r>
          </a:p>
          <a:p>
            <a:pPr marL="0" indent="0" algn="just">
              <a:buNone/>
            </a:pPr>
            <a:r>
              <a:rPr lang="id-ID" sz="2400" dirty="0" smtClean="0">
                <a:latin typeface="Times New Roman" pitchFamily="18" charset="0"/>
                <a:cs typeface="Times New Roman" pitchFamily="18" charset="0"/>
              </a:rPr>
              <a:t>Dari pengertian motivasi tersebut, </a:t>
            </a:r>
            <a:r>
              <a:rPr lang="id-ID" sz="2400" smtClean="0">
                <a:latin typeface="Times New Roman" pitchFamily="18" charset="0"/>
                <a:cs typeface="Times New Roman" pitchFamily="18" charset="0"/>
              </a:rPr>
              <a:t>dapat disimpulkan </a:t>
            </a:r>
            <a:r>
              <a:rPr lang="id-ID" sz="2400" dirty="0" smtClean="0">
                <a:latin typeface="Times New Roman" pitchFamily="18" charset="0"/>
                <a:cs typeface="Times New Roman" pitchFamily="18" charset="0"/>
              </a:rPr>
              <a:t>bahwa tidak ada motivasi jika tidak dirasakan adanya kebutuhan dan kepuasan serta ketidakseimbangan.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Rangsangan terhadap hal termaksud akan menumbuhkan motivasi yang telah tumbuh akan merupakan dorongan untuk mencapai tujuan pemenuhan kebutuhan dan pencapaian keseimbangan.</a:t>
            </a:r>
          </a:p>
          <a:p>
            <a:pPr marL="0" indent="0" algn="just">
              <a:buNone/>
            </a:pPr>
            <a:r>
              <a:rPr lang="id-ID" sz="2400" dirty="0" smtClean="0">
                <a:latin typeface="Times New Roman" pitchFamily="18" charset="0"/>
                <a:cs typeface="Times New Roman" pitchFamily="18" charset="0"/>
              </a:rPr>
              <a:t>Menurut Maslow, kebutuhan tingkat rendah yaitu untuk menjamin kelangsungan hidup (kebutuhan faali (fisik) dan akan kebutuhan akan keamanan) menjadi dominan, sampai kebutuhan tersebut dirasakan cukup terpenuhi. Apabila kebutuhan tingkat rendah sudah terpenuhi, maka individu termotivasi untuk mencapai kebutuhan tingkat yang lebih tinggi. Setiap orang mempunyai kebutuhan yang sama, tetapi berbeda dalam dominasi kebutuhan.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Kebutuhan akan menjadi motivator penggerak jika kebutuhan itu belum tercapai atau terpenuhi.</a:t>
            </a:r>
          </a:p>
          <a:p>
            <a:pPr marL="0" indent="0" algn="just">
              <a:buNone/>
            </a:pPr>
            <a:r>
              <a:rPr lang="id-ID" sz="2400" b="1" dirty="0" smtClean="0">
                <a:latin typeface="Times New Roman" pitchFamily="18" charset="0"/>
                <a:cs typeface="Times New Roman" pitchFamily="18" charset="0"/>
              </a:rPr>
              <a:t>Motivasi menurut John W.Artkinson</a:t>
            </a:r>
          </a:p>
          <a:p>
            <a:pPr marL="0" indent="0" algn="just">
              <a:buNone/>
            </a:pPr>
            <a:r>
              <a:rPr lang="id-ID" sz="2400" dirty="0" smtClean="0">
                <a:latin typeface="Times New Roman" pitchFamily="18" charset="0"/>
                <a:cs typeface="Times New Roman" pitchFamily="18" charset="0"/>
              </a:rPr>
              <a:t>Penelitian oleh Artkinson dkk. menemukan sebuah model motivasi yang didasari pemikiran bahwa orang dewasa yang sehat mempunyai cadangan energi potensial yang belum terpakai. Bagaimana cadangan energi ini dapat terpakai tergantung apada kekuatan dorongan dari motivasi individu, serta situasi dan kesempatanm yang ada.</a:t>
            </a:r>
          </a:p>
          <a:p>
            <a:pPr marL="0" indent="0" algn="just">
              <a:buNone/>
            </a:pPr>
            <a:r>
              <a:rPr lang="id-ID" sz="2400" dirty="0" smtClean="0">
                <a:latin typeface="Times New Roman" pitchFamily="18" charset="0"/>
                <a:cs typeface="Times New Roman" pitchFamily="18" charset="0"/>
              </a:rPr>
              <a:t>Motivasi pribadi untuk bertindak adalah hasil interaksi dari tiga hal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35563"/>
          </a:xfrm>
        </p:spPr>
        <p:txBody>
          <a:bodyPr>
            <a:normAutofit/>
          </a:bodyPr>
          <a:lstStyle/>
          <a:p>
            <a:pPr marL="457200" indent="-457200">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Kekuatan diri sendiri atau kebutuhannya</a:t>
            </a:r>
          </a:p>
          <a:p>
            <a:pPr marL="457200" indent="-457200">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Keinginan untuk berhasil</a:t>
            </a:r>
          </a:p>
          <a:p>
            <a:pPr marL="457200" indent="-457200">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Nilai insentif yang melekat pada tujuan</a:t>
            </a:r>
          </a:p>
          <a:p>
            <a:pPr marL="457200" indent="-457200">
              <a:buAutoNum type="arabicPeriod"/>
            </a:pPr>
            <a:endParaRPr lang="id-ID" sz="2400" dirty="0" smtClean="0">
              <a:latin typeface="Times New Roman" pitchFamily="18" charset="0"/>
              <a:cs typeface="Times New Roman" pitchFamily="18" charset="0"/>
            </a:endParaRPr>
          </a:p>
          <a:p>
            <a:pPr marL="457200" indent="-457200">
              <a:buNone/>
            </a:pPr>
            <a:r>
              <a:rPr lang="id-ID" sz="2400" b="1" dirty="0" smtClean="0">
                <a:latin typeface="Times New Roman" pitchFamily="18" charset="0"/>
                <a:cs typeface="Times New Roman" pitchFamily="18" charset="0"/>
              </a:rPr>
              <a:t>Motivasi menurut David Mc.Clelland</a:t>
            </a:r>
          </a:p>
          <a:p>
            <a:pPr marL="0" indent="0" algn="just">
              <a:buNone/>
            </a:pPr>
            <a:r>
              <a:rPr lang="id-ID" sz="2400" dirty="0" smtClean="0">
                <a:latin typeface="Times New Roman" pitchFamily="18" charset="0"/>
                <a:cs typeface="Times New Roman" pitchFamily="18" charset="0"/>
              </a:rPr>
              <a:t>Mc.Clelland menemukan kebutuhan yang kuat pada individu akan keinginan untuk mencapai prestasi. Individu dengan kebutuhan akan prestasi yang tinggi, mempunyai motivasi yang kuat terhadap pekerjaan yang menantang (</a:t>
            </a:r>
            <a:r>
              <a:rPr lang="id-ID" sz="2400" i="1" dirty="0" smtClean="0">
                <a:latin typeface="Times New Roman" pitchFamily="18" charset="0"/>
                <a:cs typeface="Times New Roman" pitchFamily="18" charset="0"/>
              </a:rPr>
              <a:t>challenging</a:t>
            </a:r>
            <a:r>
              <a:rPr lang="id-ID" sz="2400" dirty="0" smtClean="0">
                <a:latin typeface="Times New Roman" pitchFamily="18" charset="0"/>
                <a:cs typeface="Times New Roman" pitchFamily="18" charset="0"/>
              </a:rPr>
              <a:t>) dan bersaing  (</a:t>
            </a:r>
            <a:r>
              <a:rPr lang="id-ID" sz="2400" i="1" dirty="0" smtClean="0">
                <a:latin typeface="Times New Roman" pitchFamily="18" charset="0"/>
                <a:cs typeface="Times New Roman" pitchFamily="18" charset="0"/>
              </a:rPr>
              <a:t>competitive</a:t>
            </a:r>
            <a:r>
              <a:rPr lang="id-ID" sz="2400" dirty="0" smtClean="0">
                <a:latin typeface="Times New Roman" pitchFamily="18" charset="0"/>
                <a:cs typeface="Times New Roman" pitchFamily="18" charset="0"/>
              </a:rPr>
              <a:t>). Jadi mereka tidak tertarik pada pekerjaan rutin yang tidak bersaing, sedangkan individu dengan kebutuhan akan prestasi yang rendah, cenderung untuk tidak berhasil baik</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id-ID" sz="2400" dirty="0" smtClean="0">
                <a:latin typeface="Times New Roman" pitchFamily="18" charset="0"/>
                <a:cs typeface="Times New Roman" pitchFamily="18" charset="0"/>
              </a:rPr>
              <a:t>pada keadaan yang menantang dan bersaing. Mc.Clelland juga memperhitungkan faktor latar belakang dan kelas sosial dimana ia berada sebagai  faktor yang menentukan tingkat  prestasi tsb.</a:t>
            </a:r>
          </a:p>
          <a:p>
            <a:pPr marL="0" indent="0" algn="just">
              <a:buNone/>
            </a:pPr>
            <a:r>
              <a:rPr lang="id-ID" sz="2400" dirty="0" smtClean="0">
                <a:latin typeface="Times New Roman" pitchFamily="18" charset="0"/>
                <a:cs typeface="Times New Roman" pitchFamily="18" charset="0"/>
              </a:rPr>
              <a:t>Ada tiga motivasi yang ditemukan Mc.Clelland:</a:t>
            </a:r>
          </a:p>
          <a:p>
            <a:pPr marL="0" indent="0">
              <a:buNone/>
            </a:pPr>
            <a:r>
              <a:rPr lang="id-ID" sz="2400" dirty="0" smtClean="0">
                <a:latin typeface="Times New Roman" pitchFamily="18" charset="0"/>
                <a:cs typeface="Times New Roman" pitchFamily="18" charset="0"/>
              </a:rPr>
              <a:t>1. Motivasi kekuasaan (</a:t>
            </a:r>
            <a:r>
              <a:rPr lang="id-ID" sz="2400" i="1" dirty="0" smtClean="0">
                <a:latin typeface="Times New Roman" pitchFamily="18" charset="0"/>
                <a:cs typeface="Times New Roman" pitchFamily="18" charset="0"/>
              </a:rPr>
              <a:t>power motivation</a:t>
            </a:r>
            <a:r>
              <a:rPr lang="id-ID" sz="2400" dirty="0" smtClean="0">
                <a:latin typeface="Times New Roman" pitchFamily="18" charset="0"/>
                <a:cs typeface="Times New Roman" pitchFamily="18" charset="0"/>
              </a:rPr>
              <a:t>)</a:t>
            </a:r>
          </a:p>
          <a:p>
            <a:pPr marL="0" indent="0">
              <a:buNone/>
            </a:pPr>
            <a:r>
              <a:rPr lang="id-ID" sz="2400" dirty="0" smtClean="0">
                <a:latin typeface="Times New Roman" pitchFamily="18" charset="0"/>
                <a:cs typeface="Times New Roman" pitchFamily="18" charset="0"/>
              </a:rPr>
              <a:t>2. Motivasi berprestasi (</a:t>
            </a:r>
            <a:r>
              <a:rPr lang="id-ID" sz="2400" i="1" dirty="0" smtClean="0">
                <a:latin typeface="Times New Roman" pitchFamily="18" charset="0"/>
                <a:cs typeface="Times New Roman" pitchFamily="18" charset="0"/>
              </a:rPr>
              <a:t>achievement motivation</a:t>
            </a:r>
            <a:r>
              <a:rPr lang="id-ID" sz="2400" dirty="0" smtClean="0">
                <a:latin typeface="Times New Roman" pitchFamily="18" charset="0"/>
                <a:cs typeface="Times New Roman" pitchFamily="18" charset="0"/>
              </a:rPr>
              <a:t>)</a:t>
            </a:r>
          </a:p>
          <a:p>
            <a:pPr marL="0" indent="0">
              <a:buNone/>
            </a:pPr>
            <a:r>
              <a:rPr lang="id-ID" sz="2400" dirty="0" smtClean="0">
                <a:latin typeface="Times New Roman" pitchFamily="18" charset="0"/>
                <a:cs typeface="Times New Roman" pitchFamily="18" charset="0"/>
              </a:rPr>
              <a:t>3. Motivasi berafiliasi (</a:t>
            </a:r>
            <a:r>
              <a:rPr lang="id-ID" sz="2400" i="1" dirty="0" smtClean="0">
                <a:latin typeface="Times New Roman" pitchFamily="18" charset="0"/>
                <a:cs typeface="Times New Roman" pitchFamily="18" charset="0"/>
              </a:rPr>
              <a:t>affiliation motivation</a:t>
            </a:r>
            <a:r>
              <a:rPr lang="id-ID" sz="2400" dirty="0" smtClean="0">
                <a:latin typeface="Times New Roman" pitchFamily="18" charset="0"/>
                <a:cs typeface="Times New Roman" pitchFamily="18" charset="0"/>
              </a:rPr>
              <a:t>)  </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Karakteristik dan sikap motivasi  berprestasi Mc.Clelland </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Pencapaianm adalah lebih penting daripada materi</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Mencapai tujuan atau tugas memberikan kepuasan pribadi yang lebih besar daripada menerima pujian</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Umpan balik sngat penting, karena merupakan ukuran sukses</a:t>
            </a:r>
          </a:p>
          <a:p>
            <a:pPr marL="457200" indent="-457200" algn="just">
              <a:buAutoNum type="alphaLcPeriod"/>
            </a:pPr>
            <a:endParaRPr lang="id-ID" sz="2400" dirty="0" smtClean="0">
              <a:latin typeface="Times New Roman" pitchFamily="18" charset="0"/>
              <a:cs typeface="Times New Roman" pitchFamily="18" charset="0"/>
            </a:endParaRPr>
          </a:p>
          <a:p>
            <a:pPr marL="0" indent="0" algn="just">
              <a:buNone/>
            </a:pPr>
            <a:endParaRPr lang="id-ID" sz="2400" b="1"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328</TotalTime>
  <Words>1759</Words>
  <Application>Microsoft Office PowerPoint</Application>
  <PresentationFormat>On-screen Show (4:3)</PresentationFormat>
  <Paragraphs>113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MANAJEMEN PRODUKTIVITAS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Windows User</cp:lastModifiedBy>
  <cp:revision>66</cp:revision>
  <dcterms:created xsi:type="dcterms:W3CDTF">2006-08-16T00:00:00Z</dcterms:created>
  <dcterms:modified xsi:type="dcterms:W3CDTF">2013-06-07T10:24:51Z</dcterms:modified>
</cp:coreProperties>
</file>