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57" r:id="rId4"/>
    <p:sldId id="259" r:id="rId5"/>
    <p:sldId id="260" r:id="rId6"/>
    <p:sldId id="286" r:id="rId7"/>
    <p:sldId id="264" r:id="rId8"/>
    <p:sldId id="285" r:id="rId9"/>
    <p:sldId id="258" r:id="rId10"/>
    <p:sldId id="287" r:id="rId11"/>
    <p:sldId id="263" r:id="rId12"/>
    <p:sldId id="267" r:id="rId13"/>
    <p:sldId id="288" r:id="rId14"/>
    <p:sldId id="289" r:id="rId15"/>
    <p:sldId id="290" r:id="rId16"/>
    <p:sldId id="291" r:id="rId17"/>
    <p:sldId id="292" r:id="rId18"/>
    <p:sldId id="293" r:id="rId19"/>
    <p:sldId id="275" r:id="rId20"/>
    <p:sldId id="276" r:id="rId21"/>
    <p:sldId id="302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03" autoAdjust="0"/>
    <p:restoredTop sz="94660"/>
  </p:normalViewPr>
  <p:slideViewPr>
    <p:cSldViewPr>
      <p:cViewPr varScale="1">
        <p:scale>
          <a:sx n="70" d="100"/>
          <a:sy n="70" d="100"/>
        </p:scale>
        <p:origin x="10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0CF5414-B09F-45B3-A3B4-08435BA2F69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56CFC583-6CC7-4681-999D-62C9CADF179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828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5414-B09F-45B3-A3B4-08435BA2F69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C583-6CC7-4681-999D-62C9CADF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6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5414-B09F-45B3-A3B4-08435BA2F69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C583-6CC7-4681-999D-62C9CADF179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809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5414-B09F-45B3-A3B4-08435BA2F69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C583-6CC7-4681-999D-62C9CADF179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612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5414-B09F-45B3-A3B4-08435BA2F69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C583-6CC7-4681-999D-62C9CADF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50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5414-B09F-45B3-A3B4-08435BA2F69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C583-6CC7-4681-999D-62C9CADF179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612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5414-B09F-45B3-A3B4-08435BA2F69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C583-6CC7-4681-999D-62C9CADF179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062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5414-B09F-45B3-A3B4-08435BA2F69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C583-6CC7-4681-999D-62C9CADF179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657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5414-B09F-45B3-A3B4-08435BA2F69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C583-6CC7-4681-999D-62C9CADF179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19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5414-B09F-45B3-A3B4-08435BA2F69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C583-6CC7-4681-999D-62C9CADF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3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5414-B09F-45B3-A3B4-08435BA2F69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C583-6CC7-4681-999D-62C9CADF179B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00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5414-B09F-45B3-A3B4-08435BA2F69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C583-6CC7-4681-999D-62C9CADF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2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5414-B09F-45B3-A3B4-08435BA2F69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C583-6CC7-4681-999D-62C9CADF179B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07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5414-B09F-45B3-A3B4-08435BA2F69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C583-6CC7-4681-999D-62C9CADF179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01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5414-B09F-45B3-A3B4-08435BA2F69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C583-6CC7-4681-999D-62C9CADF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22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5414-B09F-45B3-A3B4-08435BA2F69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C583-6CC7-4681-999D-62C9CADF179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45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5414-B09F-45B3-A3B4-08435BA2F69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C583-6CC7-4681-999D-62C9CADF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6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CF5414-B09F-45B3-A3B4-08435BA2F69C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CFC583-6CC7-4681-999D-62C9CADF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3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55061"/>
            <a:ext cx="6858000" cy="1655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cs typeface="Narkisim" pitchFamily="2" charset="-79"/>
              </a:rPr>
              <a:t>MELLY MAULIN P</a:t>
            </a:r>
            <a:endParaRPr lang="en-US" sz="3200" dirty="0">
              <a:cs typeface="Narkisim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0215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980728"/>
            <a:ext cx="655272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2. TEMPERAMEN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200" dirty="0" err="1"/>
              <a:t>Sifat-sifat</a:t>
            </a:r>
            <a:r>
              <a:rPr lang="en-US" sz="2200" dirty="0"/>
              <a:t> yang </a:t>
            </a:r>
            <a:r>
              <a:rPr lang="en-US" sz="2200" dirty="0" err="1"/>
              <a:t>berhubungan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emosi</a:t>
            </a:r>
            <a:r>
              <a:rPr lang="en-US" sz="2200" dirty="0"/>
              <a:t> (</a:t>
            </a:r>
            <a:r>
              <a:rPr lang="en-US" sz="2200" dirty="0" err="1"/>
              <a:t>perasaan</a:t>
            </a:r>
            <a:r>
              <a:rPr lang="en-US" sz="2200" dirty="0"/>
              <a:t>), </a:t>
            </a:r>
            <a:r>
              <a:rPr lang="en-US" sz="2200" dirty="0" err="1"/>
              <a:t>misalnya</a:t>
            </a:r>
            <a:r>
              <a:rPr lang="en-US" sz="2200" dirty="0"/>
              <a:t> </a:t>
            </a:r>
            <a:r>
              <a:rPr lang="en-US" sz="2200" dirty="0" err="1"/>
              <a:t>pemarah</a:t>
            </a:r>
            <a:r>
              <a:rPr lang="en-US" sz="2200" dirty="0"/>
              <a:t>, </a:t>
            </a:r>
            <a:r>
              <a:rPr lang="en-US" sz="2200" dirty="0" err="1"/>
              <a:t>penyabar</a:t>
            </a:r>
            <a:r>
              <a:rPr lang="en-US" sz="2200" dirty="0"/>
              <a:t>, </a:t>
            </a:r>
            <a:r>
              <a:rPr lang="en-US" sz="2200" dirty="0" err="1"/>
              <a:t>periang</a:t>
            </a:r>
            <a:r>
              <a:rPr lang="en-US" sz="2200" dirty="0"/>
              <a:t>, </a:t>
            </a:r>
            <a:r>
              <a:rPr lang="en-US" sz="2200" dirty="0" err="1"/>
              <a:t>pemurung</a:t>
            </a:r>
            <a:r>
              <a:rPr lang="en-US" sz="2200" dirty="0"/>
              <a:t>, </a:t>
            </a:r>
            <a:r>
              <a:rPr lang="en-US" sz="2200" dirty="0" err="1"/>
              <a:t>dll</a:t>
            </a:r>
            <a:r>
              <a:rPr lang="en-US" sz="2200" dirty="0"/>
              <a:t>. </a:t>
            </a:r>
            <a:r>
              <a:rPr lang="en-US" sz="2200" dirty="0" err="1"/>
              <a:t>Contoh</a:t>
            </a:r>
            <a:r>
              <a:rPr lang="en-US" sz="2200" dirty="0"/>
              <a:t> </a:t>
            </a:r>
            <a:r>
              <a:rPr lang="en-US" sz="2200" dirty="0" err="1"/>
              <a:t>temperamen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anak</a:t>
            </a:r>
            <a:r>
              <a:rPr lang="en-US" sz="2200" dirty="0"/>
              <a:t> : </a:t>
            </a:r>
            <a:r>
              <a:rPr lang="en-US" sz="2200" i="1" dirty="0"/>
              <a:t>easy child, difficult child, slow to warm up child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200" dirty="0" err="1"/>
              <a:t>Temperamen</a:t>
            </a:r>
            <a:r>
              <a:rPr lang="en-US" sz="2200" dirty="0"/>
              <a:t> </a:t>
            </a:r>
            <a:r>
              <a:rPr lang="en-US" sz="2200" dirty="0" err="1"/>
              <a:t>selalu</a:t>
            </a:r>
            <a:r>
              <a:rPr lang="en-US" sz="2200" dirty="0"/>
              <a:t> </a:t>
            </a:r>
            <a:r>
              <a:rPr lang="en-US" sz="2200" dirty="0" err="1"/>
              <a:t>menunjukan</a:t>
            </a:r>
            <a:r>
              <a:rPr lang="en-US" sz="2200" dirty="0"/>
              <a:t> </a:t>
            </a:r>
            <a:r>
              <a:rPr lang="en-US" sz="2200" dirty="0" err="1"/>
              <a:t>perpaduan</a:t>
            </a:r>
            <a:r>
              <a:rPr lang="en-US" sz="2200" dirty="0"/>
              <a:t> </a:t>
            </a:r>
            <a:r>
              <a:rPr lang="en-US" sz="2200" dirty="0" err="1"/>
              <a:t>erat</a:t>
            </a:r>
            <a:r>
              <a:rPr lang="en-US" sz="2200" dirty="0"/>
              <a:t> </a:t>
            </a:r>
            <a:r>
              <a:rPr lang="en-US" sz="2200" dirty="0" err="1"/>
              <a:t>antara</a:t>
            </a:r>
            <a:r>
              <a:rPr lang="en-US" sz="2200" dirty="0"/>
              <a:t> </a:t>
            </a:r>
            <a:r>
              <a:rPr lang="en-US" sz="2200" dirty="0" err="1"/>
              <a:t>rohaniah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jasmaniah</a:t>
            </a:r>
            <a:r>
              <a:rPr lang="en-US" sz="2200" dirty="0"/>
              <a:t>. (</a:t>
            </a:r>
            <a:r>
              <a:rPr lang="en-US" sz="2200" dirty="0" err="1"/>
              <a:t>cenderung</a:t>
            </a:r>
            <a:r>
              <a:rPr lang="en-US" sz="2200" dirty="0"/>
              <a:t>  </a:t>
            </a:r>
            <a:r>
              <a:rPr lang="en-US" sz="2200" dirty="0" err="1"/>
              <a:t>pembawaan</a:t>
            </a:r>
            <a:r>
              <a:rPr lang="en-US" sz="2200" dirty="0" smtClean="0"/>
              <a:t>)</a:t>
            </a:r>
          </a:p>
          <a:p>
            <a:pPr algn="just"/>
            <a:endParaRPr lang="en-US" sz="2200" dirty="0"/>
          </a:p>
          <a:p>
            <a:r>
              <a:rPr lang="en-US" sz="2200" dirty="0"/>
              <a:t>3. WATAK (character)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200" dirty="0" err="1"/>
              <a:t>Sifat-sifat</a:t>
            </a:r>
            <a:r>
              <a:rPr lang="en-US" sz="2200" dirty="0"/>
              <a:t> yang </a:t>
            </a:r>
            <a:r>
              <a:rPr lang="en-US" sz="2200" dirty="0" err="1"/>
              <a:t>berhubungan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nilai-nilai</a:t>
            </a:r>
            <a:r>
              <a:rPr lang="en-US" sz="2200" dirty="0"/>
              <a:t>. </a:t>
            </a:r>
            <a:r>
              <a:rPr lang="en-US" sz="2200" dirty="0" err="1"/>
              <a:t>Misalnya</a:t>
            </a:r>
            <a:r>
              <a:rPr lang="en-US" sz="2200" dirty="0"/>
              <a:t> </a:t>
            </a:r>
            <a:r>
              <a:rPr lang="en-US" sz="2200" dirty="0" err="1"/>
              <a:t>jujur</a:t>
            </a:r>
            <a:r>
              <a:rPr lang="en-US" sz="2200" dirty="0"/>
              <a:t>, </a:t>
            </a:r>
            <a:r>
              <a:rPr lang="en-US" sz="2200" dirty="0" err="1"/>
              <a:t>pembohong</a:t>
            </a:r>
            <a:r>
              <a:rPr lang="en-US" sz="2200" dirty="0"/>
              <a:t>, </a:t>
            </a:r>
            <a:r>
              <a:rPr lang="en-US" sz="2200" dirty="0" err="1"/>
              <a:t>rajin</a:t>
            </a:r>
            <a:r>
              <a:rPr lang="en-US" sz="2200" dirty="0"/>
              <a:t> </a:t>
            </a:r>
            <a:r>
              <a:rPr lang="en-US" sz="2200" dirty="0" err="1"/>
              <a:t>pemalas</a:t>
            </a:r>
            <a:r>
              <a:rPr lang="en-US" sz="2200" dirty="0"/>
              <a:t>, </a:t>
            </a:r>
            <a:r>
              <a:rPr lang="en-US" sz="2200" dirty="0" err="1"/>
              <a:t>dll</a:t>
            </a:r>
            <a:r>
              <a:rPr lang="en-US" sz="2200" dirty="0"/>
              <a:t>. </a:t>
            </a:r>
            <a:r>
              <a:rPr lang="en-US" sz="2200" dirty="0" err="1"/>
              <a:t>Sifat-sifat</a:t>
            </a:r>
            <a:r>
              <a:rPr lang="en-US" sz="2200" dirty="0"/>
              <a:t> </a:t>
            </a:r>
            <a:r>
              <a:rPr lang="en-US" sz="2200" dirty="0" err="1"/>
              <a:t>ini</a:t>
            </a:r>
            <a:r>
              <a:rPr lang="en-US" sz="2200" dirty="0"/>
              <a:t> </a:t>
            </a:r>
            <a:r>
              <a:rPr lang="en-US" sz="2200" dirty="0" err="1"/>
              <a:t>bukan</a:t>
            </a:r>
            <a:r>
              <a:rPr lang="en-US" sz="2200" dirty="0"/>
              <a:t> </a:t>
            </a:r>
            <a:r>
              <a:rPr lang="en-US" sz="2200" dirty="0" err="1"/>
              <a:t>bawaan</a:t>
            </a:r>
            <a:r>
              <a:rPr lang="en-US" sz="2200" dirty="0"/>
              <a:t> </a:t>
            </a:r>
            <a:r>
              <a:rPr lang="en-US" sz="2200" dirty="0" err="1"/>
              <a:t>lahir</a:t>
            </a:r>
            <a:r>
              <a:rPr lang="en-US" sz="2200" dirty="0"/>
              <a:t>  </a:t>
            </a:r>
            <a:r>
              <a:rPr lang="en-US" sz="2200" dirty="0" err="1"/>
              <a:t>sehingga</a:t>
            </a:r>
            <a:r>
              <a:rPr lang="en-US" sz="2200" dirty="0"/>
              <a:t> </a:t>
            </a:r>
            <a:r>
              <a:rPr lang="en-US" sz="2200" dirty="0" err="1"/>
              <a:t>kemungkinan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diubah</a:t>
            </a:r>
            <a:r>
              <a:rPr lang="en-US" sz="2200" dirty="0" smtClean="0"/>
              <a:t>.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n-US" sz="2200" dirty="0"/>
          </a:p>
          <a:p>
            <a:r>
              <a:rPr lang="en-US" sz="2200" dirty="0"/>
              <a:t>4. </a:t>
            </a:r>
            <a:r>
              <a:rPr lang="en-US" sz="2200" dirty="0" err="1"/>
              <a:t>Kecerdasan</a:t>
            </a:r>
            <a:r>
              <a:rPr lang="en-US" sz="2200" dirty="0"/>
              <a:t>, </a:t>
            </a:r>
            <a:r>
              <a:rPr lang="en-US" sz="2200" dirty="0" err="1"/>
              <a:t>bakat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daya</a:t>
            </a:r>
            <a:r>
              <a:rPr lang="en-US" sz="2200" dirty="0"/>
              <a:t> </a:t>
            </a:r>
            <a:r>
              <a:rPr lang="en-US" sz="2200" dirty="0" err="1"/>
              <a:t>nalar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6124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441" y="1340768"/>
            <a:ext cx="6798734" cy="1303867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EKSPRESI KEPRIBADIAN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err="1" smtClean="0"/>
              <a:t>Penampilan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 smtClean="0"/>
              <a:t>Temperamen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 smtClean="0"/>
              <a:t>Kecerdasan</a:t>
            </a:r>
            <a:r>
              <a:rPr lang="en-US" dirty="0" smtClean="0"/>
              <a:t>, </a:t>
            </a:r>
            <a:r>
              <a:rPr lang="en-US" dirty="0" err="1" smtClean="0"/>
              <a:t>kemampuan</a:t>
            </a:r>
            <a:r>
              <a:rPr lang="en-US" dirty="0" smtClean="0"/>
              <a:t> &amp; </a:t>
            </a:r>
            <a:r>
              <a:rPr lang="en-US" dirty="0" err="1" smtClean="0"/>
              <a:t>kreativitas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 smtClean="0"/>
              <a:t>Minat</a:t>
            </a:r>
            <a:r>
              <a:rPr lang="en-US" dirty="0" smtClean="0"/>
              <a:t> &amp; </a:t>
            </a:r>
            <a:r>
              <a:rPr lang="en-US" dirty="0" err="1" smtClean="0"/>
              <a:t>pandangan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nilai-nilai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 smtClean="0"/>
              <a:t>Kecenderungan</a:t>
            </a:r>
            <a:r>
              <a:rPr lang="en-US" dirty="0" smtClean="0"/>
              <a:t> </a:t>
            </a:r>
            <a:r>
              <a:rPr lang="en-US" dirty="0" err="1" smtClean="0"/>
              <a:t>motivasi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Cara </a:t>
            </a:r>
            <a:r>
              <a:rPr lang="en-US" dirty="0" err="1" smtClean="0"/>
              <a:t>pembawaan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 smtClean="0"/>
              <a:t>Kecenderungan</a:t>
            </a:r>
            <a:r>
              <a:rPr lang="en-US" dirty="0" smtClean="0"/>
              <a:t> </a:t>
            </a:r>
            <a:r>
              <a:rPr lang="en-US" dirty="0" err="1" smtClean="0"/>
              <a:t>patalogis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66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1340768"/>
            <a:ext cx="6798734" cy="1303867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Jenis-jenis</a:t>
            </a:r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Kepribadian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i="1" dirty="0"/>
              <a:t>Carl Jung</a:t>
            </a:r>
            <a:r>
              <a:rPr lang="en-US" dirty="0"/>
              <a:t>, </a:t>
            </a:r>
            <a:r>
              <a:rPr lang="en-US" dirty="0" err="1"/>
              <a:t>terdapat</a:t>
            </a:r>
            <a:r>
              <a:rPr lang="en-US" dirty="0"/>
              <a:t> 3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kepribadian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b="1" dirty="0"/>
              <a:t>Introvert (Introversion)</a:t>
            </a:r>
            <a:r>
              <a:rPr lang="en-US" dirty="0"/>
              <a:t>, </a:t>
            </a:r>
            <a:r>
              <a:rPr lang="en-US" b="1" dirty="0" err="1"/>
              <a:t>Ambievert</a:t>
            </a:r>
            <a:r>
              <a:rPr lang="en-US" b="1" dirty="0"/>
              <a:t> (</a:t>
            </a:r>
            <a:r>
              <a:rPr lang="en-US" b="1" dirty="0" err="1"/>
              <a:t>Ambiversion</a:t>
            </a:r>
            <a:r>
              <a:rPr lang="en-US" b="1" dirty="0"/>
              <a:t>)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b="1" dirty="0"/>
              <a:t>Extrovert (Extraversion</a:t>
            </a:r>
            <a:r>
              <a:rPr lang="en-US" b="1" dirty="0" smtClean="0"/>
              <a:t>)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06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980728"/>
            <a:ext cx="54543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/>
              <a:t>Introvert (Introversion</a:t>
            </a:r>
            <a:r>
              <a:rPr lang="en-US" sz="2200" b="1" dirty="0" smtClean="0"/>
              <a:t>)</a:t>
            </a:r>
          </a:p>
          <a:p>
            <a:pPr algn="ctr"/>
            <a:endParaRPr lang="en-US" sz="2200" dirty="0"/>
          </a:p>
          <a:p>
            <a:pPr algn="just"/>
            <a:r>
              <a:rPr lang="en-US" sz="2200" i="1" dirty="0" smtClean="0"/>
              <a:t>	Introvert </a:t>
            </a:r>
            <a:r>
              <a:rPr lang="en-US" sz="2200" dirty="0" err="1"/>
              <a:t>atau</a:t>
            </a:r>
            <a:r>
              <a:rPr lang="en-US" sz="2200" i="1" dirty="0"/>
              <a:t> Introversion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kepribadian</a:t>
            </a:r>
            <a:r>
              <a:rPr lang="en-US" sz="2200" dirty="0"/>
              <a:t> </a:t>
            </a:r>
            <a:r>
              <a:rPr lang="en-US" sz="2200" dirty="0" err="1"/>
              <a:t>manusia</a:t>
            </a:r>
            <a:r>
              <a:rPr lang="en-US" sz="2200" dirty="0"/>
              <a:t> yang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berkaitan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dunia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pikiran</a:t>
            </a:r>
            <a:r>
              <a:rPr lang="en-US" sz="2200" dirty="0"/>
              <a:t> </a:t>
            </a:r>
            <a:r>
              <a:rPr lang="en-US" sz="2200" dirty="0" err="1"/>
              <a:t>manusia</a:t>
            </a:r>
            <a:r>
              <a:rPr lang="en-US" sz="2200" dirty="0"/>
              <a:t> </a:t>
            </a:r>
            <a:r>
              <a:rPr lang="en-US" sz="2200" dirty="0" err="1"/>
              <a:t>itu</a:t>
            </a:r>
            <a:r>
              <a:rPr lang="en-US" sz="2200" dirty="0"/>
              <a:t> </a:t>
            </a:r>
            <a:r>
              <a:rPr lang="en-US" sz="2200" dirty="0" err="1"/>
              <a:t>sendiri</a:t>
            </a:r>
            <a:r>
              <a:rPr lang="en-US" sz="2200" dirty="0"/>
              <a:t>. </a:t>
            </a:r>
          </a:p>
          <a:p>
            <a:pPr algn="just"/>
            <a:r>
              <a:rPr lang="en-US" sz="2200" dirty="0" smtClean="0"/>
              <a:t>	</a:t>
            </a:r>
            <a:r>
              <a:rPr lang="en-US" sz="2200" dirty="0" err="1" smtClean="0"/>
              <a:t>Jadi</a:t>
            </a:r>
            <a:r>
              <a:rPr lang="en-US" sz="2200" dirty="0" smtClean="0"/>
              <a:t> </a:t>
            </a:r>
            <a:r>
              <a:rPr lang="en-US" sz="2200" dirty="0" err="1"/>
              <a:t>manusia</a:t>
            </a:r>
            <a:r>
              <a:rPr lang="en-US" sz="2200" dirty="0"/>
              <a:t> yang </a:t>
            </a:r>
            <a:r>
              <a:rPr lang="en-US" sz="2200" dirty="0" err="1"/>
              <a:t>memiliki</a:t>
            </a:r>
            <a:r>
              <a:rPr lang="en-US" sz="2200" dirty="0"/>
              <a:t> </a:t>
            </a:r>
            <a:r>
              <a:rPr lang="en-US" sz="2200" dirty="0" err="1"/>
              <a:t>sifat</a:t>
            </a:r>
            <a:r>
              <a:rPr lang="en-US" sz="2200" dirty="0"/>
              <a:t> introvert </a:t>
            </a:r>
            <a:r>
              <a:rPr lang="en-US" sz="2200" dirty="0" err="1"/>
              <a:t>ini</a:t>
            </a:r>
            <a:r>
              <a:rPr lang="en-US" sz="2200" dirty="0"/>
              <a:t>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cenderung</a:t>
            </a:r>
            <a:r>
              <a:rPr lang="en-US" sz="2200" dirty="0"/>
              <a:t> </a:t>
            </a:r>
            <a:r>
              <a:rPr lang="en-US" sz="2200" dirty="0" err="1"/>
              <a:t>menutup</a:t>
            </a:r>
            <a:r>
              <a:rPr lang="en-US" sz="2200" dirty="0"/>
              <a:t> </a:t>
            </a:r>
            <a:r>
              <a:rPr lang="en-US" sz="2200" dirty="0" err="1"/>
              <a:t>diri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kehidupan</a:t>
            </a:r>
            <a:r>
              <a:rPr lang="en-US" sz="2200" dirty="0"/>
              <a:t> </a:t>
            </a:r>
            <a:r>
              <a:rPr lang="en-US" sz="2200" dirty="0" err="1"/>
              <a:t>luar</a:t>
            </a:r>
            <a:r>
              <a:rPr lang="en-US" sz="2200" dirty="0"/>
              <a:t>. </a:t>
            </a:r>
            <a:r>
              <a:rPr lang="en-US" sz="2200" dirty="0" err="1"/>
              <a:t>Mereka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manusia</a:t>
            </a:r>
            <a:r>
              <a:rPr lang="en-US" sz="2200" dirty="0"/>
              <a:t> yang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banyak</a:t>
            </a:r>
            <a:r>
              <a:rPr lang="en-US" sz="2200" dirty="0"/>
              <a:t> </a:t>
            </a:r>
            <a:r>
              <a:rPr lang="en-US" sz="2200" dirty="0" err="1"/>
              <a:t>berpikir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sedikit</a:t>
            </a:r>
            <a:r>
              <a:rPr lang="en-US" sz="2200" dirty="0"/>
              <a:t> </a:t>
            </a:r>
            <a:r>
              <a:rPr lang="en-US" sz="2200" dirty="0" err="1"/>
              <a:t>beraktifitas</a:t>
            </a:r>
            <a:r>
              <a:rPr lang="en-US" sz="2200" dirty="0"/>
              <a:t>. </a:t>
            </a:r>
          </a:p>
          <a:p>
            <a:pPr algn="just"/>
            <a:r>
              <a:rPr lang="en-US" sz="2200" dirty="0" smtClean="0"/>
              <a:t>	</a:t>
            </a:r>
            <a:r>
              <a:rPr lang="en-US" sz="2200" dirty="0" err="1" smtClean="0"/>
              <a:t>Mereka</a:t>
            </a:r>
            <a:r>
              <a:rPr lang="en-US" sz="2200" dirty="0" smtClean="0"/>
              <a:t> </a:t>
            </a:r>
            <a:r>
              <a:rPr lang="en-US" sz="2200" dirty="0" err="1"/>
              <a:t>juga</a:t>
            </a:r>
            <a:r>
              <a:rPr lang="en-US" sz="2200" dirty="0"/>
              <a:t> orang-orang yang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senang</a:t>
            </a:r>
            <a:r>
              <a:rPr lang="en-US" sz="2200" dirty="0"/>
              <a:t> </a:t>
            </a:r>
            <a:r>
              <a:rPr lang="en-US" sz="2200" dirty="0" err="1"/>
              <a:t>berada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kesunyian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kondisi</a:t>
            </a:r>
            <a:r>
              <a:rPr lang="en-US" sz="2200" dirty="0"/>
              <a:t> yang </a:t>
            </a:r>
            <a:r>
              <a:rPr lang="en-US" sz="2200" dirty="0" err="1"/>
              <a:t>tenang</a:t>
            </a:r>
            <a:r>
              <a:rPr lang="en-US" sz="2200" dirty="0"/>
              <a:t>, </a:t>
            </a:r>
            <a:r>
              <a:rPr lang="en-US" sz="2200" dirty="0" err="1"/>
              <a:t>daripada</a:t>
            </a:r>
            <a:r>
              <a:rPr lang="en-US" sz="2200" dirty="0"/>
              <a:t> di </a:t>
            </a:r>
            <a:r>
              <a:rPr lang="en-US" sz="2200" dirty="0" err="1"/>
              <a:t>tempat</a:t>
            </a:r>
            <a:r>
              <a:rPr lang="en-US" sz="2200" dirty="0"/>
              <a:t> yang </a:t>
            </a:r>
            <a:r>
              <a:rPr lang="en-US" sz="2200" dirty="0" err="1"/>
              <a:t>terlalu</a:t>
            </a:r>
            <a:r>
              <a:rPr lang="en-US" sz="2200" dirty="0"/>
              <a:t> </a:t>
            </a:r>
            <a:r>
              <a:rPr lang="en-US" sz="2200" dirty="0" err="1"/>
              <a:t>banyak</a:t>
            </a:r>
            <a:r>
              <a:rPr lang="en-US" sz="2200" dirty="0"/>
              <a:t> orang.</a:t>
            </a:r>
          </a:p>
        </p:txBody>
      </p:sp>
      <p:pic>
        <p:nvPicPr>
          <p:cNvPr id="1026" name="Picture 2" descr="http://introvertspring.com/wp-content/uploads/2014/10/Introvert.jp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60848"/>
            <a:ext cx="3474640" cy="235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88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1124744"/>
            <a:ext cx="66967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Arial" panose="020B0604020202020204" pitchFamily="34" charset="0"/>
              </a:rPr>
              <a:t>Ciri-ciri</a:t>
            </a:r>
            <a:r>
              <a:rPr lang="en-US" dirty="0">
                <a:latin typeface="Arial" panose="020B0604020202020204" pitchFamily="34" charset="0"/>
              </a:rPr>
              <a:t> Introvert</a:t>
            </a:r>
            <a:r>
              <a:rPr lang="en-US" dirty="0" smtClean="0">
                <a:latin typeface="Arial" panose="020B0604020202020204" pitchFamily="34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Senang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menyendiri</a:t>
            </a:r>
            <a:endParaRPr lang="en-US" dirty="0" smtClean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Pemikir</a:t>
            </a:r>
            <a:endParaRPr lang="en-US" dirty="0" smtClean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Pemalu</a:t>
            </a:r>
            <a:endParaRPr lang="en-US" dirty="0" smtClean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Pendiam</a:t>
            </a:r>
            <a:endParaRPr lang="en-US" dirty="0" smtClean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Lebih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senang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bekerja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sendirian</a:t>
            </a:r>
            <a:endParaRPr lang="en-US" dirty="0" smtClean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Lebih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suka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berinteraksi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secara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langsung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</a:rPr>
              <a:t> 1 orang </a:t>
            </a:r>
            <a:endParaRPr lang="en-US" dirty="0" smtClean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Susah </a:t>
            </a:r>
            <a:r>
              <a:rPr lang="en-US" dirty="0" err="1">
                <a:latin typeface="Arial" panose="020B0604020202020204" pitchFamily="34" charset="0"/>
              </a:rPr>
              <a:t>bergaul</a:t>
            </a:r>
            <a:r>
              <a:rPr lang="en-US" dirty="0">
                <a:latin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</a:rPr>
              <a:t>kuper</a:t>
            </a:r>
            <a:r>
              <a:rPr lang="en-US" dirty="0" smtClean="0">
                <a:latin typeface="Arial" panose="020B0604020202020204" pitchFamily="34" charset="0"/>
              </a:rPr>
              <a:t>)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Senang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berimajinasi</a:t>
            </a:r>
            <a:endParaRPr lang="en-US" dirty="0" smtClean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Jarang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bercerita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lebih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suka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mendengarkan</a:t>
            </a:r>
            <a:r>
              <a:rPr lang="en-US" dirty="0">
                <a:latin typeface="Arial" panose="020B0604020202020204" pitchFamily="34" charset="0"/>
              </a:rPr>
              <a:t> orang </a:t>
            </a:r>
            <a:r>
              <a:rPr lang="en-US" dirty="0" err="1" smtClean="0">
                <a:latin typeface="Arial" panose="020B0604020202020204" pitchFamily="34" charset="0"/>
              </a:rPr>
              <a:t>bercerita</a:t>
            </a:r>
            <a:endParaRPr lang="en-US" dirty="0" smtClean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Senang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kegiatan</a:t>
            </a:r>
            <a:r>
              <a:rPr lang="en-US" dirty="0">
                <a:latin typeface="Arial" panose="020B0604020202020204" pitchFamily="34" charset="0"/>
              </a:rPr>
              <a:t> yang </a:t>
            </a:r>
            <a:r>
              <a:rPr lang="en-US" dirty="0" err="1" smtClean="0">
                <a:latin typeface="Arial" panose="020B0604020202020204" pitchFamily="34" charset="0"/>
              </a:rPr>
              <a:t>tenang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</a:rPr>
              <a:t>(</a:t>
            </a:r>
            <a:r>
              <a:rPr lang="en-US" dirty="0" err="1" smtClean="0">
                <a:latin typeface="Arial" panose="020B0604020202020204" pitchFamily="34" charset="0"/>
              </a:rPr>
              <a:t>membaca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bermain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komputer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memancing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bersantai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dsb</a:t>
            </a:r>
            <a:r>
              <a:rPr lang="en-US" dirty="0" smtClean="0">
                <a:latin typeface="Arial" panose="020B0604020202020204" pitchFamily="34" charset="0"/>
              </a:rPr>
              <a:t>)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Lebih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senang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mengamati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sebuah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interaksi</a:t>
            </a:r>
            <a:endParaRPr lang="en-US" dirty="0" smtClean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Berpikir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dulu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baru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berbicara</a:t>
            </a:r>
            <a:r>
              <a:rPr lang="en-US" dirty="0" smtClean="0">
                <a:latin typeface="Arial" panose="020B0604020202020204" pitchFamily="34" charset="0"/>
              </a:rPr>
              <a:t>/</a:t>
            </a:r>
            <a:r>
              <a:rPr lang="en-US" dirty="0" err="1" smtClean="0">
                <a:latin typeface="Arial" panose="020B0604020202020204" pitchFamily="34" charset="0"/>
              </a:rPr>
              <a:t>melakukan</a:t>
            </a:r>
            <a:endParaRPr lang="en-US" dirty="0" smtClean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Lebih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mudah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mengungkapkan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perasaan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tulisan</a:t>
            </a:r>
            <a:r>
              <a:rPr lang="en-US" dirty="0">
                <a:latin typeface="Arial" panose="020B0604020202020204" pitchFamily="34" charset="0"/>
              </a:rPr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120005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908720"/>
            <a:ext cx="4572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200" b="1" dirty="0"/>
              <a:t>Extrovert (Extraversion)</a:t>
            </a:r>
          </a:p>
          <a:p>
            <a:pPr algn="just"/>
            <a:r>
              <a:rPr lang="en-US" sz="2200" dirty="0"/>
              <a:t/>
            </a:r>
            <a:br>
              <a:rPr lang="en-US" sz="2200" dirty="0"/>
            </a:br>
            <a:r>
              <a:rPr lang="en-US" sz="2200" i="1" dirty="0"/>
              <a:t>Extrovert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i="1" dirty="0"/>
              <a:t>Extraversion</a:t>
            </a:r>
            <a:r>
              <a:rPr lang="en-US" sz="2200" dirty="0"/>
              <a:t> </a:t>
            </a:r>
            <a:r>
              <a:rPr lang="en-US" sz="2200" dirty="0" err="1"/>
              <a:t>merupakan</a:t>
            </a:r>
            <a:r>
              <a:rPr lang="en-US" sz="2200" dirty="0"/>
              <a:t> </a:t>
            </a:r>
            <a:r>
              <a:rPr lang="en-US" sz="2200" dirty="0" err="1"/>
              <a:t>kebalikan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i="1" dirty="0"/>
              <a:t>Introvert</a:t>
            </a:r>
            <a:r>
              <a:rPr lang="en-US" sz="2200" dirty="0"/>
              <a:t>. </a:t>
            </a:r>
            <a:r>
              <a:rPr lang="en-US" sz="2200" dirty="0" err="1"/>
              <a:t>Manusia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kepribadian</a:t>
            </a:r>
            <a:r>
              <a:rPr lang="en-US" sz="2200" dirty="0"/>
              <a:t> extrovert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berkaitan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dunia</a:t>
            </a:r>
            <a:r>
              <a:rPr lang="en-US" sz="2200" dirty="0"/>
              <a:t> di </a:t>
            </a:r>
            <a:r>
              <a:rPr lang="en-US" sz="2200" dirty="0" err="1"/>
              <a:t>luar</a:t>
            </a:r>
            <a:r>
              <a:rPr lang="en-US" sz="2200" dirty="0"/>
              <a:t> </a:t>
            </a:r>
            <a:r>
              <a:rPr lang="en-US" sz="2200" dirty="0" err="1"/>
              <a:t>manusia</a:t>
            </a:r>
            <a:r>
              <a:rPr lang="en-US" sz="2200" dirty="0"/>
              <a:t> </a:t>
            </a:r>
            <a:r>
              <a:rPr lang="en-US" sz="2200" dirty="0" err="1"/>
              <a:t>tersebut</a:t>
            </a:r>
            <a:r>
              <a:rPr lang="en-US" sz="2200" dirty="0"/>
              <a:t>. </a:t>
            </a:r>
          </a:p>
          <a:p>
            <a:pPr algn="just"/>
            <a:r>
              <a:rPr lang="en-US" sz="2200" dirty="0" err="1"/>
              <a:t>Jadi</a:t>
            </a:r>
            <a:r>
              <a:rPr lang="en-US" sz="2200" dirty="0"/>
              <a:t> </a:t>
            </a:r>
            <a:r>
              <a:rPr lang="en-US" sz="2200" dirty="0" err="1"/>
              <a:t>manusia</a:t>
            </a:r>
            <a:r>
              <a:rPr lang="en-US" sz="2200" dirty="0"/>
              <a:t> yang </a:t>
            </a:r>
            <a:r>
              <a:rPr lang="en-US" sz="2200" dirty="0" err="1"/>
              <a:t>memiliki</a:t>
            </a:r>
            <a:r>
              <a:rPr lang="en-US" sz="2200" dirty="0"/>
              <a:t> </a:t>
            </a:r>
            <a:r>
              <a:rPr lang="en-US" sz="2200" dirty="0" err="1"/>
              <a:t>sifat</a:t>
            </a:r>
            <a:r>
              <a:rPr lang="en-US" sz="2200" dirty="0"/>
              <a:t> extrovert </a:t>
            </a:r>
            <a:r>
              <a:rPr lang="en-US" sz="2200" dirty="0" err="1"/>
              <a:t>ini</a:t>
            </a:r>
            <a:r>
              <a:rPr lang="en-US" sz="2200" dirty="0"/>
              <a:t>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cenderung</a:t>
            </a:r>
            <a:r>
              <a:rPr lang="en-US" sz="2200" dirty="0"/>
              <a:t> </a:t>
            </a:r>
            <a:r>
              <a:rPr lang="en-US" sz="2200" dirty="0" err="1"/>
              <a:t>membuka</a:t>
            </a:r>
            <a:r>
              <a:rPr lang="en-US" sz="2200" dirty="0"/>
              <a:t> </a:t>
            </a:r>
            <a:r>
              <a:rPr lang="en-US" sz="2200" dirty="0" err="1"/>
              <a:t>diri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kehidupan</a:t>
            </a:r>
            <a:r>
              <a:rPr lang="en-US" sz="2200" dirty="0"/>
              <a:t> </a:t>
            </a:r>
            <a:r>
              <a:rPr lang="en-US" sz="2200" dirty="0" err="1"/>
              <a:t>luar</a:t>
            </a:r>
            <a:r>
              <a:rPr lang="en-US" sz="2200" dirty="0"/>
              <a:t>. </a:t>
            </a:r>
            <a:r>
              <a:rPr lang="en-US" sz="2200" dirty="0" err="1"/>
              <a:t>Mereka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manusia</a:t>
            </a:r>
            <a:r>
              <a:rPr lang="en-US" sz="2200" dirty="0"/>
              <a:t> yang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banyak</a:t>
            </a:r>
            <a:r>
              <a:rPr lang="en-US" sz="2200" dirty="0"/>
              <a:t> </a:t>
            </a:r>
            <a:r>
              <a:rPr lang="en-US" sz="2200" dirty="0" err="1"/>
              <a:t>beraktifitas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sedikit</a:t>
            </a:r>
            <a:r>
              <a:rPr lang="en-US" sz="2200" dirty="0"/>
              <a:t> </a:t>
            </a:r>
            <a:r>
              <a:rPr lang="en-US" sz="2200" dirty="0" err="1"/>
              <a:t>berpikir</a:t>
            </a:r>
            <a:r>
              <a:rPr lang="en-US" sz="2200" dirty="0"/>
              <a:t>. </a:t>
            </a:r>
          </a:p>
          <a:p>
            <a:pPr algn="just"/>
            <a:r>
              <a:rPr lang="en-US" sz="2200" dirty="0" err="1"/>
              <a:t>Mereka</a:t>
            </a:r>
            <a:r>
              <a:rPr lang="en-US" sz="2200" dirty="0"/>
              <a:t> </a:t>
            </a:r>
            <a:r>
              <a:rPr lang="en-US" sz="2200" dirty="0" err="1"/>
              <a:t>juga</a:t>
            </a:r>
            <a:r>
              <a:rPr lang="en-US" sz="2200" dirty="0"/>
              <a:t> orang-orang yang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senang</a:t>
            </a:r>
            <a:r>
              <a:rPr lang="en-US" sz="2200" dirty="0"/>
              <a:t> </a:t>
            </a:r>
            <a:r>
              <a:rPr lang="en-US" sz="2200" dirty="0" err="1"/>
              <a:t>berada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keramaian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kondisi</a:t>
            </a:r>
            <a:r>
              <a:rPr lang="en-US" sz="2200" dirty="0"/>
              <a:t> </a:t>
            </a:r>
            <a:r>
              <a:rPr lang="en-US" sz="2200" dirty="0" err="1"/>
              <a:t>dimana</a:t>
            </a:r>
            <a:r>
              <a:rPr lang="en-US" sz="2200" dirty="0"/>
              <a:t> </a:t>
            </a:r>
            <a:r>
              <a:rPr lang="en-US" sz="2200" dirty="0" err="1"/>
              <a:t>terdapat</a:t>
            </a:r>
            <a:r>
              <a:rPr lang="en-US" sz="2200" dirty="0"/>
              <a:t> </a:t>
            </a:r>
            <a:r>
              <a:rPr lang="en-US" sz="2200" dirty="0" err="1"/>
              <a:t>banyak</a:t>
            </a:r>
            <a:r>
              <a:rPr lang="en-US" sz="2200" dirty="0"/>
              <a:t> orang, </a:t>
            </a:r>
            <a:r>
              <a:rPr lang="en-US" sz="2200" dirty="0" err="1"/>
              <a:t>daripada</a:t>
            </a:r>
            <a:r>
              <a:rPr lang="en-US" sz="2200" dirty="0"/>
              <a:t> di </a:t>
            </a:r>
            <a:r>
              <a:rPr lang="en-US" sz="2200" dirty="0" err="1"/>
              <a:t>tempat</a:t>
            </a:r>
            <a:r>
              <a:rPr lang="en-US" sz="2200" dirty="0"/>
              <a:t> yang </a:t>
            </a:r>
            <a:r>
              <a:rPr lang="en-US" sz="2200" dirty="0" err="1"/>
              <a:t>sunyi</a:t>
            </a:r>
            <a:r>
              <a:rPr lang="en-US" sz="22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624" y="2000743"/>
            <a:ext cx="3384376" cy="298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9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648" y="1052736"/>
            <a:ext cx="66967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Arial" panose="020B0604020202020204" pitchFamily="34" charset="0"/>
              </a:rPr>
              <a:t>Ciri-ciri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</a:rPr>
              <a:t>Extrovert: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Senang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bersama</a:t>
            </a:r>
            <a:r>
              <a:rPr lang="en-US" dirty="0">
                <a:latin typeface="Arial" panose="020B0604020202020204" pitchFamily="34" charset="0"/>
              </a:rPr>
              <a:t> orang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Percaya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diri</a:t>
            </a:r>
            <a:r>
              <a:rPr lang="en-US" dirty="0">
                <a:latin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</a:rPr>
              <a:t>Kadang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bisa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berlebihan</a:t>
            </a:r>
            <a:r>
              <a:rPr lang="en-US" dirty="0" smtClean="0">
                <a:latin typeface="Arial" panose="020B0604020202020204" pitchFamily="34" charset="0"/>
              </a:rPr>
              <a:t>)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Aktif</a:t>
            </a:r>
            <a:endParaRPr lang="en-US" dirty="0" smtClean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Lebih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senang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bekerja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kelompok</a:t>
            </a:r>
            <a:endParaRPr lang="en-US" dirty="0" smtClean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Lebih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suka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berinteraksi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banyak</a:t>
            </a:r>
            <a:r>
              <a:rPr lang="en-US" dirty="0">
                <a:latin typeface="Arial" panose="020B0604020202020204" pitchFamily="34" charset="0"/>
              </a:rPr>
              <a:t> orang </a:t>
            </a:r>
            <a:r>
              <a:rPr lang="en-US" dirty="0" err="1" smtClean="0">
                <a:latin typeface="Arial" panose="020B0604020202020204" pitchFamily="34" charset="0"/>
              </a:rPr>
              <a:t>sekaligus</a:t>
            </a:r>
            <a:endParaRPr lang="en-US" dirty="0" smtClean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Gampang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bergaul</a:t>
            </a:r>
            <a:r>
              <a:rPr lang="en-US" dirty="0">
                <a:latin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</a:rPr>
              <a:t>supel</a:t>
            </a:r>
            <a:r>
              <a:rPr lang="en-US" dirty="0" smtClean="0">
                <a:latin typeface="Arial" panose="020B0604020202020204" pitchFamily="34" charset="0"/>
              </a:rPr>
              <a:t>)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Senang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beraktifitas</a:t>
            </a:r>
            <a:endParaRPr lang="en-US" dirty="0" smtClean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Lebih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senang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bercerita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daripada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mendengarkan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</a:rPr>
              <a:t>orang </a:t>
            </a:r>
            <a:r>
              <a:rPr lang="en-US" dirty="0" err="1" smtClean="0">
                <a:latin typeface="Arial" panose="020B0604020202020204" pitchFamily="34" charset="0"/>
              </a:rPr>
              <a:t>bercerita</a:t>
            </a:r>
            <a:endParaRPr lang="en-US" dirty="0" smtClean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Senang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kegiatan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banyak</a:t>
            </a:r>
            <a:r>
              <a:rPr lang="en-US" dirty="0">
                <a:latin typeface="Arial" panose="020B0604020202020204" pitchFamily="34" charset="0"/>
              </a:rPr>
              <a:t> orang </a:t>
            </a:r>
            <a:r>
              <a:rPr lang="en-US" dirty="0" smtClean="0">
                <a:latin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</a:rPr>
              <a:t>jalan-jalan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pergi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ke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konser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nongkrong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berpesta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dsb</a:t>
            </a:r>
            <a:r>
              <a:rPr lang="en-US" dirty="0" smtClean="0">
                <a:latin typeface="Arial" panose="020B0604020202020204" pitchFamily="34" charset="0"/>
              </a:rPr>
              <a:t>)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Lebih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senang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berpartisipasi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sebuah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interaksi</a:t>
            </a:r>
            <a:endParaRPr lang="en-US" dirty="0" smtClean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Berbicara</a:t>
            </a:r>
            <a:r>
              <a:rPr lang="en-US" dirty="0" smtClean="0">
                <a:latin typeface="Arial" panose="020B0604020202020204" pitchFamily="34" charset="0"/>
              </a:rPr>
              <a:t>/</a:t>
            </a:r>
            <a:r>
              <a:rPr lang="en-US" dirty="0" err="1" smtClean="0">
                <a:latin typeface="Arial" panose="020B0604020202020204" pitchFamily="34" charset="0"/>
              </a:rPr>
              <a:t>Melakukan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dulu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baru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</a:rPr>
              <a:t>berpikir</a:t>
            </a:r>
            <a:endParaRPr lang="en-US" dirty="0" smtClean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</a:rPr>
              <a:t>Lebih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mudah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mengungkapkan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perasaan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</a:rPr>
              <a:t> kata-kata </a:t>
            </a:r>
          </a:p>
        </p:txBody>
      </p:sp>
    </p:spTree>
    <p:extLst>
      <p:ext uri="{BB962C8B-B14F-4D97-AF65-F5344CB8AC3E}">
        <p14:creationId xmlns:p14="http://schemas.microsoft.com/office/powerpoint/2010/main" val="5017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5896" y="620688"/>
            <a:ext cx="4572000" cy="56630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 err="1"/>
              <a:t>Ambievert</a:t>
            </a:r>
            <a:r>
              <a:rPr lang="en-US" sz="2000" b="1" dirty="0"/>
              <a:t> (</a:t>
            </a:r>
            <a:r>
              <a:rPr lang="en-US" sz="2000" b="1" dirty="0" err="1"/>
              <a:t>Ambiversion</a:t>
            </a:r>
            <a:r>
              <a:rPr lang="en-US" b="1" dirty="0"/>
              <a:t>)</a:t>
            </a:r>
          </a:p>
          <a:p>
            <a:pPr algn="just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i="1" dirty="0" err="1" smtClean="0"/>
              <a:t>Ambievert</a:t>
            </a:r>
            <a:r>
              <a:rPr lang="en-US" dirty="0" smtClean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 err="1"/>
              <a:t>Ambiversion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kepribadian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2 </a:t>
            </a:r>
            <a:r>
              <a:rPr lang="en-US" dirty="0" err="1"/>
              <a:t>kepribadian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 </a:t>
            </a:r>
            <a:r>
              <a:rPr lang="en-US" i="1" dirty="0"/>
              <a:t>Introvert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Extrovert. </a:t>
            </a:r>
            <a:r>
              <a:rPr lang="en-US" i="1" dirty="0" err="1"/>
              <a:t>M</a:t>
            </a:r>
            <a:r>
              <a:rPr lang="en-US" dirty="0" err="1"/>
              <a:t>anusia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kepribadian</a:t>
            </a:r>
            <a:r>
              <a:rPr lang="en-US" dirty="0"/>
              <a:t> </a:t>
            </a:r>
            <a:r>
              <a:rPr lang="en-US" dirty="0" err="1"/>
              <a:t>ambievert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berubah-ubah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introvert </a:t>
            </a:r>
            <a:r>
              <a:rPr lang="en-US" dirty="0" err="1"/>
              <a:t>menjadi</a:t>
            </a:r>
            <a:r>
              <a:rPr lang="en-US" dirty="0"/>
              <a:t> extrovert,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sebaliknya</a:t>
            </a:r>
            <a:r>
              <a:rPr lang="en-US" dirty="0"/>
              <a:t>. </a:t>
            </a:r>
          </a:p>
          <a:p>
            <a:pPr algn="just"/>
            <a:r>
              <a:rPr lang="en-US" dirty="0" smtClean="0"/>
              <a:t>	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/>
              <a:t>kepribadian</a:t>
            </a:r>
            <a:r>
              <a:rPr lang="en-US" dirty="0"/>
              <a:t> </a:t>
            </a:r>
            <a:r>
              <a:rPr lang="en-US" dirty="0" err="1"/>
              <a:t>ambievert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dibilang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fleksibel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beraktifitas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introvert </a:t>
            </a:r>
            <a:r>
              <a:rPr lang="en-US" dirty="0" err="1"/>
              <a:t>ataupun</a:t>
            </a:r>
            <a:r>
              <a:rPr lang="en-US" dirty="0"/>
              <a:t> extrovert,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berinteraksi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introvert </a:t>
            </a:r>
            <a:r>
              <a:rPr lang="en-US" dirty="0" err="1"/>
              <a:t>dan</a:t>
            </a:r>
            <a:r>
              <a:rPr lang="en-US" dirty="0"/>
              <a:t> extrovert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.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Introvert yang </a:t>
            </a:r>
            <a:r>
              <a:rPr lang="en-US" dirty="0" err="1"/>
              <a:t>susah</a:t>
            </a:r>
            <a:r>
              <a:rPr lang="en-US" dirty="0"/>
              <a:t> </a:t>
            </a:r>
            <a:r>
              <a:rPr lang="en-US" dirty="0" err="1"/>
              <a:t>bergaul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Extrovert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sebaliknya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dirty="0" err="1" smtClean="0"/>
              <a:t>Namun</a:t>
            </a:r>
            <a:r>
              <a:rPr lang="en-US" dirty="0"/>
              <a:t>, </a:t>
            </a:r>
            <a:r>
              <a:rPr lang="en-US" dirty="0" err="1"/>
              <a:t>kekurangan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kepribadian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kepribadian</a:t>
            </a:r>
            <a:r>
              <a:rPr lang="en-US" dirty="0"/>
              <a:t> di </a:t>
            </a:r>
            <a:r>
              <a:rPr lang="en-US" dirty="0" err="1"/>
              <a:t>antara</a:t>
            </a:r>
            <a:r>
              <a:rPr lang="en-US" dirty="0"/>
              <a:t> introvert </a:t>
            </a:r>
            <a:r>
              <a:rPr lang="en-US" dirty="0" err="1"/>
              <a:t>dan</a:t>
            </a:r>
            <a:r>
              <a:rPr lang="en-US" dirty="0"/>
              <a:t> extrovert, orang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kepribadian</a:t>
            </a:r>
            <a:r>
              <a:rPr lang="en-US" dirty="0"/>
              <a:t> </a:t>
            </a:r>
            <a:r>
              <a:rPr lang="en-US" dirty="0" err="1"/>
              <a:t>ambievert</a:t>
            </a:r>
            <a:r>
              <a:rPr lang="en-US" dirty="0"/>
              <a:t>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i="1" dirty="0"/>
              <a:t>moody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sifatnya</a:t>
            </a:r>
            <a:r>
              <a:rPr lang="en-US" dirty="0"/>
              <a:t> yang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berubah-ubah</a:t>
            </a:r>
            <a:r>
              <a:rPr lang="en-US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3398317" cy="320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1268760"/>
            <a:ext cx="56886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9 </a:t>
            </a:r>
            <a:r>
              <a:rPr lang="en-US" sz="2000" b="1" dirty="0" err="1"/>
              <a:t>Jenis</a:t>
            </a:r>
            <a:r>
              <a:rPr lang="en-US" sz="2000" b="1" dirty="0"/>
              <a:t> </a:t>
            </a:r>
            <a:r>
              <a:rPr lang="en-US" sz="2000" b="1" dirty="0" err="1"/>
              <a:t>Kepribadian</a:t>
            </a:r>
            <a:r>
              <a:rPr lang="en-US" sz="2000" b="1" dirty="0"/>
              <a:t> </a:t>
            </a:r>
            <a:r>
              <a:rPr lang="en-US" sz="2000" b="1" dirty="0" err="1"/>
              <a:t>Menurut</a:t>
            </a:r>
            <a:r>
              <a:rPr lang="en-US" sz="2000" b="1" dirty="0"/>
              <a:t> Enneagram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Tipe</a:t>
            </a:r>
            <a:r>
              <a:rPr lang="en-US" sz="2000" dirty="0"/>
              <a:t> </a:t>
            </a:r>
            <a:r>
              <a:rPr lang="en-US" sz="2000" dirty="0" err="1"/>
              <a:t>Pembaharu</a:t>
            </a:r>
            <a:r>
              <a:rPr lang="en-US" sz="2000" dirty="0"/>
              <a:t> (Reformer/</a:t>
            </a:r>
            <a:r>
              <a:rPr lang="en-US" sz="2000" dirty="0" err="1"/>
              <a:t>Perfeksionis</a:t>
            </a:r>
            <a:r>
              <a:rPr lang="en-US" sz="2000" dirty="0"/>
              <a:t>)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Tipe</a:t>
            </a:r>
            <a:r>
              <a:rPr lang="en-US" sz="2000" dirty="0" smtClean="0"/>
              <a:t> </a:t>
            </a:r>
            <a:r>
              <a:rPr lang="en-US" sz="2000" dirty="0" err="1"/>
              <a:t>Penolong</a:t>
            </a:r>
            <a:r>
              <a:rPr lang="en-US" sz="2000" dirty="0"/>
              <a:t> (Giver/Helper)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Tipe</a:t>
            </a:r>
            <a:r>
              <a:rPr lang="en-US" sz="2000" dirty="0" smtClean="0"/>
              <a:t> </a:t>
            </a:r>
            <a:r>
              <a:rPr lang="en-US" sz="2000" dirty="0"/>
              <a:t>Motivator ( </a:t>
            </a:r>
            <a:r>
              <a:rPr lang="en-US" sz="2000" dirty="0" smtClean="0"/>
              <a:t>Achiever/</a:t>
            </a:r>
            <a:r>
              <a:rPr lang="en-US" sz="2000" dirty="0" err="1" smtClean="0"/>
              <a:t>Motivaror</a:t>
            </a:r>
            <a:r>
              <a:rPr lang="en-US" sz="2000" dirty="0" smtClean="0"/>
              <a:t>/</a:t>
            </a:r>
            <a:r>
              <a:rPr lang="en-US" sz="2000" dirty="0" err="1" smtClean="0"/>
              <a:t>Perfomer</a:t>
            </a:r>
            <a:r>
              <a:rPr lang="en-US" sz="20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Tipe</a:t>
            </a:r>
            <a:r>
              <a:rPr lang="en-US" sz="2000" dirty="0" smtClean="0"/>
              <a:t> </a:t>
            </a:r>
            <a:r>
              <a:rPr lang="en-US" sz="2000" dirty="0" err="1"/>
              <a:t>Individualis</a:t>
            </a:r>
            <a:r>
              <a:rPr lang="en-US" sz="2000" dirty="0"/>
              <a:t> (Romantic/Artist/</a:t>
            </a:r>
            <a:r>
              <a:rPr lang="en-US" sz="2000" dirty="0" err="1"/>
              <a:t>Individualis</a:t>
            </a:r>
            <a:r>
              <a:rPr lang="en-US" sz="2000" dirty="0"/>
              <a:t>)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Tipe</a:t>
            </a:r>
            <a:r>
              <a:rPr lang="en-US" sz="2000" dirty="0" smtClean="0"/>
              <a:t> </a:t>
            </a:r>
            <a:r>
              <a:rPr lang="en-US" sz="2000" dirty="0" err="1"/>
              <a:t>Pemikir</a:t>
            </a:r>
            <a:r>
              <a:rPr lang="en-US" sz="2000" dirty="0"/>
              <a:t> (Observer/Thinker/Investigator)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Tipe</a:t>
            </a:r>
            <a:r>
              <a:rPr lang="en-US" sz="2000" dirty="0" smtClean="0"/>
              <a:t> </a:t>
            </a:r>
            <a:r>
              <a:rPr lang="en-US" sz="2000" dirty="0" err="1"/>
              <a:t>Loyalis</a:t>
            </a:r>
            <a:r>
              <a:rPr lang="en-US" sz="2000" dirty="0"/>
              <a:t> (Loyalist/</a:t>
            </a:r>
            <a:r>
              <a:rPr lang="en-US" sz="2000" dirty="0" err="1"/>
              <a:t>Pesimist</a:t>
            </a:r>
            <a:r>
              <a:rPr lang="en-US" sz="2000" dirty="0"/>
              <a:t>)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Tipe</a:t>
            </a:r>
            <a:r>
              <a:rPr lang="en-US" sz="2000" dirty="0" smtClean="0"/>
              <a:t> </a:t>
            </a:r>
            <a:r>
              <a:rPr lang="en-US" sz="2000" dirty="0" err="1"/>
              <a:t>Antusias</a:t>
            </a:r>
            <a:r>
              <a:rPr lang="en-US" sz="2000" dirty="0"/>
              <a:t> (Generalist/Optimist/Adventure)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Tipe</a:t>
            </a:r>
            <a:r>
              <a:rPr lang="en-US" sz="2000" dirty="0" smtClean="0"/>
              <a:t> </a:t>
            </a:r>
            <a:r>
              <a:rPr lang="en-US" sz="2000" dirty="0" err="1"/>
              <a:t>Pemimpin</a:t>
            </a:r>
            <a:r>
              <a:rPr lang="en-US" sz="2000" dirty="0"/>
              <a:t> (Challenger/Leader/Boss/Protector/Intimidator)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Tipe</a:t>
            </a:r>
            <a:r>
              <a:rPr lang="en-US" sz="2000" dirty="0" smtClean="0"/>
              <a:t> </a:t>
            </a:r>
            <a:r>
              <a:rPr lang="en-US" sz="2000" dirty="0" err="1"/>
              <a:t>Pembawa</a:t>
            </a:r>
            <a:r>
              <a:rPr lang="en-US" sz="2000" dirty="0"/>
              <a:t> </a:t>
            </a:r>
            <a:r>
              <a:rPr lang="en-US" sz="2000" dirty="0" err="1"/>
              <a:t>Damai</a:t>
            </a:r>
            <a:r>
              <a:rPr lang="en-US" sz="2000" dirty="0"/>
              <a:t> (</a:t>
            </a:r>
            <a:r>
              <a:rPr lang="en-US" sz="2000" dirty="0" err="1"/>
              <a:t>Peacmaker</a:t>
            </a:r>
            <a:r>
              <a:rPr lang="en-US" sz="2000" dirty="0"/>
              <a:t>/Mediator/</a:t>
            </a:r>
            <a:r>
              <a:rPr lang="en-US" sz="2000" dirty="0" err="1"/>
              <a:t>Accomodator</a:t>
            </a:r>
            <a:r>
              <a:rPr lang="en-US" sz="2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85430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772816"/>
            <a:ext cx="6196405" cy="459832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err="1" smtClean="0"/>
              <a:t>Tipe</a:t>
            </a:r>
            <a:r>
              <a:rPr lang="en-US" b="1" dirty="0" smtClean="0"/>
              <a:t> </a:t>
            </a:r>
            <a:r>
              <a:rPr lang="en-US" b="1" dirty="0" err="1"/>
              <a:t>Pembaharu</a:t>
            </a:r>
            <a:r>
              <a:rPr lang="en-US" b="1" dirty="0"/>
              <a:t> (Reformer / </a:t>
            </a:r>
            <a:r>
              <a:rPr lang="en-US" b="1" dirty="0" err="1"/>
              <a:t>Perfeksionis</a:t>
            </a:r>
            <a:r>
              <a:rPr lang="en-US" b="1" dirty="0"/>
              <a:t>) 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/>
              <a:t>energinya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perfeksionis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tugasnya</a:t>
            </a:r>
            <a:r>
              <a:rPr lang="en-US" dirty="0"/>
              <a:t>.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persiapan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,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teliti</a:t>
            </a:r>
            <a:r>
              <a:rPr lang="en-US" dirty="0"/>
              <a:t>, </a:t>
            </a:r>
            <a:r>
              <a:rPr lang="en-US" dirty="0" err="1"/>
              <a:t>hati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tampil</a:t>
            </a:r>
            <a:r>
              <a:rPr lang="en-US" dirty="0"/>
              <a:t> </a:t>
            </a:r>
            <a:r>
              <a:rPr lang="en-US" dirty="0" err="1"/>
              <a:t>sempurna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yang </a:t>
            </a:r>
            <a:r>
              <a:rPr lang="en-US" dirty="0" err="1"/>
              <a:t>dimandatkan</a:t>
            </a:r>
            <a:r>
              <a:rPr lang="en-US" dirty="0"/>
              <a:t> </a:t>
            </a:r>
            <a:r>
              <a:rPr lang="en-US" dirty="0" err="1"/>
              <a:t>kepadanya</a:t>
            </a:r>
            <a:r>
              <a:rPr lang="en-US" dirty="0"/>
              <a:t>.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orang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kali </a:t>
            </a:r>
            <a:r>
              <a:rPr lang="en-US" dirty="0" err="1"/>
              <a:t>menuntut</a:t>
            </a:r>
            <a:r>
              <a:rPr lang="en-US" dirty="0"/>
              <a:t> orang lain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tampil</a:t>
            </a:r>
            <a:r>
              <a:rPr lang="en-US" dirty="0"/>
              <a:t> </a:t>
            </a:r>
            <a:r>
              <a:rPr lang="en-US" dirty="0" err="1"/>
              <a:t>sempurna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fleksibel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dogmatis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. </a:t>
            </a:r>
            <a:r>
              <a:rPr lang="en-US" dirty="0" err="1"/>
              <a:t>Kelemahannya</a:t>
            </a:r>
            <a:r>
              <a:rPr lang="en-US" dirty="0"/>
              <a:t>, </a:t>
            </a:r>
            <a:r>
              <a:rPr lang="en-US" dirty="0" err="1"/>
              <a:t>sering</a:t>
            </a:r>
            <a:r>
              <a:rPr lang="en-US" dirty="0"/>
              <a:t> kali </a:t>
            </a:r>
            <a:r>
              <a:rPr lang="en-US" dirty="0" err="1"/>
              <a:t>beranggapan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orang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diperbuat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menuntut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orang </a:t>
            </a:r>
            <a:r>
              <a:rPr lang="en-US" dirty="0" err="1"/>
              <a:t>berbuat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dia.</a:t>
            </a:r>
          </a:p>
        </p:txBody>
      </p:sp>
    </p:spTree>
    <p:extLst>
      <p:ext uri="{BB962C8B-B14F-4D97-AF65-F5344CB8AC3E}">
        <p14:creationId xmlns:p14="http://schemas.microsoft.com/office/powerpoint/2010/main" val="315297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Manfaat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Pengenalan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Kepribadian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kepribadian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miliki</a:t>
            </a:r>
            <a:r>
              <a:rPr lang="en-US" dirty="0" smtClean="0"/>
              <a:t> (</a:t>
            </a:r>
            <a:r>
              <a:rPr lang="en-US" dirty="0" err="1" smtClean="0"/>
              <a:t>keunikan</a:t>
            </a:r>
            <a:r>
              <a:rPr lang="en-US" dirty="0" smtClean="0"/>
              <a:t>, </a:t>
            </a:r>
            <a:r>
              <a:rPr lang="en-US" dirty="0" err="1" smtClean="0"/>
              <a:t>kekuatan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kelemahan</a:t>
            </a:r>
            <a:r>
              <a:rPr lang="en-US" dirty="0" smtClean="0"/>
              <a:t>)</a:t>
            </a:r>
          </a:p>
          <a:p>
            <a:pPr algn="just"/>
            <a:r>
              <a:rPr lang="en-US" dirty="0" smtClean="0"/>
              <a:t>Akan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kepribadian</a:t>
            </a:r>
            <a:r>
              <a:rPr lang="en-US" dirty="0" smtClean="0"/>
              <a:t> orang lain (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menjalin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profesional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)</a:t>
            </a:r>
          </a:p>
          <a:p>
            <a:pPr algn="just"/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(</a:t>
            </a:r>
            <a:r>
              <a:rPr lang="en-US" dirty="0" err="1" smtClean="0"/>
              <a:t>tantangan</a:t>
            </a:r>
            <a:r>
              <a:rPr lang="en-US" dirty="0" smtClean="0"/>
              <a:t>, </a:t>
            </a:r>
            <a:r>
              <a:rPr lang="en-US" dirty="0" err="1" smtClean="0"/>
              <a:t>fokus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kondisi-kondisi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)</a:t>
            </a:r>
          </a:p>
          <a:p>
            <a:pPr algn="just"/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08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772816"/>
            <a:ext cx="6196405" cy="459832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600" b="1" dirty="0" err="1" smtClean="0"/>
              <a:t>Tipe</a:t>
            </a:r>
            <a:r>
              <a:rPr lang="en-US" sz="2600" b="1" dirty="0" smtClean="0"/>
              <a:t> </a:t>
            </a:r>
            <a:r>
              <a:rPr lang="en-US" sz="2600" b="1" dirty="0" err="1"/>
              <a:t>Penolong</a:t>
            </a:r>
            <a:r>
              <a:rPr lang="en-US" sz="2600" b="1" dirty="0"/>
              <a:t> (Giver / Helper)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orang yang </a:t>
            </a:r>
            <a:r>
              <a:rPr lang="en-US" dirty="0" err="1"/>
              <a:t>energinya</a:t>
            </a:r>
            <a:r>
              <a:rPr lang="en-US" dirty="0"/>
              <a:t> </a:t>
            </a:r>
            <a:r>
              <a:rPr lang="en-US" dirty="0" err="1"/>
              <a:t>tercurah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orang lain.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bersahabat</a:t>
            </a:r>
            <a:r>
              <a:rPr lang="en-US" dirty="0"/>
              <a:t>, 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perhatian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orang lain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rela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melayani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sesama</a:t>
            </a:r>
            <a:r>
              <a:rPr lang="en-US" dirty="0"/>
              <a:t>. </a:t>
            </a:r>
            <a:r>
              <a:rPr lang="en-US" dirty="0" err="1"/>
              <a:t>Karunia</a:t>
            </a:r>
            <a:r>
              <a:rPr lang="en-US" dirty="0"/>
              <a:t> </a:t>
            </a:r>
            <a:r>
              <a:rPr lang="en-US" dirty="0" err="1"/>
              <a:t>terbesar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penolong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empati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ditujukan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orang lain.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</a:t>
            </a:r>
            <a:r>
              <a:rPr lang="en-US" dirty="0" err="1"/>
              <a:t>dikritik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mau</a:t>
            </a:r>
            <a:r>
              <a:rPr lang="en-US" dirty="0"/>
              <a:t> </a:t>
            </a:r>
            <a:r>
              <a:rPr lang="en-US" dirty="0" err="1"/>
              <a:t>campur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urusan</a:t>
            </a:r>
            <a:r>
              <a:rPr lang="en-US" dirty="0"/>
              <a:t> orang lain </a:t>
            </a:r>
            <a:r>
              <a:rPr lang="en-US" dirty="0" err="1"/>
              <a:t>sering</a:t>
            </a:r>
            <a:r>
              <a:rPr lang="en-US" dirty="0"/>
              <a:t> kali,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bantuannya</a:t>
            </a:r>
            <a:r>
              <a:rPr lang="en-US" dirty="0"/>
              <a:t> </a:t>
            </a:r>
            <a:r>
              <a:rPr lang="en-US" dirty="0" err="1"/>
              <a:t>ditolak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marah</a:t>
            </a:r>
            <a:r>
              <a:rPr lang="en-US" dirty="0"/>
              <a:t>. </a:t>
            </a:r>
            <a:r>
              <a:rPr lang="en-US" dirty="0" err="1"/>
              <a:t>Kelemahannya</a:t>
            </a:r>
            <a:r>
              <a:rPr lang="en-US" dirty="0"/>
              <a:t> orang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mengatakan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orang lain,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bersikap</a:t>
            </a:r>
            <a:r>
              <a:rPr lang="en-US" dirty="0"/>
              <a:t> </a:t>
            </a:r>
            <a:r>
              <a:rPr lang="en-US" dirty="0" err="1"/>
              <a:t>asertif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disukai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64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3608" y="1124744"/>
            <a:ext cx="72008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/>
              <a:t>Tipe</a:t>
            </a:r>
            <a:r>
              <a:rPr lang="en-US" sz="2000" b="1" dirty="0"/>
              <a:t> Motivator (Achiever/ Motivator/ Performer</a:t>
            </a:r>
            <a:r>
              <a:rPr lang="en-US" sz="2000" b="1" dirty="0" smtClean="0"/>
              <a:t>)</a:t>
            </a:r>
            <a:endParaRPr lang="en-US" sz="2000" b="1" dirty="0"/>
          </a:p>
          <a:p>
            <a:pPr algn="ctr"/>
            <a:endParaRPr lang="en-US" dirty="0"/>
          </a:p>
          <a:p>
            <a:pPr algn="just"/>
            <a:r>
              <a:rPr lang="en-US" sz="2000" dirty="0" err="1" smtClean="0"/>
              <a:t>Biasanya</a:t>
            </a:r>
            <a:r>
              <a:rPr lang="en-US" sz="2000" dirty="0" smtClean="0"/>
              <a:t> </a:t>
            </a:r>
            <a:r>
              <a:rPr lang="en-US" sz="2000" dirty="0"/>
              <a:t>orang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penuh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energi</a:t>
            </a:r>
            <a:r>
              <a:rPr lang="en-US" sz="2000" dirty="0"/>
              <a:t> </a:t>
            </a:r>
            <a:r>
              <a:rPr lang="en-US" sz="2000" dirty="0" err="1"/>
              <a:t>positif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mencapai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keberhasilan</a:t>
            </a:r>
            <a:r>
              <a:rPr lang="en-US" sz="2000" dirty="0"/>
              <a:t>. Orang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biasanya</a:t>
            </a:r>
            <a:r>
              <a:rPr lang="en-US" sz="2000" dirty="0"/>
              <a:t> </a:t>
            </a:r>
            <a:r>
              <a:rPr lang="en-US" sz="2000" dirty="0" err="1"/>
              <a:t>punya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ambisi</a:t>
            </a:r>
            <a:r>
              <a:rPr lang="en-US" sz="2000" dirty="0"/>
              <a:t> </a:t>
            </a:r>
            <a:r>
              <a:rPr lang="en-US" sz="2000" dirty="0" err="1"/>
              <a:t>keras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mencapai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goal </a:t>
            </a:r>
            <a:r>
              <a:rPr lang="en-US" sz="2000" dirty="0" err="1"/>
              <a:t>atau</a:t>
            </a:r>
            <a:r>
              <a:rPr lang="en-US" sz="2000" dirty="0"/>
              <a:t> target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arah</a:t>
            </a:r>
            <a:r>
              <a:rPr lang="en-US" sz="2000" dirty="0"/>
              <a:t> </a:t>
            </a:r>
            <a:r>
              <a:rPr lang="en-US" sz="2000" dirty="0" err="1"/>
              <a:t>sasaran</a:t>
            </a:r>
            <a:r>
              <a:rPr lang="en-US" sz="2000" dirty="0"/>
              <a:t> yang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jelas</a:t>
            </a:r>
            <a:r>
              <a:rPr lang="en-US" sz="2000" dirty="0"/>
              <a:t>. </a:t>
            </a:r>
            <a:r>
              <a:rPr lang="en-US" sz="2000" dirty="0" err="1"/>
              <a:t>Sering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bekerja</a:t>
            </a:r>
            <a:r>
              <a:rPr lang="en-US" sz="2000" dirty="0"/>
              <a:t> </a:t>
            </a:r>
            <a:r>
              <a:rPr lang="en-US" sz="2000" dirty="0" err="1"/>
              <a:t>tergolong</a:t>
            </a:r>
            <a:r>
              <a:rPr lang="en-US" sz="2000" dirty="0"/>
              <a:t> orang yang </a:t>
            </a:r>
            <a:r>
              <a:rPr lang="en-US" sz="2000" dirty="0" err="1"/>
              <a:t>amat</a:t>
            </a:r>
            <a:r>
              <a:rPr lang="en-US" sz="2000" dirty="0"/>
              <a:t> </a:t>
            </a:r>
            <a:r>
              <a:rPr lang="en-US" sz="2000" dirty="0" err="1"/>
              <a:t>gila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cenderung</a:t>
            </a:r>
            <a:r>
              <a:rPr lang="en-US" sz="2000" dirty="0"/>
              <a:t> </a:t>
            </a:r>
            <a:r>
              <a:rPr lang="en-US" sz="2000" dirty="0" err="1"/>
              <a:t>kecanduan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yang </a:t>
            </a:r>
            <a:r>
              <a:rPr lang="en-US" sz="2000" dirty="0" err="1"/>
              <a:t>amat</a:t>
            </a:r>
            <a:r>
              <a:rPr lang="en-US" sz="2000" dirty="0"/>
              <a:t> </a:t>
            </a:r>
            <a:r>
              <a:rPr lang="en-US" sz="2000" dirty="0" err="1"/>
              <a:t>terobsesi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efisiensi</a:t>
            </a:r>
            <a:r>
              <a:rPr lang="en-US" sz="2000" dirty="0"/>
              <a:t>, </a:t>
            </a:r>
            <a:r>
              <a:rPr lang="en-US" sz="2000" dirty="0" err="1"/>
              <a:t>menentukan</a:t>
            </a:r>
            <a:r>
              <a:rPr lang="en-US" sz="2000" dirty="0"/>
              <a:t> </a:t>
            </a:r>
            <a:r>
              <a:rPr lang="en-US" sz="2000" dirty="0" smtClean="0"/>
              <a:t>target yang </a:t>
            </a:r>
            <a:r>
              <a:rPr lang="en-US" sz="2000" dirty="0" err="1"/>
              <a:t>tinggi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bekerja</a:t>
            </a:r>
            <a:r>
              <a:rPr lang="en-US" sz="2000" dirty="0"/>
              <a:t> </a:t>
            </a:r>
            <a:r>
              <a:rPr lang="en-US" sz="2000" dirty="0" err="1"/>
              <a:t>efisien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mencapai</a:t>
            </a:r>
            <a:r>
              <a:rPr lang="en-US" sz="2000" dirty="0"/>
              <a:t> </a:t>
            </a:r>
            <a:r>
              <a:rPr lang="en-US" sz="2000" dirty="0" err="1"/>
              <a:t>sukses</a:t>
            </a:r>
            <a:r>
              <a:rPr lang="en-US" sz="2000" dirty="0"/>
              <a:t>, </a:t>
            </a:r>
            <a:r>
              <a:rPr lang="en-US" sz="2000" dirty="0" err="1"/>
              <a:t>kalau</a:t>
            </a:r>
            <a:r>
              <a:rPr lang="en-US" sz="2000" dirty="0"/>
              <a:t> </a:t>
            </a:r>
            <a:r>
              <a:rPr lang="en-US" sz="2000" dirty="0" err="1"/>
              <a:t>perlu</a:t>
            </a:r>
            <a:r>
              <a:rPr lang="en-US" sz="2000" dirty="0"/>
              <a:t> </a:t>
            </a:r>
            <a:r>
              <a:rPr lang="en-US" sz="2000" dirty="0" err="1"/>
              <a:t>memaksa</a:t>
            </a:r>
            <a:r>
              <a:rPr lang="en-US" sz="2000" dirty="0"/>
              <a:t> </a:t>
            </a:r>
            <a:r>
              <a:rPr lang="en-US" sz="2000" dirty="0" err="1"/>
              <a:t>rekannya</a:t>
            </a:r>
            <a:r>
              <a:rPr lang="en-US" sz="2000" dirty="0"/>
              <a:t> yang </a:t>
            </a:r>
            <a:r>
              <a:rPr lang="en-US" sz="2000" dirty="0" err="1"/>
              <a:t>hanya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melangkah</a:t>
            </a:r>
            <a:r>
              <a:rPr lang="en-US" sz="2000" dirty="0"/>
              <a:t> </a:t>
            </a:r>
            <a:r>
              <a:rPr lang="en-US" sz="2000" dirty="0" err="1"/>
              <a:t>selangkah</a:t>
            </a:r>
            <a:r>
              <a:rPr lang="en-US" sz="2000" dirty="0"/>
              <a:t>, </a:t>
            </a:r>
            <a:r>
              <a:rPr lang="en-US" sz="2000" dirty="0" err="1"/>
              <a:t>dipacu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dua</a:t>
            </a:r>
            <a:r>
              <a:rPr lang="en-US" sz="2000" dirty="0"/>
              <a:t> </a:t>
            </a:r>
            <a:r>
              <a:rPr lang="en-US" sz="2000" dirty="0" err="1"/>
              <a:t>langkah</a:t>
            </a:r>
            <a:r>
              <a:rPr lang="en-US" sz="2000" dirty="0"/>
              <a:t>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dirinya</a:t>
            </a:r>
            <a:r>
              <a:rPr lang="en-US" sz="2000" dirty="0"/>
              <a:t>. </a:t>
            </a:r>
            <a:r>
              <a:rPr lang="en-US" sz="2000" dirty="0" err="1"/>
              <a:t>Kalau</a:t>
            </a:r>
            <a:r>
              <a:rPr lang="en-US" sz="2000" dirty="0"/>
              <a:t> </a:t>
            </a:r>
            <a:r>
              <a:rPr lang="en-US" sz="2000" dirty="0" err="1"/>
              <a:t>perlu</a:t>
            </a:r>
            <a:r>
              <a:rPr lang="en-US" sz="2000" dirty="0"/>
              <a:t> </a:t>
            </a:r>
            <a:r>
              <a:rPr lang="en-US" sz="2000" dirty="0" err="1"/>
              <a:t>dia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mengesampingkan</a:t>
            </a:r>
            <a:r>
              <a:rPr lang="en-US" sz="2000" dirty="0"/>
              <a:t> </a:t>
            </a:r>
            <a:r>
              <a:rPr lang="en-US" sz="2000" dirty="0" err="1"/>
              <a:t>kebutuhan</a:t>
            </a:r>
            <a:r>
              <a:rPr lang="en-US" sz="2000" dirty="0"/>
              <a:t> </a:t>
            </a:r>
            <a:r>
              <a:rPr lang="en-US" sz="2000" dirty="0" err="1"/>
              <a:t>diri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keluarganya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mencapai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. </a:t>
            </a:r>
            <a:r>
              <a:rPr lang="en-US" sz="2000" dirty="0" err="1"/>
              <a:t>Bagi</a:t>
            </a:r>
            <a:r>
              <a:rPr lang="en-US" sz="2000" dirty="0"/>
              <a:t> para </a:t>
            </a:r>
            <a:r>
              <a:rPr lang="en-US" sz="2000" dirty="0" err="1"/>
              <a:t>bawahan</a:t>
            </a:r>
            <a:r>
              <a:rPr lang="en-US" sz="2000" dirty="0"/>
              <a:t> yang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terbiasa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cara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, </a:t>
            </a:r>
            <a:r>
              <a:rPr lang="en-US" sz="2000" dirty="0" err="1"/>
              <a:t>tuntutannya</a:t>
            </a:r>
            <a:r>
              <a:rPr lang="en-US" sz="2000" dirty="0"/>
              <a:t> </a:t>
            </a:r>
            <a:r>
              <a:rPr lang="en-US" sz="2000" dirty="0" err="1"/>
              <a:t>terkadang</a:t>
            </a:r>
            <a:r>
              <a:rPr lang="en-US" sz="2000" dirty="0"/>
              <a:t> </a:t>
            </a:r>
            <a:r>
              <a:rPr lang="en-US" sz="2000" dirty="0" err="1"/>
              <a:t>terasa</a:t>
            </a:r>
            <a:r>
              <a:rPr lang="en-US" sz="2000" dirty="0"/>
              <a:t> </a:t>
            </a:r>
            <a:r>
              <a:rPr lang="en-US" sz="2000" dirty="0" err="1"/>
              <a:t>amat</a:t>
            </a:r>
            <a:r>
              <a:rPr lang="en-US" sz="2000" dirty="0"/>
              <a:t> </a:t>
            </a:r>
            <a:r>
              <a:rPr lang="en-US" sz="2000" dirty="0" err="1"/>
              <a:t>menyiksa</a:t>
            </a:r>
            <a:r>
              <a:rPr lang="en-US" sz="2000" dirty="0"/>
              <a:t>, yang </a:t>
            </a:r>
            <a:r>
              <a:rPr lang="en-US" sz="2000" dirty="0" err="1"/>
              <a:t>menuntut</a:t>
            </a:r>
            <a:r>
              <a:rPr lang="en-US" sz="2000" dirty="0"/>
              <a:t> orang lain </a:t>
            </a:r>
            <a:r>
              <a:rPr lang="en-US" sz="2000" dirty="0" err="1"/>
              <a:t>mempunyai</a:t>
            </a:r>
            <a:r>
              <a:rPr lang="en-US" sz="2000" dirty="0"/>
              <a:t> </a:t>
            </a:r>
            <a:r>
              <a:rPr lang="en-US" sz="2000" dirty="0" err="1"/>
              <a:t>kadar</a:t>
            </a:r>
            <a:r>
              <a:rPr lang="en-US" sz="2000" dirty="0"/>
              <a:t> </a:t>
            </a:r>
            <a:r>
              <a:rPr lang="en-US" sz="2000" dirty="0" err="1"/>
              <a:t>komitmen</a:t>
            </a:r>
            <a:r>
              <a:rPr lang="en-US" sz="2000" dirty="0"/>
              <a:t>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dirinya</a:t>
            </a:r>
            <a:r>
              <a:rPr lang="en-US" sz="2000" dirty="0"/>
              <a:t>. </a:t>
            </a:r>
            <a:r>
              <a:rPr lang="en-US" sz="2000" dirty="0" err="1"/>
              <a:t>Kelebihan</a:t>
            </a:r>
            <a:r>
              <a:rPr lang="en-US" sz="2000" dirty="0"/>
              <a:t> </a:t>
            </a:r>
            <a:r>
              <a:rPr lang="en-US" sz="2000" dirty="0" err="1"/>
              <a:t>tipe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rasa </a:t>
            </a:r>
            <a:r>
              <a:rPr lang="en-US" sz="2000" dirty="0" err="1"/>
              <a:t>optimistis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keyakinan</a:t>
            </a:r>
            <a:r>
              <a:rPr lang="en-US" sz="2000" dirty="0"/>
              <a:t> </a:t>
            </a:r>
            <a:r>
              <a:rPr lang="en-US" sz="2000" dirty="0" err="1"/>
              <a:t>diri</a:t>
            </a:r>
            <a:r>
              <a:rPr lang="en-US" sz="2000" dirty="0"/>
              <a:t> yang </a:t>
            </a:r>
            <a:r>
              <a:rPr lang="en-US" sz="2000" dirty="0" err="1"/>
              <a:t>besar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1548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1268760"/>
            <a:ext cx="67687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/>
              <a:t>Tipe</a:t>
            </a:r>
            <a:r>
              <a:rPr lang="en-US" sz="2000" b="1" dirty="0"/>
              <a:t> </a:t>
            </a:r>
            <a:r>
              <a:rPr lang="en-US" sz="2000" b="1" dirty="0" err="1"/>
              <a:t>Individualis</a:t>
            </a:r>
            <a:r>
              <a:rPr lang="en-US" sz="2000" b="1" dirty="0"/>
              <a:t> (Romantic / Artist/ Individualist)</a:t>
            </a:r>
          </a:p>
          <a:p>
            <a:endParaRPr lang="en-US" sz="2000" dirty="0"/>
          </a:p>
          <a:p>
            <a:pPr algn="just"/>
            <a:r>
              <a:rPr lang="en-US" sz="2000" dirty="0" err="1"/>
              <a:t>Mereka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orang yang </a:t>
            </a:r>
            <a:r>
              <a:rPr lang="en-US" sz="2000" dirty="0" err="1"/>
              <a:t>menempatkan</a:t>
            </a:r>
            <a:r>
              <a:rPr lang="en-US" sz="2000" dirty="0"/>
              <a:t> </a:t>
            </a:r>
            <a:r>
              <a:rPr lang="en-US" sz="2000" dirty="0" err="1"/>
              <a:t>keunikan</a:t>
            </a:r>
            <a:r>
              <a:rPr lang="en-US" sz="2000" dirty="0"/>
              <a:t> </a:t>
            </a:r>
            <a:r>
              <a:rPr lang="en-US" sz="2000" dirty="0" err="1"/>
              <a:t>diri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ingin</a:t>
            </a:r>
            <a:r>
              <a:rPr lang="en-US" sz="2000" dirty="0"/>
              <a:t> </a:t>
            </a:r>
            <a:r>
              <a:rPr lang="en-US" sz="2000" dirty="0" err="1"/>
              <a:t>menonjolkan</a:t>
            </a:r>
            <a:r>
              <a:rPr lang="en-US" sz="2000" dirty="0"/>
              <a:t> </a:t>
            </a:r>
            <a:r>
              <a:rPr lang="en-US" sz="2000" dirty="0" err="1"/>
              <a:t>kreativitas</a:t>
            </a:r>
            <a:r>
              <a:rPr lang="en-US" sz="2000" dirty="0"/>
              <a:t> </a:t>
            </a:r>
            <a:r>
              <a:rPr lang="en-US" sz="2000" dirty="0" err="1"/>
              <a:t>dirinya</a:t>
            </a:r>
            <a:r>
              <a:rPr lang="en-US" sz="2000" dirty="0"/>
              <a:t> yang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sama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orang lain. </a:t>
            </a:r>
            <a:r>
              <a:rPr lang="en-US" sz="2000" dirty="0" err="1"/>
              <a:t>Dirinya</a:t>
            </a:r>
            <a:r>
              <a:rPr lang="en-US" sz="2000" dirty="0"/>
              <a:t> </a:t>
            </a:r>
            <a:r>
              <a:rPr lang="en-US" sz="2000" dirty="0" err="1"/>
              <a:t>dilihat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insan</a:t>
            </a:r>
            <a:r>
              <a:rPr lang="en-US" sz="2000" dirty="0"/>
              <a:t> yang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unik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berbeda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yang </a:t>
            </a:r>
            <a:r>
              <a:rPr lang="en-US" sz="2000" dirty="0" err="1"/>
              <a:t>lainnya</a:t>
            </a:r>
            <a:r>
              <a:rPr lang="en-US" sz="2000" dirty="0"/>
              <a:t>. </a:t>
            </a:r>
            <a:r>
              <a:rPr lang="en-US" sz="2000" dirty="0" err="1"/>
              <a:t>Dia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senang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pekerjaan</a:t>
            </a:r>
            <a:r>
              <a:rPr lang="en-US" sz="2000" dirty="0"/>
              <a:t> yang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rutin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bersifat</a:t>
            </a:r>
            <a:r>
              <a:rPr lang="en-US" sz="2000" dirty="0"/>
              <a:t> </a:t>
            </a:r>
            <a:r>
              <a:rPr lang="en-US" sz="2000" dirty="0" err="1"/>
              <a:t>biasa</a:t>
            </a:r>
            <a:r>
              <a:rPr lang="en-US" sz="2000" dirty="0"/>
              <a:t> </a:t>
            </a:r>
            <a:r>
              <a:rPr lang="en-US" sz="2000" dirty="0" err="1"/>
              <a:t>saja</a:t>
            </a:r>
            <a:r>
              <a:rPr lang="en-US" sz="2000" dirty="0"/>
              <a:t>. </a:t>
            </a:r>
            <a:r>
              <a:rPr lang="en-US" sz="2000" dirty="0" err="1"/>
              <a:t>Baginya</a:t>
            </a:r>
            <a:r>
              <a:rPr lang="en-US" sz="2000" dirty="0"/>
              <a:t> </a:t>
            </a:r>
            <a:r>
              <a:rPr lang="en-US" sz="2000" dirty="0" err="1"/>
              <a:t>tiap</a:t>
            </a:r>
            <a:r>
              <a:rPr lang="en-US" sz="2000" dirty="0"/>
              <a:t> orang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mempunyai</a:t>
            </a:r>
            <a:r>
              <a:rPr lang="en-US" sz="2000" dirty="0"/>
              <a:t> </a:t>
            </a:r>
            <a:r>
              <a:rPr lang="en-US" sz="2000" dirty="0" err="1"/>
              <a:t>keunikan</a:t>
            </a:r>
            <a:r>
              <a:rPr lang="en-US" sz="2000" dirty="0"/>
              <a:t> </a:t>
            </a:r>
            <a:r>
              <a:rPr lang="en-US" sz="2000" dirty="0" err="1"/>
              <a:t>tersendiri</a:t>
            </a:r>
            <a:r>
              <a:rPr lang="en-US" sz="2000" dirty="0"/>
              <a:t> yang </a:t>
            </a:r>
            <a:r>
              <a:rPr lang="en-US" sz="2000" dirty="0" err="1"/>
              <a:t>menonjol</a:t>
            </a:r>
            <a:r>
              <a:rPr lang="en-US" sz="2000" dirty="0"/>
              <a:t>. </a:t>
            </a:r>
            <a:r>
              <a:rPr lang="en-US" sz="2000" dirty="0" err="1"/>
              <a:t>Dia</a:t>
            </a:r>
            <a:r>
              <a:rPr lang="en-US" sz="2000" dirty="0"/>
              <a:t> </a:t>
            </a:r>
            <a:r>
              <a:rPr lang="en-US" sz="2000" dirty="0" err="1"/>
              <a:t>sering</a:t>
            </a:r>
            <a:r>
              <a:rPr lang="en-US" sz="2000" dirty="0"/>
              <a:t> </a:t>
            </a:r>
            <a:r>
              <a:rPr lang="en-US" sz="2000" dirty="0" err="1"/>
              <a:t>bekerja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caranya</a:t>
            </a:r>
            <a:r>
              <a:rPr lang="en-US" sz="2000" dirty="0"/>
              <a:t> </a:t>
            </a:r>
            <a:r>
              <a:rPr lang="en-US" sz="2000" dirty="0" err="1"/>
              <a:t>sendiri</a:t>
            </a:r>
            <a:r>
              <a:rPr lang="en-US" sz="2000" dirty="0"/>
              <a:t> yang </a:t>
            </a:r>
            <a:r>
              <a:rPr lang="en-US" sz="2000" dirty="0" err="1"/>
              <a:t>berbeda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orang lain,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sering</a:t>
            </a:r>
            <a:r>
              <a:rPr lang="en-US" sz="2000" dirty="0"/>
              <a:t> kali </a:t>
            </a:r>
            <a:r>
              <a:rPr lang="en-US" sz="2000" dirty="0" err="1"/>
              <a:t>digolongkan</a:t>
            </a:r>
            <a:r>
              <a:rPr lang="en-US" sz="2000" dirty="0"/>
              <a:t> </a:t>
            </a:r>
            <a:r>
              <a:rPr lang="en-US" sz="2000" dirty="0" err="1"/>
              <a:t>gaya</a:t>
            </a:r>
            <a:r>
              <a:rPr lang="en-US" sz="2000" dirty="0"/>
              <a:t> </a:t>
            </a:r>
            <a:r>
              <a:rPr lang="en-US" sz="2000" dirty="0" err="1"/>
              <a:t>seniman</a:t>
            </a:r>
            <a:r>
              <a:rPr lang="en-US" sz="2000" dirty="0"/>
              <a:t>. </a:t>
            </a:r>
            <a:r>
              <a:rPr lang="en-US" sz="2000" dirty="0" err="1"/>
              <a:t>Kelebihannya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kreatif</a:t>
            </a:r>
            <a:r>
              <a:rPr lang="en-US" sz="2000" dirty="0"/>
              <a:t>, </a:t>
            </a:r>
            <a:r>
              <a:rPr lang="en-US" sz="2000" dirty="0" err="1"/>
              <a:t>intuitif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punya</a:t>
            </a:r>
            <a:r>
              <a:rPr lang="en-US" sz="2000" dirty="0"/>
              <a:t> </a:t>
            </a:r>
            <a:r>
              <a:rPr lang="en-US" sz="2000" dirty="0" err="1"/>
              <a:t>kepekaan</a:t>
            </a:r>
            <a:r>
              <a:rPr lang="en-US" sz="2000" dirty="0"/>
              <a:t> </a:t>
            </a:r>
            <a:r>
              <a:rPr lang="en-US" sz="2000" dirty="0" err="1"/>
              <a:t>estetis</a:t>
            </a:r>
            <a:r>
              <a:rPr lang="en-US" sz="2000" dirty="0"/>
              <a:t>. </a:t>
            </a:r>
            <a:r>
              <a:rPr lang="en-US" sz="2000" dirty="0" err="1"/>
              <a:t>Kekurangan</a:t>
            </a:r>
            <a:r>
              <a:rPr lang="en-US" sz="2000" dirty="0"/>
              <a:t> </a:t>
            </a:r>
            <a:r>
              <a:rPr lang="en-US" sz="2000" dirty="0" err="1"/>
              <a:t>tipe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sering</a:t>
            </a:r>
            <a:r>
              <a:rPr lang="en-US" sz="2000" dirty="0"/>
              <a:t> </a:t>
            </a:r>
            <a:r>
              <a:rPr lang="en-US" sz="2000" dirty="0" err="1"/>
              <a:t>menarik</a:t>
            </a:r>
            <a:r>
              <a:rPr lang="en-US" sz="2000" dirty="0"/>
              <a:t> </a:t>
            </a:r>
            <a:r>
              <a:rPr lang="en-US" sz="2000" dirty="0" err="1"/>
              <a:t>diri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orang lain, </a:t>
            </a:r>
            <a:r>
              <a:rPr lang="en-US" sz="2000" dirty="0" err="1"/>
              <a:t>keras</a:t>
            </a:r>
            <a:r>
              <a:rPr lang="en-US" sz="2000" dirty="0"/>
              <a:t> </a:t>
            </a:r>
            <a:r>
              <a:rPr lang="en-US" sz="2000" dirty="0" err="1"/>
              <a:t>kepala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tenggelam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pikirannya</a:t>
            </a:r>
            <a:r>
              <a:rPr lang="en-US" sz="2000" dirty="0"/>
              <a:t> </a:t>
            </a:r>
            <a:r>
              <a:rPr lang="en-US" sz="2000" dirty="0" err="1"/>
              <a:t>sendiri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556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1268760"/>
            <a:ext cx="68407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/>
              <a:t>Tipe</a:t>
            </a:r>
            <a:r>
              <a:rPr lang="en-US" sz="2000" b="1" dirty="0"/>
              <a:t> </a:t>
            </a:r>
            <a:r>
              <a:rPr lang="en-US" sz="2000" b="1" dirty="0" err="1"/>
              <a:t>Individualis</a:t>
            </a:r>
            <a:r>
              <a:rPr lang="en-US" sz="2000" b="1" dirty="0"/>
              <a:t> (Romantic / Artist/ Individualist) </a:t>
            </a:r>
          </a:p>
          <a:p>
            <a:endParaRPr lang="en-US" sz="2000" dirty="0"/>
          </a:p>
          <a:p>
            <a:pPr algn="just"/>
            <a:r>
              <a:rPr lang="en-US" sz="2000" dirty="0" err="1"/>
              <a:t>Mereka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orang yang </a:t>
            </a:r>
            <a:r>
              <a:rPr lang="en-US" sz="2000" dirty="0" err="1"/>
              <a:t>menempatkan</a:t>
            </a:r>
            <a:r>
              <a:rPr lang="en-US" sz="2000" dirty="0"/>
              <a:t> </a:t>
            </a:r>
            <a:r>
              <a:rPr lang="en-US" sz="2000" dirty="0" err="1"/>
              <a:t>keunikan</a:t>
            </a:r>
            <a:r>
              <a:rPr lang="en-US" sz="2000" dirty="0"/>
              <a:t> </a:t>
            </a:r>
            <a:r>
              <a:rPr lang="en-US" sz="2000" dirty="0" err="1"/>
              <a:t>diri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ingin</a:t>
            </a:r>
            <a:r>
              <a:rPr lang="en-US" sz="2000" dirty="0"/>
              <a:t> </a:t>
            </a:r>
            <a:r>
              <a:rPr lang="en-US" sz="2000" dirty="0" err="1"/>
              <a:t>menonjolkan</a:t>
            </a:r>
            <a:r>
              <a:rPr lang="en-US" sz="2000" dirty="0"/>
              <a:t> </a:t>
            </a:r>
            <a:r>
              <a:rPr lang="en-US" sz="2000" dirty="0" err="1"/>
              <a:t>kreativitas</a:t>
            </a:r>
            <a:r>
              <a:rPr lang="en-US" sz="2000" dirty="0"/>
              <a:t> </a:t>
            </a:r>
            <a:r>
              <a:rPr lang="en-US" sz="2000" dirty="0" err="1"/>
              <a:t>dirinya</a:t>
            </a:r>
            <a:r>
              <a:rPr lang="en-US" sz="2000" dirty="0"/>
              <a:t> yang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sama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orang lain. </a:t>
            </a:r>
            <a:r>
              <a:rPr lang="en-US" sz="2000" dirty="0" err="1"/>
              <a:t>Dirinya</a:t>
            </a:r>
            <a:r>
              <a:rPr lang="en-US" sz="2000" dirty="0"/>
              <a:t> </a:t>
            </a:r>
            <a:r>
              <a:rPr lang="en-US" sz="2000" dirty="0" err="1"/>
              <a:t>dilihat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insan</a:t>
            </a:r>
            <a:r>
              <a:rPr lang="en-US" sz="2000" dirty="0"/>
              <a:t> yang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unik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berbeda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yang </a:t>
            </a:r>
            <a:r>
              <a:rPr lang="en-US" sz="2000" dirty="0" err="1"/>
              <a:t>lainnya</a:t>
            </a:r>
            <a:r>
              <a:rPr lang="en-US" sz="2000" dirty="0"/>
              <a:t>. </a:t>
            </a:r>
            <a:r>
              <a:rPr lang="en-US" sz="2000" dirty="0" err="1"/>
              <a:t>Dia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senang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pekerjaan</a:t>
            </a:r>
            <a:r>
              <a:rPr lang="en-US" sz="2000" dirty="0"/>
              <a:t> yang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rutin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bersifat</a:t>
            </a:r>
            <a:r>
              <a:rPr lang="en-US" sz="2000" dirty="0"/>
              <a:t> </a:t>
            </a:r>
            <a:r>
              <a:rPr lang="en-US" sz="2000" dirty="0" err="1"/>
              <a:t>biasa</a:t>
            </a:r>
            <a:r>
              <a:rPr lang="en-US" sz="2000" dirty="0"/>
              <a:t> </a:t>
            </a:r>
            <a:r>
              <a:rPr lang="en-US" sz="2000" dirty="0" err="1"/>
              <a:t>saja</a:t>
            </a:r>
            <a:r>
              <a:rPr lang="en-US" sz="2000" dirty="0"/>
              <a:t>. </a:t>
            </a:r>
            <a:r>
              <a:rPr lang="en-US" sz="2000" dirty="0" err="1"/>
              <a:t>Baginya</a:t>
            </a:r>
            <a:r>
              <a:rPr lang="en-US" sz="2000" dirty="0"/>
              <a:t> </a:t>
            </a:r>
            <a:r>
              <a:rPr lang="en-US" sz="2000" dirty="0" err="1"/>
              <a:t>tiap</a:t>
            </a:r>
            <a:r>
              <a:rPr lang="en-US" sz="2000" dirty="0"/>
              <a:t> orang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mempunyai</a:t>
            </a:r>
            <a:r>
              <a:rPr lang="en-US" sz="2000" dirty="0"/>
              <a:t> </a:t>
            </a:r>
            <a:r>
              <a:rPr lang="en-US" sz="2000" dirty="0" err="1"/>
              <a:t>keunikan</a:t>
            </a:r>
            <a:r>
              <a:rPr lang="en-US" sz="2000" dirty="0"/>
              <a:t> </a:t>
            </a:r>
            <a:r>
              <a:rPr lang="en-US" sz="2000" dirty="0" err="1"/>
              <a:t>tersendiri</a:t>
            </a:r>
            <a:r>
              <a:rPr lang="en-US" sz="2000" dirty="0"/>
              <a:t> yang </a:t>
            </a:r>
            <a:r>
              <a:rPr lang="en-US" sz="2000" dirty="0" err="1"/>
              <a:t>menonjol</a:t>
            </a:r>
            <a:r>
              <a:rPr lang="en-US" sz="2000" dirty="0"/>
              <a:t>. </a:t>
            </a:r>
            <a:r>
              <a:rPr lang="en-US" sz="2000" dirty="0" err="1"/>
              <a:t>Dia</a:t>
            </a:r>
            <a:r>
              <a:rPr lang="en-US" sz="2000" dirty="0"/>
              <a:t> </a:t>
            </a:r>
            <a:r>
              <a:rPr lang="en-US" sz="2000" dirty="0" err="1"/>
              <a:t>sering</a:t>
            </a:r>
            <a:r>
              <a:rPr lang="en-US" sz="2000" dirty="0"/>
              <a:t> </a:t>
            </a:r>
            <a:r>
              <a:rPr lang="en-US" sz="2000" dirty="0" err="1"/>
              <a:t>bekerja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caranya</a:t>
            </a:r>
            <a:r>
              <a:rPr lang="en-US" sz="2000" dirty="0"/>
              <a:t> </a:t>
            </a:r>
            <a:r>
              <a:rPr lang="en-US" sz="2000" dirty="0" err="1"/>
              <a:t>sendiri</a:t>
            </a:r>
            <a:r>
              <a:rPr lang="en-US" sz="2000" dirty="0"/>
              <a:t> yang </a:t>
            </a:r>
            <a:r>
              <a:rPr lang="en-US" sz="2000" dirty="0" err="1"/>
              <a:t>berbeda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orang lain,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sering</a:t>
            </a:r>
            <a:r>
              <a:rPr lang="en-US" sz="2000" dirty="0"/>
              <a:t> kali </a:t>
            </a:r>
            <a:r>
              <a:rPr lang="en-US" sz="2000" dirty="0" err="1"/>
              <a:t>digolongkan</a:t>
            </a:r>
            <a:r>
              <a:rPr lang="en-US" sz="2000" dirty="0"/>
              <a:t> </a:t>
            </a:r>
            <a:r>
              <a:rPr lang="en-US" sz="2000" dirty="0" err="1"/>
              <a:t>gaya</a:t>
            </a:r>
            <a:r>
              <a:rPr lang="en-US" sz="2000" dirty="0"/>
              <a:t> </a:t>
            </a:r>
            <a:r>
              <a:rPr lang="en-US" sz="2000" dirty="0" err="1"/>
              <a:t>seniman</a:t>
            </a:r>
            <a:r>
              <a:rPr lang="en-US" sz="2000" dirty="0"/>
              <a:t>. </a:t>
            </a:r>
            <a:r>
              <a:rPr lang="en-US" sz="2000" dirty="0" err="1"/>
              <a:t>Kelebihannya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kreatif</a:t>
            </a:r>
            <a:r>
              <a:rPr lang="en-US" sz="2000" dirty="0"/>
              <a:t>, </a:t>
            </a:r>
            <a:r>
              <a:rPr lang="en-US" sz="2000" dirty="0" err="1"/>
              <a:t>intuitif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punya</a:t>
            </a:r>
            <a:r>
              <a:rPr lang="en-US" sz="2000" dirty="0"/>
              <a:t> </a:t>
            </a:r>
            <a:r>
              <a:rPr lang="en-US" sz="2000" dirty="0" err="1"/>
              <a:t>kepekaan</a:t>
            </a:r>
            <a:r>
              <a:rPr lang="en-US" sz="2000" dirty="0"/>
              <a:t> </a:t>
            </a:r>
            <a:r>
              <a:rPr lang="en-US" sz="2000" dirty="0" err="1"/>
              <a:t>estetis</a:t>
            </a:r>
            <a:r>
              <a:rPr lang="en-US" sz="2000" dirty="0"/>
              <a:t>. </a:t>
            </a:r>
            <a:r>
              <a:rPr lang="en-US" sz="2000" dirty="0" err="1"/>
              <a:t>Kekurangan</a:t>
            </a:r>
            <a:r>
              <a:rPr lang="en-US" sz="2000" dirty="0"/>
              <a:t> </a:t>
            </a:r>
            <a:r>
              <a:rPr lang="en-US" sz="2000" dirty="0" err="1"/>
              <a:t>tipe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sering</a:t>
            </a:r>
            <a:r>
              <a:rPr lang="en-US" sz="2000" dirty="0"/>
              <a:t> </a:t>
            </a:r>
            <a:r>
              <a:rPr lang="en-US" sz="2000" dirty="0" err="1"/>
              <a:t>menarik</a:t>
            </a:r>
            <a:r>
              <a:rPr lang="en-US" sz="2000" dirty="0"/>
              <a:t> </a:t>
            </a:r>
            <a:r>
              <a:rPr lang="en-US" sz="2000" dirty="0" err="1"/>
              <a:t>diri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orang lain, </a:t>
            </a:r>
            <a:r>
              <a:rPr lang="en-US" sz="2000" dirty="0" err="1"/>
              <a:t>keras</a:t>
            </a:r>
            <a:r>
              <a:rPr lang="en-US" sz="2000" dirty="0"/>
              <a:t> </a:t>
            </a:r>
            <a:r>
              <a:rPr lang="en-US" sz="2000" dirty="0" err="1"/>
              <a:t>kepala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tenggelam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pikirannya</a:t>
            </a:r>
            <a:r>
              <a:rPr lang="en-US" sz="2000" dirty="0"/>
              <a:t> </a:t>
            </a:r>
            <a:r>
              <a:rPr lang="en-US" sz="2000" dirty="0" err="1"/>
              <a:t>sendiri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4701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1628800"/>
            <a:ext cx="65527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/>
              <a:t>Tipe</a:t>
            </a:r>
            <a:r>
              <a:rPr lang="en-US" sz="2000" b="1" dirty="0"/>
              <a:t> </a:t>
            </a:r>
            <a:r>
              <a:rPr lang="en-US" sz="2000" b="1" dirty="0" err="1"/>
              <a:t>Pemikir</a:t>
            </a:r>
            <a:r>
              <a:rPr lang="en-US" sz="2000" b="1" dirty="0"/>
              <a:t> (Observer / Thinker / Investigator)</a:t>
            </a:r>
          </a:p>
          <a:p>
            <a:r>
              <a:rPr lang="en-US" sz="2000" dirty="0"/>
              <a:t> </a:t>
            </a:r>
          </a:p>
          <a:p>
            <a:pPr algn="just"/>
            <a:r>
              <a:rPr lang="en-US" sz="2000" dirty="0"/>
              <a:t>Orang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tipe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biasanya</a:t>
            </a:r>
            <a:r>
              <a:rPr lang="en-US" sz="2000" dirty="0"/>
              <a:t>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berpikir</a:t>
            </a:r>
            <a:r>
              <a:rPr lang="en-US" sz="2000" dirty="0"/>
              <a:t>, </a:t>
            </a:r>
            <a:r>
              <a:rPr lang="en-US" sz="2000" dirty="0" err="1"/>
              <a:t>selalu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analisis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tindakan</a:t>
            </a:r>
            <a:r>
              <a:rPr lang="en-US" sz="2000" dirty="0"/>
              <a:t>, </a:t>
            </a:r>
            <a:r>
              <a:rPr lang="en-US" sz="2000" dirty="0" err="1"/>
              <a:t>sikap</a:t>
            </a:r>
            <a:r>
              <a:rPr lang="en-US" sz="2000" dirty="0"/>
              <a:t> </a:t>
            </a:r>
            <a:r>
              <a:rPr lang="en-US" sz="2000" dirty="0" err="1"/>
              <a:t>tegas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pengambilan</a:t>
            </a:r>
            <a:r>
              <a:rPr lang="en-US" sz="2000" dirty="0"/>
              <a:t>, </a:t>
            </a:r>
            <a:r>
              <a:rPr lang="en-US" sz="2000" dirty="0" err="1"/>
              <a:t>keputusan</a:t>
            </a:r>
            <a:r>
              <a:rPr lang="en-US" sz="2000" dirty="0"/>
              <a:t>, </a:t>
            </a:r>
            <a:r>
              <a:rPr lang="en-US" sz="2000" dirty="0" err="1"/>
              <a:t>namun</a:t>
            </a:r>
            <a:r>
              <a:rPr lang="en-US" sz="2000" dirty="0"/>
              <a:t>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miskin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pergaulan</a:t>
            </a:r>
            <a:r>
              <a:rPr lang="en-US" sz="2000" dirty="0"/>
              <a:t> </a:t>
            </a:r>
            <a:r>
              <a:rPr lang="en-US" sz="2000" dirty="0" err="1"/>
              <a:t>sosial</a:t>
            </a:r>
            <a:r>
              <a:rPr lang="en-US" sz="2000" dirty="0"/>
              <a:t>. </a:t>
            </a:r>
            <a:r>
              <a:rPr lang="en-US" sz="2000" dirty="0" err="1"/>
              <a:t>Namun</a:t>
            </a:r>
            <a:r>
              <a:rPr lang="en-US" sz="2000" dirty="0"/>
              <a:t>, orang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menjelaskan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logika</a:t>
            </a:r>
            <a:r>
              <a:rPr lang="en-US" sz="2000" dirty="0"/>
              <a:t> yang </a:t>
            </a:r>
            <a:r>
              <a:rPr lang="en-US" sz="2000" dirty="0" err="1"/>
              <a:t>teratur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baik</a:t>
            </a:r>
            <a:r>
              <a:rPr lang="en-US" sz="2000" dirty="0"/>
              <a:t> </a:t>
            </a:r>
            <a:r>
              <a:rPr lang="en-US" sz="2000" dirty="0" err="1"/>
              <a:t>pengamatannya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tajam</a:t>
            </a:r>
            <a:r>
              <a:rPr lang="en-US" sz="2000" dirty="0"/>
              <a:t> </a:t>
            </a:r>
            <a:r>
              <a:rPr lang="en-US" sz="2000" dirty="0" err="1"/>
              <a:t>dibandingkan</a:t>
            </a:r>
            <a:r>
              <a:rPr lang="en-US" sz="2000" dirty="0"/>
              <a:t> orang lain, </a:t>
            </a:r>
            <a:r>
              <a:rPr lang="en-US" sz="2000" dirty="0" err="1"/>
              <a:t>terbuka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visioner</a:t>
            </a:r>
            <a:r>
              <a:rPr lang="en-US" sz="2000" dirty="0"/>
              <a:t>. </a:t>
            </a:r>
            <a:r>
              <a:rPr lang="en-US" sz="2000" dirty="0" err="1"/>
              <a:t>Kelebihan</a:t>
            </a:r>
            <a:r>
              <a:rPr lang="en-US" sz="2000" dirty="0"/>
              <a:t> orang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berpendirian</a:t>
            </a:r>
            <a:r>
              <a:rPr lang="en-US" sz="2000" dirty="0"/>
              <a:t> </a:t>
            </a:r>
            <a:r>
              <a:rPr lang="en-US" sz="2000" dirty="0" err="1"/>
              <a:t>teguh</a:t>
            </a:r>
            <a:r>
              <a:rPr lang="en-US" sz="2000" dirty="0"/>
              <a:t>, </a:t>
            </a:r>
            <a:r>
              <a:rPr lang="en-US" sz="2000" dirty="0" err="1"/>
              <a:t>mandiri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logika</a:t>
            </a:r>
            <a:r>
              <a:rPr lang="en-US" sz="2000" dirty="0"/>
              <a:t> yang </a:t>
            </a:r>
            <a:r>
              <a:rPr lang="en-US" sz="2000" dirty="0" err="1"/>
              <a:t>kuat</a:t>
            </a:r>
            <a:r>
              <a:rPr lang="en-US" sz="2000" dirty="0"/>
              <a:t>. </a:t>
            </a:r>
            <a:r>
              <a:rPr lang="en-US" sz="2000" dirty="0" err="1"/>
              <a:t>Sedangkan</a:t>
            </a:r>
            <a:r>
              <a:rPr lang="en-US" sz="2000" dirty="0"/>
              <a:t> </a:t>
            </a:r>
            <a:r>
              <a:rPr lang="en-US" sz="2000" dirty="0" err="1"/>
              <a:t>kelemahannya</a:t>
            </a:r>
            <a:r>
              <a:rPr lang="en-US" sz="2000" dirty="0"/>
              <a:t> </a:t>
            </a:r>
            <a:r>
              <a:rPr lang="en-US" sz="2000" dirty="0" err="1"/>
              <a:t>sulit</a:t>
            </a:r>
            <a:r>
              <a:rPr lang="en-US" sz="2000" dirty="0"/>
              <a:t> </a:t>
            </a:r>
            <a:r>
              <a:rPr lang="en-US" sz="2000" dirty="0" err="1"/>
              <a:t>diyakinkan</a:t>
            </a:r>
            <a:r>
              <a:rPr lang="en-US" sz="2000" dirty="0"/>
              <a:t>, </a:t>
            </a:r>
            <a:r>
              <a:rPr lang="en-US" sz="2000" dirty="0" err="1"/>
              <a:t>keras</a:t>
            </a:r>
            <a:r>
              <a:rPr lang="en-US" sz="2000" dirty="0"/>
              <a:t> </a:t>
            </a:r>
            <a:r>
              <a:rPr lang="en-US" sz="2000" dirty="0" err="1"/>
              <a:t>kepala</a:t>
            </a:r>
            <a:r>
              <a:rPr lang="en-US" sz="2000" dirty="0"/>
              <a:t>, </a:t>
            </a:r>
            <a:r>
              <a:rPr lang="en-US" sz="2000" dirty="0" err="1"/>
              <a:t>merasa</a:t>
            </a:r>
            <a:r>
              <a:rPr lang="en-US" sz="2000" dirty="0"/>
              <a:t> </a:t>
            </a:r>
            <a:r>
              <a:rPr lang="en-US" sz="2000" dirty="0" err="1"/>
              <a:t>benar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pendapatnya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67260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1340768"/>
            <a:ext cx="70567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/>
              <a:t>Tipe</a:t>
            </a:r>
            <a:r>
              <a:rPr lang="en-US" sz="2000" b="1" dirty="0"/>
              <a:t> </a:t>
            </a:r>
            <a:r>
              <a:rPr lang="en-US" sz="2000" b="1" dirty="0" err="1"/>
              <a:t>Loyalis</a:t>
            </a:r>
            <a:r>
              <a:rPr lang="en-US" sz="2000" b="1" dirty="0"/>
              <a:t> (Loyalist / Pessimist) </a:t>
            </a:r>
          </a:p>
          <a:p>
            <a:endParaRPr lang="en-US" sz="2000" dirty="0"/>
          </a:p>
          <a:p>
            <a:pPr algn="just"/>
            <a:r>
              <a:rPr lang="en-US" sz="2000" dirty="0"/>
              <a:t>Orang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amat</a:t>
            </a:r>
            <a:r>
              <a:rPr lang="en-US" sz="2000" dirty="0"/>
              <a:t> loyal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organisasinya</a:t>
            </a:r>
            <a:r>
              <a:rPr lang="en-US" sz="2000" dirty="0"/>
              <a:t>,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seharusnya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komitmen</a:t>
            </a:r>
            <a:r>
              <a:rPr lang="en-US" sz="2000" dirty="0"/>
              <a:t> yang </a:t>
            </a:r>
            <a:r>
              <a:rPr lang="en-US" sz="2000" dirty="0" err="1"/>
              <a:t>kuat</a:t>
            </a:r>
            <a:r>
              <a:rPr lang="en-US" sz="2000" dirty="0"/>
              <a:t>, </a:t>
            </a:r>
            <a:r>
              <a:rPr lang="en-US" sz="2000" dirty="0" err="1"/>
              <a:t>pekerjaan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penuh</a:t>
            </a:r>
            <a:r>
              <a:rPr lang="en-US" sz="2000" dirty="0"/>
              <a:t> </a:t>
            </a:r>
            <a:r>
              <a:rPr lang="en-US" sz="2000" dirty="0" err="1"/>
              <a:t>dedikasi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. Orang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cenderung</a:t>
            </a:r>
            <a:r>
              <a:rPr lang="en-US" sz="2000" dirty="0"/>
              <a:t> </a:t>
            </a:r>
            <a:r>
              <a:rPr lang="en-US" sz="2000" dirty="0" err="1"/>
              <a:t>taat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aturan</a:t>
            </a:r>
            <a:r>
              <a:rPr lang="en-US" sz="2000" dirty="0"/>
              <a:t> </a:t>
            </a:r>
            <a:r>
              <a:rPr lang="en-US" sz="2000" dirty="0" err="1"/>
              <a:t>organisasi</a:t>
            </a:r>
            <a:r>
              <a:rPr lang="en-US" sz="2000" dirty="0"/>
              <a:t>,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dipercaya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tugas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jujur</a:t>
            </a:r>
            <a:r>
              <a:rPr lang="en-US" sz="2000" dirty="0"/>
              <a:t>. </a:t>
            </a:r>
            <a:r>
              <a:rPr lang="en-US" sz="2000" dirty="0" err="1"/>
              <a:t>Kesulitan</a:t>
            </a:r>
            <a:r>
              <a:rPr lang="en-US" sz="2000" dirty="0"/>
              <a:t> </a:t>
            </a:r>
            <a:r>
              <a:rPr lang="en-US" sz="2000" dirty="0" err="1"/>
              <a:t>terbesar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diajak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demonstrasi</a:t>
            </a:r>
            <a:r>
              <a:rPr lang="en-US" sz="2000" dirty="0"/>
              <a:t> </a:t>
            </a:r>
            <a:r>
              <a:rPr lang="en-US" sz="2000" dirty="0" err="1"/>
              <a:t>menentang</a:t>
            </a:r>
            <a:r>
              <a:rPr lang="en-US" sz="2000" dirty="0"/>
              <a:t> </a:t>
            </a:r>
            <a:r>
              <a:rPr lang="en-US" sz="2000" dirty="0" err="1"/>
              <a:t>kebijakan</a:t>
            </a:r>
            <a:r>
              <a:rPr lang="en-US" sz="2000" dirty="0"/>
              <a:t>. Orang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tipe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amat</a:t>
            </a:r>
            <a:r>
              <a:rPr lang="en-US" sz="2000" dirty="0"/>
              <a:t> loyal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pimpinannya</a:t>
            </a:r>
            <a:r>
              <a:rPr lang="en-US" sz="2000" dirty="0"/>
              <a:t>,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ia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senang</a:t>
            </a:r>
            <a:r>
              <a:rPr lang="en-US" sz="2000" dirty="0"/>
              <a:t> </a:t>
            </a:r>
            <a:r>
              <a:rPr lang="en-US" sz="2000" dirty="0" err="1"/>
              <a:t>bila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orang lain yang </a:t>
            </a:r>
            <a:r>
              <a:rPr lang="en-US" sz="2000" dirty="0" err="1"/>
              <a:t>tidak</a:t>
            </a:r>
            <a:r>
              <a:rPr lang="en-US" sz="2000" dirty="0"/>
              <a:t> loyal. </a:t>
            </a:r>
            <a:r>
              <a:rPr lang="en-US" sz="2000" dirty="0" err="1"/>
              <a:t>Kelebihannya</a:t>
            </a:r>
            <a:r>
              <a:rPr lang="en-US" sz="2000" dirty="0"/>
              <a:t> </a:t>
            </a:r>
            <a:r>
              <a:rPr lang="en-US" sz="2000" dirty="0" err="1"/>
              <a:t>tipe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setia</a:t>
            </a:r>
            <a:r>
              <a:rPr lang="en-US" sz="2000" dirty="0"/>
              <a:t>, </a:t>
            </a:r>
            <a:r>
              <a:rPr lang="en-US" sz="2000" dirty="0" err="1"/>
              <a:t>suka</a:t>
            </a:r>
            <a:r>
              <a:rPr lang="en-US" sz="2000" dirty="0"/>
              <a:t> </a:t>
            </a:r>
            <a:r>
              <a:rPr lang="en-US" sz="2000" dirty="0" err="1"/>
              <a:t>membantu</a:t>
            </a:r>
            <a:r>
              <a:rPr lang="en-US" sz="2000" dirty="0"/>
              <a:t>, </a:t>
            </a:r>
            <a:r>
              <a:rPr lang="en-US" sz="2000" dirty="0" err="1"/>
              <a:t>mengerjakan</a:t>
            </a:r>
            <a:r>
              <a:rPr lang="en-US" sz="2000" dirty="0"/>
              <a:t> </a:t>
            </a:r>
            <a:r>
              <a:rPr lang="en-US" sz="2000" dirty="0" err="1"/>
              <a:t>tugas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baik</a:t>
            </a:r>
            <a:r>
              <a:rPr lang="en-US" sz="2000" dirty="0"/>
              <a:t>, </a:t>
            </a:r>
            <a:r>
              <a:rPr lang="en-US" sz="2000" dirty="0" err="1"/>
              <a:t>menjaga</a:t>
            </a:r>
            <a:r>
              <a:rPr lang="en-US" sz="2000" dirty="0"/>
              <a:t> </a:t>
            </a:r>
            <a:r>
              <a:rPr lang="en-US" sz="2000" dirty="0" err="1"/>
              <a:t>aturan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bertanggung</a:t>
            </a:r>
            <a:r>
              <a:rPr lang="en-US" sz="2000" dirty="0"/>
              <a:t> </a:t>
            </a:r>
            <a:r>
              <a:rPr lang="en-US" sz="2000" dirty="0" err="1"/>
              <a:t>jawab</a:t>
            </a:r>
            <a:r>
              <a:rPr lang="en-US" sz="2000" dirty="0"/>
              <a:t>, </a:t>
            </a:r>
            <a:r>
              <a:rPr lang="en-US" sz="2000" dirty="0" err="1"/>
              <a:t>Kelemahan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tipe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ialah</a:t>
            </a:r>
            <a:r>
              <a:rPr lang="en-US" sz="2000" dirty="0"/>
              <a:t> rasa </a:t>
            </a:r>
            <a:r>
              <a:rPr lang="en-US" sz="2000" dirty="0" err="1"/>
              <a:t>cemas</a:t>
            </a:r>
            <a:r>
              <a:rPr lang="en-US" sz="2000" dirty="0"/>
              <a:t>, </a:t>
            </a:r>
            <a:r>
              <a:rPr lang="en-US" sz="2000" dirty="0" err="1"/>
              <a:t>khususnya</a:t>
            </a:r>
            <a:r>
              <a:rPr lang="en-US" sz="2000" dirty="0"/>
              <a:t> di </a:t>
            </a:r>
            <a:r>
              <a:rPr lang="en-US" sz="2000" dirty="0" err="1"/>
              <a:t>lingkungan</a:t>
            </a:r>
            <a:r>
              <a:rPr lang="en-US" sz="2000" dirty="0"/>
              <a:t> yang </a:t>
            </a:r>
            <a:r>
              <a:rPr lang="en-US" sz="2000" dirty="0" err="1"/>
              <a:t>baru</a:t>
            </a:r>
            <a:r>
              <a:rPr lang="en-US" sz="2000" dirty="0"/>
              <a:t>. </a:t>
            </a:r>
            <a:r>
              <a:rPr lang="en-US" sz="2000" dirty="0" err="1"/>
              <a:t>Pertanyaan</a:t>
            </a:r>
            <a:r>
              <a:rPr lang="en-US" sz="2000" dirty="0"/>
              <a:t> yang </a:t>
            </a:r>
            <a:r>
              <a:rPr lang="en-US" sz="2000" dirty="0" err="1"/>
              <a:t>selalu</a:t>
            </a:r>
            <a:r>
              <a:rPr lang="en-US" sz="2000" dirty="0"/>
              <a:t> </a:t>
            </a:r>
            <a:r>
              <a:rPr lang="en-US" sz="2000" dirty="0" err="1"/>
              <a:t>timbul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dirinya</a:t>
            </a:r>
            <a:r>
              <a:rPr lang="en-US" sz="2000" dirty="0"/>
              <a:t>: </a:t>
            </a:r>
            <a:r>
              <a:rPr lang="en-US" sz="2000" dirty="0" err="1"/>
              <a:t>apakah</a:t>
            </a:r>
            <a:r>
              <a:rPr lang="en-US" sz="2000" dirty="0"/>
              <a:t> </a:t>
            </a:r>
            <a:r>
              <a:rPr lang="en-US" sz="2000" dirty="0" err="1"/>
              <a:t>aku</a:t>
            </a:r>
            <a:r>
              <a:rPr lang="en-US" sz="2000" dirty="0"/>
              <a:t> </a:t>
            </a:r>
            <a:r>
              <a:rPr lang="en-US" sz="2000" dirty="0" err="1"/>
              <a:t>merasa</a:t>
            </a:r>
            <a:r>
              <a:rPr lang="en-US" sz="2000" dirty="0"/>
              <a:t> </a:t>
            </a:r>
            <a:r>
              <a:rPr lang="en-US" sz="2000" dirty="0" err="1"/>
              <a:t>aman</a:t>
            </a:r>
            <a:r>
              <a:rPr lang="en-US" sz="20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941958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980728"/>
            <a:ext cx="74888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/>
              <a:t>Tipe</a:t>
            </a:r>
            <a:r>
              <a:rPr lang="en-US" sz="2000" b="1" dirty="0"/>
              <a:t> </a:t>
            </a:r>
            <a:r>
              <a:rPr lang="en-US" sz="2000" b="1" dirty="0" err="1"/>
              <a:t>Antusias</a:t>
            </a:r>
            <a:r>
              <a:rPr lang="en-US" sz="2000" b="1" dirty="0"/>
              <a:t> (Generalist / Optimist / Adventure) </a:t>
            </a:r>
          </a:p>
          <a:p>
            <a:endParaRPr lang="en-US" sz="2000" dirty="0"/>
          </a:p>
          <a:p>
            <a:pPr algn="just"/>
            <a:r>
              <a:rPr lang="en-US" sz="2000" dirty="0"/>
              <a:t>Orang </a:t>
            </a:r>
            <a:r>
              <a:rPr lang="en-US" sz="2000" dirty="0" err="1"/>
              <a:t>ini</a:t>
            </a:r>
            <a:r>
              <a:rPr lang="en-US" sz="2000" dirty="0"/>
              <a:t> yang </a:t>
            </a:r>
            <a:r>
              <a:rPr lang="en-US" sz="2000" dirty="0" err="1"/>
              <a:t>cenderung</a:t>
            </a:r>
            <a:r>
              <a:rPr lang="en-US" sz="2000" dirty="0"/>
              <a:t> </a:t>
            </a:r>
            <a:r>
              <a:rPr lang="en-US" sz="2000" dirty="0" err="1"/>
              <a:t>bersifat</a:t>
            </a:r>
            <a:r>
              <a:rPr lang="en-US" sz="2000" dirty="0"/>
              <a:t> </a:t>
            </a:r>
            <a:r>
              <a:rPr lang="en-US" sz="2000" dirty="0" err="1"/>
              <a:t>optimistik</a:t>
            </a:r>
            <a:r>
              <a:rPr lang="en-US" sz="2000" dirty="0"/>
              <a:t> </a:t>
            </a:r>
            <a:r>
              <a:rPr lang="en-US" sz="2000" dirty="0" err="1"/>
              <a:t>meskipun</a:t>
            </a:r>
            <a:r>
              <a:rPr lang="en-US" sz="2000" dirty="0"/>
              <a:t> </a:t>
            </a:r>
            <a:r>
              <a:rPr lang="en-US" sz="2000" dirty="0" err="1"/>
              <a:t>menghadapi</a:t>
            </a:r>
            <a:r>
              <a:rPr lang="en-US" sz="2000" dirty="0"/>
              <a:t> </a:t>
            </a:r>
            <a:r>
              <a:rPr lang="en-US" sz="2000" dirty="0" err="1"/>
              <a:t>keadaan</a:t>
            </a:r>
            <a:r>
              <a:rPr lang="en-US" sz="2000" dirty="0"/>
              <a:t> yang </a:t>
            </a:r>
            <a:r>
              <a:rPr lang="en-US" sz="2000" dirty="0" err="1"/>
              <a:t>buruk</a:t>
            </a:r>
            <a:r>
              <a:rPr lang="en-US" sz="2000" dirty="0"/>
              <a:t> </a:t>
            </a:r>
            <a:r>
              <a:rPr lang="en-US" sz="2000" dirty="0" err="1"/>
              <a:t>sekalipun</a:t>
            </a:r>
            <a:r>
              <a:rPr lang="en-US" sz="2000" dirty="0"/>
              <a:t>, </a:t>
            </a:r>
            <a:r>
              <a:rPr lang="en-US" sz="2000" dirty="0" err="1"/>
              <a:t>masih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menujukkan</a:t>
            </a:r>
            <a:r>
              <a:rPr lang="en-US" sz="2000" dirty="0"/>
              <a:t> </a:t>
            </a:r>
            <a:r>
              <a:rPr lang="en-US" sz="2000" dirty="0" err="1"/>
              <a:t>canda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cerianya</a:t>
            </a:r>
            <a:r>
              <a:rPr lang="en-US" sz="2000" dirty="0"/>
              <a:t>. </a:t>
            </a:r>
            <a:r>
              <a:rPr lang="en-US" sz="2000" dirty="0" err="1"/>
              <a:t>Tipe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dimotivasi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kebutuhan</a:t>
            </a:r>
            <a:r>
              <a:rPr lang="en-US" sz="2000" dirty="0"/>
              <a:t> </a:t>
            </a:r>
            <a:r>
              <a:rPr lang="en-US" sz="2000" dirty="0" err="1"/>
              <a:t>merasa</a:t>
            </a:r>
            <a:r>
              <a:rPr lang="en-US" sz="2000" dirty="0"/>
              <a:t> </a:t>
            </a:r>
            <a:r>
              <a:rPr lang="en-US" sz="2000" dirty="0" err="1"/>
              <a:t>gembira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optimistis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r>
              <a:rPr lang="en-US" sz="2000" dirty="0"/>
              <a:t>. </a:t>
            </a:r>
            <a:r>
              <a:rPr lang="en-US" sz="2000" dirty="0" err="1"/>
              <a:t>Menghindari</a:t>
            </a:r>
            <a:r>
              <a:rPr lang="en-US" sz="2000" dirty="0"/>
              <a:t> </a:t>
            </a:r>
            <a:r>
              <a:rPr lang="en-US" sz="2000" dirty="0" err="1"/>
              <a:t>penderitaan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kesedihan</a:t>
            </a:r>
            <a:r>
              <a:rPr lang="en-US" sz="2000" dirty="0"/>
              <a:t>,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merasakan</a:t>
            </a:r>
            <a:r>
              <a:rPr lang="en-US" sz="2000" dirty="0"/>
              <a:t> </a:t>
            </a:r>
            <a:r>
              <a:rPr lang="en-US" sz="2000" dirty="0" err="1"/>
              <a:t>seluruh</a:t>
            </a:r>
            <a:r>
              <a:rPr lang="en-US" sz="2000" dirty="0"/>
              <a:t> </a:t>
            </a:r>
            <a:r>
              <a:rPr lang="en-US" sz="2000" dirty="0" err="1"/>
              <a:t>hidupnya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rangkaian</a:t>
            </a:r>
            <a:r>
              <a:rPr lang="en-US" sz="2000" dirty="0"/>
              <a:t> </a:t>
            </a:r>
            <a:r>
              <a:rPr lang="en-US" sz="2000" dirty="0" err="1"/>
              <a:t>pesta</a:t>
            </a:r>
            <a:r>
              <a:rPr lang="en-US" sz="2000" dirty="0"/>
              <a:t> yang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menggembirakan</a:t>
            </a:r>
            <a:r>
              <a:rPr lang="en-US" sz="2000" dirty="0"/>
              <a:t>. </a:t>
            </a:r>
            <a:r>
              <a:rPr lang="en-US" sz="2000" dirty="0" err="1"/>
              <a:t>Disebut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pemimpi</a:t>
            </a:r>
            <a:r>
              <a:rPr lang="en-US" sz="2000" dirty="0"/>
              <a:t>,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mengabaikan</a:t>
            </a:r>
            <a:r>
              <a:rPr lang="en-US" sz="2000" dirty="0"/>
              <a:t> </a:t>
            </a:r>
            <a:r>
              <a:rPr lang="en-US" sz="2000" dirty="0" err="1"/>
              <a:t>keberadaan</a:t>
            </a:r>
            <a:r>
              <a:rPr lang="en-US" sz="2000" dirty="0"/>
              <a:t> </a:t>
            </a:r>
            <a:r>
              <a:rPr lang="en-US" sz="2000" dirty="0" err="1"/>
              <a:t>masa</a:t>
            </a:r>
            <a:r>
              <a:rPr lang="en-US" sz="2000" dirty="0"/>
              <a:t> </a:t>
            </a:r>
            <a:r>
              <a:rPr lang="en-US" sz="2000" dirty="0" err="1"/>
              <a:t>kini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asyik</a:t>
            </a:r>
            <a:r>
              <a:rPr lang="en-US" sz="2000" dirty="0"/>
              <a:t> </a:t>
            </a:r>
            <a:r>
              <a:rPr lang="en-US" sz="2000" dirty="0" err="1"/>
              <a:t>merencanakan</a:t>
            </a:r>
            <a:r>
              <a:rPr lang="en-US" sz="2000" dirty="0"/>
              <a:t> </a:t>
            </a:r>
            <a:r>
              <a:rPr lang="en-US" sz="2000" dirty="0" err="1"/>
              <a:t>masa</a:t>
            </a:r>
            <a:r>
              <a:rPr lang="en-US" sz="2000" dirty="0"/>
              <a:t> </a:t>
            </a:r>
            <a:r>
              <a:rPr lang="en-US" sz="2000" dirty="0" err="1"/>
              <a:t>depan</a:t>
            </a:r>
            <a:r>
              <a:rPr lang="en-US" sz="2000" dirty="0"/>
              <a:t>.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pekerjaan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pelayanan</a:t>
            </a:r>
            <a:r>
              <a:rPr lang="en-US" sz="2000" dirty="0"/>
              <a:t> orang </a:t>
            </a:r>
            <a:r>
              <a:rPr lang="en-US" sz="2000" dirty="0" err="1"/>
              <a:t>tipe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memotivasi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menyatu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orang lain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sudut</a:t>
            </a:r>
            <a:r>
              <a:rPr lang="en-US" sz="2000" dirty="0"/>
              <a:t> </a:t>
            </a:r>
            <a:r>
              <a:rPr lang="en-US" sz="2000" dirty="0" err="1"/>
              <a:t>pandang</a:t>
            </a:r>
            <a:r>
              <a:rPr lang="en-US" sz="2000" dirty="0"/>
              <a:t> yang </a:t>
            </a:r>
            <a:r>
              <a:rPr lang="en-US" sz="2000" dirty="0" err="1"/>
              <a:t>menggairahkan</a:t>
            </a:r>
            <a:r>
              <a:rPr lang="en-US" sz="2000" dirty="0"/>
              <a:t>. Orang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dilatih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menerima</a:t>
            </a:r>
            <a:r>
              <a:rPr lang="en-US" sz="2000" dirty="0"/>
              <a:t> </a:t>
            </a:r>
            <a:r>
              <a:rPr lang="en-US" sz="2000" dirty="0" err="1"/>
              <a:t>kegagalan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bagian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r>
              <a:rPr lang="en-US" sz="2000" dirty="0"/>
              <a:t> yang </a:t>
            </a:r>
            <a:r>
              <a:rPr lang="en-US" sz="2000" dirty="0" err="1"/>
              <a:t>mesti</a:t>
            </a:r>
            <a:r>
              <a:rPr lang="en-US" sz="2000" dirty="0"/>
              <a:t> </a:t>
            </a:r>
            <a:r>
              <a:rPr lang="en-US" sz="2000" dirty="0" err="1"/>
              <a:t>dihadapi</a:t>
            </a:r>
            <a:r>
              <a:rPr lang="en-US" sz="2000" dirty="0"/>
              <a:t>, </a:t>
            </a:r>
            <a:r>
              <a:rPr lang="en-US" sz="2000" dirty="0" err="1"/>
              <a:t>tiap</a:t>
            </a:r>
            <a:r>
              <a:rPr lang="en-US" sz="2000" dirty="0"/>
              <a:t> orang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jatuh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obsesi</a:t>
            </a:r>
            <a:r>
              <a:rPr lang="en-US" sz="2000" dirty="0"/>
              <a:t> </a:t>
            </a:r>
            <a:r>
              <a:rPr lang="en-US" sz="2000" dirty="0" err="1"/>
              <a:t>keberhasilan</a:t>
            </a:r>
            <a:r>
              <a:rPr lang="en-US" sz="2000" dirty="0"/>
              <a:t> </a:t>
            </a:r>
            <a:r>
              <a:rPr lang="en-US" sz="2000" dirty="0" err="1"/>
              <a:t>terus</a:t>
            </a:r>
            <a:r>
              <a:rPr lang="en-US" sz="2000" dirty="0"/>
              <a:t> </a:t>
            </a:r>
            <a:r>
              <a:rPr lang="en-US" sz="2000" dirty="0" err="1"/>
              <a:t>menerus</a:t>
            </a:r>
            <a:r>
              <a:rPr lang="en-US" sz="2000" dirty="0"/>
              <a:t>. </a:t>
            </a:r>
            <a:r>
              <a:rPr lang="en-US" sz="2000" dirty="0" err="1"/>
              <a:t>Kelebihannya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menyenangkan</a:t>
            </a:r>
            <a:r>
              <a:rPr lang="en-US" sz="2000" dirty="0"/>
              <a:t>, </a:t>
            </a:r>
            <a:r>
              <a:rPr lang="en-US" sz="2000" dirty="0" err="1"/>
              <a:t>spontan</a:t>
            </a:r>
            <a:r>
              <a:rPr lang="en-US" sz="2000" dirty="0"/>
              <a:t>, </a:t>
            </a:r>
            <a:r>
              <a:rPr lang="en-US" sz="2000" dirty="0" err="1"/>
              <a:t>antusias</a:t>
            </a:r>
            <a:r>
              <a:rPr lang="en-US" sz="2000" dirty="0"/>
              <a:t>, </a:t>
            </a:r>
            <a:r>
              <a:rPr lang="en-US" sz="2000" dirty="0" err="1"/>
              <a:t>sedangkan</a:t>
            </a:r>
            <a:r>
              <a:rPr lang="en-US" sz="2000" dirty="0"/>
              <a:t> </a:t>
            </a:r>
            <a:r>
              <a:rPr lang="en-US" sz="2000" dirty="0" err="1"/>
              <a:t>kekurangannya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fokus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r>
              <a:rPr lang="en-US" sz="2000" dirty="0"/>
              <a:t>, </a:t>
            </a:r>
            <a:r>
              <a:rPr lang="en-US" sz="2000" dirty="0" err="1"/>
              <a:t>kurang</a:t>
            </a:r>
            <a:r>
              <a:rPr lang="en-US" sz="2000" dirty="0"/>
              <a:t> </a:t>
            </a:r>
            <a:r>
              <a:rPr lang="en-US" sz="2000" dirty="0" err="1"/>
              <a:t>disiplin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bidang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408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1196752"/>
            <a:ext cx="67687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/>
              <a:t>Tipe</a:t>
            </a:r>
            <a:r>
              <a:rPr lang="en-US" sz="2000" b="1" dirty="0"/>
              <a:t> </a:t>
            </a:r>
            <a:r>
              <a:rPr lang="en-US" sz="2000" b="1" dirty="0" err="1"/>
              <a:t>Pemimpin</a:t>
            </a:r>
            <a:r>
              <a:rPr lang="en-US" sz="2000" b="1" dirty="0"/>
              <a:t> (Challenger/ Leader / Boss/ Protector/ Intimidator) </a:t>
            </a:r>
            <a:endParaRPr lang="en-US" sz="2000" b="1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pPr algn="just"/>
            <a:r>
              <a:rPr lang="en-US" sz="2000" dirty="0"/>
              <a:t>Orang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biasanya</a:t>
            </a:r>
            <a:r>
              <a:rPr lang="en-US" sz="2000" dirty="0"/>
              <a:t> </a:t>
            </a:r>
            <a:r>
              <a:rPr lang="en-US" sz="2000" dirty="0" err="1"/>
              <a:t>dikaruniai</a:t>
            </a:r>
            <a:r>
              <a:rPr lang="en-US" sz="2000" dirty="0"/>
              <a:t> </a:t>
            </a:r>
            <a:r>
              <a:rPr lang="en-US" sz="2000" dirty="0" err="1"/>
              <a:t>kekuatan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kemampuan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mempengaruhi</a:t>
            </a:r>
            <a:r>
              <a:rPr lang="en-US" sz="2000" dirty="0"/>
              <a:t> orang lain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memegang</a:t>
            </a:r>
            <a:r>
              <a:rPr lang="en-US" sz="2000" dirty="0"/>
              <a:t> </a:t>
            </a:r>
            <a:r>
              <a:rPr lang="en-US" sz="2000" dirty="0" err="1"/>
              <a:t>teguh</a:t>
            </a:r>
            <a:r>
              <a:rPr lang="en-US" sz="2000" dirty="0"/>
              <a:t> </a:t>
            </a:r>
            <a:r>
              <a:rPr lang="en-US" sz="2000" dirty="0" err="1"/>
              <a:t>keyakinan</a:t>
            </a:r>
            <a:r>
              <a:rPr lang="en-US" sz="2000" dirty="0"/>
              <a:t>. </a:t>
            </a:r>
            <a:r>
              <a:rPr lang="en-US" sz="2000" dirty="0" err="1"/>
              <a:t>Kalau</a:t>
            </a:r>
            <a:r>
              <a:rPr lang="en-US" sz="2000" dirty="0"/>
              <a:t> </a:t>
            </a:r>
            <a:r>
              <a:rPr lang="en-US" sz="2000" dirty="0" err="1"/>
              <a:t>memegang</a:t>
            </a:r>
            <a:r>
              <a:rPr lang="en-US" sz="2000" dirty="0"/>
              <a:t> </a:t>
            </a:r>
            <a:r>
              <a:rPr lang="en-US" sz="2000" dirty="0" err="1"/>
              <a:t>kekuasaan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terjatuh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sikap</a:t>
            </a:r>
            <a:r>
              <a:rPr lang="en-US" sz="2000" dirty="0"/>
              <a:t> </a:t>
            </a:r>
            <a:r>
              <a:rPr lang="en-US" sz="2000" dirty="0" err="1"/>
              <a:t>otoriter</a:t>
            </a:r>
            <a:r>
              <a:rPr lang="en-US" sz="2000" dirty="0"/>
              <a:t>.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sisi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pejuang</a:t>
            </a:r>
            <a:r>
              <a:rPr lang="en-US" sz="2000" dirty="0"/>
              <a:t> </a:t>
            </a:r>
            <a:r>
              <a:rPr lang="en-US" sz="2000" dirty="0" err="1"/>
              <a:t>keadilan</a:t>
            </a:r>
            <a:r>
              <a:rPr lang="en-US" sz="2000" dirty="0"/>
              <a:t> yang </a:t>
            </a:r>
            <a:r>
              <a:rPr lang="en-US" sz="2000" dirty="0" err="1"/>
              <a:t>membela</a:t>
            </a:r>
            <a:r>
              <a:rPr lang="en-US" sz="2000" dirty="0"/>
              <a:t> orang </a:t>
            </a:r>
            <a:r>
              <a:rPr lang="en-US" sz="2000" dirty="0" err="1"/>
              <a:t>kecil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konsisten</a:t>
            </a:r>
            <a:r>
              <a:rPr lang="en-US" sz="2000" dirty="0"/>
              <a:t>. </a:t>
            </a:r>
            <a:r>
              <a:rPr lang="en-US" sz="2000" dirty="0" err="1"/>
              <a:t>Kelebihannya</a:t>
            </a:r>
            <a:r>
              <a:rPr lang="en-US" sz="2000" dirty="0"/>
              <a:t> </a:t>
            </a:r>
            <a:r>
              <a:rPr lang="en-US" sz="2000" dirty="0" err="1"/>
              <a:t>energik</a:t>
            </a:r>
            <a:r>
              <a:rPr lang="en-US" sz="2000" dirty="0"/>
              <a:t>, </a:t>
            </a:r>
            <a:r>
              <a:rPr lang="en-US" sz="2000" dirty="0" err="1"/>
              <a:t>penuh</a:t>
            </a:r>
            <a:r>
              <a:rPr lang="en-US" sz="2000" dirty="0"/>
              <a:t> </a:t>
            </a:r>
            <a:r>
              <a:rPr lang="en-US" sz="2000" dirty="0" err="1"/>
              <a:t>percaya</a:t>
            </a:r>
            <a:r>
              <a:rPr lang="en-US" sz="2000" dirty="0"/>
              <a:t> </a:t>
            </a:r>
            <a:r>
              <a:rPr lang="en-US" sz="2000" dirty="0" err="1"/>
              <a:t>diri</a:t>
            </a:r>
            <a:r>
              <a:rPr lang="en-US" sz="2000" dirty="0"/>
              <a:t>, </a:t>
            </a:r>
            <a:r>
              <a:rPr lang="en-US" sz="2000" dirty="0" err="1"/>
              <a:t>protektif</a:t>
            </a:r>
            <a:r>
              <a:rPr lang="en-US" sz="2000" dirty="0"/>
              <a:t>. </a:t>
            </a:r>
            <a:r>
              <a:rPr lang="en-US" sz="2000" dirty="0" err="1"/>
              <a:t>Sedangkan</a:t>
            </a:r>
            <a:r>
              <a:rPr lang="en-US" sz="2000" dirty="0"/>
              <a:t> </a:t>
            </a:r>
            <a:r>
              <a:rPr lang="en-US" sz="2000" dirty="0" err="1"/>
              <a:t>kekurangannya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menguasai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agresif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perilakunya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44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1196752"/>
            <a:ext cx="6606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/>
              <a:t>Tipe</a:t>
            </a:r>
            <a:r>
              <a:rPr lang="en-US" sz="2000" b="1" dirty="0"/>
              <a:t> </a:t>
            </a:r>
            <a:r>
              <a:rPr lang="en-US" sz="2000" b="1" dirty="0" err="1"/>
              <a:t>Pembawa</a:t>
            </a:r>
            <a:r>
              <a:rPr lang="en-US" sz="2000" b="1" dirty="0"/>
              <a:t> </a:t>
            </a:r>
            <a:r>
              <a:rPr lang="en-US" sz="2000" b="1" dirty="0" err="1"/>
              <a:t>Damai</a:t>
            </a:r>
            <a:r>
              <a:rPr lang="en-US" sz="2000" b="1" dirty="0"/>
              <a:t> (Peacemaker / Mediator/ </a:t>
            </a:r>
            <a:r>
              <a:rPr lang="en-US" sz="2000" b="1" dirty="0" err="1"/>
              <a:t>Accomodator</a:t>
            </a:r>
            <a:r>
              <a:rPr lang="en-US" sz="2000" b="1" dirty="0"/>
              <a:t>) </a:t>
            </a:r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just"/>
            <a:r>
              <a:rPr lang="en-US" sz="2000" dirty="0" err="1"/>
              <a:t>Orangnya</a:t>
            </a:r>
            <a:r>
              <a:rPr lang="en-US" sz="2000" dirty="0"/>
              <a:t> yang </a:t>
            </a:r>
            <a:r>
              <a:rPr lang="en-US" sz="2000" dirty="0" err="1"/>
              <a:t>kelihatan</a:t>
            </a:r>
            <a:r>
              <a:rPr lang="en-US" sz="2000" dirty="0"/>
              <a:t> </a:t>
            </a:r>
            <a:r>
              <a:rPr lang="en-US" sz="2000" dirty="0" err="1"/>
              <a:t>selalu</a:t>
            </a:r>
            <a:r>
              <a:rPr lang="en-US" sz="2000" dirty="0"/>
              <a:t> </a:t>
            </a:r>
            <a:r>
              <a:rPr lang="en-US" sz="2000" dirty="0" err="1"/>
              <a:t>tampil</a:t>
            </a:r>
            <a:r>
              <a:rPr lang="en-US" sz="2000" dirty="0"/>
              <a:t> </a:t>
            </a:r>
            <a:r>
              <a:rPr lang="en-US" sz="2000" dirty="0" err="1"/>
              <a:t>tenang</a:t>
            </a:r>
            <a:r>
              <a:rPr lang="en-US" sz="2000" dirty="0"/>
              <a:t>,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menyukai</a:t>
            </a:r>
            <a:r>
              <a:rPr lang="en-US" sz="2000" dirty="0"/>
              <a:t> </a:t>
            </a:r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persaingan</a:t>
            </a:r>
            <a:r>
              <a:rPr lang="en-US" sz="2000" dirty="0"/>
              <a:t>, </a:t>
            </a:r>
            <a:r>
              <a:rPr lang="en-US" sz="2000" dirty="0" err="1"/>
              <a:t>berusaha</a:t>
            </a:r>
            <a:r>
              <a:rPr lang="en-US" sz="2000" dirty="0"/>
              <a:t> </a:t>
            </a:r>
            <a:r>
              <a:rPr lang="en-US" sz="2000" dirty="0" err="1"/>
              <a:t>keras</a:t>
            </a:r>
            <a:r>
              <a:rPr lang="en-US" sz="2000" dirty="0"/>
              <a:t> </a:t>
            </a:r>
            <a:r>
              <a:rPr lang="en-US" sz="2000" dirty="0" err="1"/>
              <a:t>mewujudkan</a:t>
            </a:r>
            <a:r>
              <a:rPr lang="en-US" sz="2000" dirty="0"/>
              <a:t> agar </a:t>
            </a:r>
            <a:r>
              <a:rPr lang="en-US" sz="2000" dirty="0" err="1"/>
              <a:t>lingkungannya</a:t>
            </a:r>
            <a:r>
              <a:rPr lang="en-US" sz="2000" dirty="0"/>
              <a:t> </a:t>
            </a:r>
            <a:r>
              <a:rPr lang="en-US" sz="2000" dirty="0" err="1"/>
              <a:t>tetang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damai</a:t>
            </a:r>
            <a:r>
              <a:rPr lang="en-US" sz="2000" dirty="0"/>
              <a:t>. Dan </a:t>
            </a:r>
            <a:r>
              <a:rPr lang="en-US" sz="2000" dirty="0" err="1"/>
              <a:t>selalu</a:t>
            </a:r>
            <a:r>
              <a:rPr lang="en-US" sz="2000" dirty="0"/>
              <a:t> </a:t>
            </a:r>
            <a:r>
              <a:rPr lang="en-US" sz="2000" dirty="0" err="1"/>
              <a:t>menghindarti</a:t>
            </a:r>
            <a:r>
              <a:rPr lang="en-US" sz="2000" dirty="0"/>
              <a:t> </a:t>
            </a:r>
            <a:r>
              <a:rPr lang="en-US" sz="2000" dirty="0" err="1"/>
              <a:t>konflik</a:t>
            </a:r>
            <a:r>
              <a:rPr lang="en-US" sz="2000" dirty="0"/>
              <a:t>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tampak</a:t>
            </a:r>
            <a:r>
              <a:rPr lang="en-US" sz="2000" dirty="0"/>
              <a:t> </a:t>
            </a:r>
            <a:r>
              <a:rPr lang="en-US" sz="2000" dirty="0" err="1"/>
              <a:t>kadang</a:t>
            </a:r>
            <a:r>
              <a:rPr lang="en-US" sz="2000" dirty="0"/>
              <a:t> </a:t>
            </a:r>
            <a:r>
              <a:rPr lang="en-US" sz="2000" dirty="0" err="1"/>
              <a:t>kadang</a:t>
            </a:r>
            <a:r>
              <a:rPr lang="en-US" sz="2000" dirty="0"/>
              <a:t> </a:t>
            </a:r>
            <a:r>
              <a:rPr lang="en-US" sz="2000" dirty="0" err="1"/>
              <a:t>sikapnya</a:t>
            </a:r>
            <a:r>
              <a:rPr lang="en-US" sz="2000" dirty="0"/>
              <a:t> yang </a:t>
            </a:r>
            <a:r>
              <a:rPr lang="en-US" sz="2000" dirty="0" err="1"/>
              <a:t>kurang</a:t>
            </a:r>
            <a:r>
              <a:rPr lang="en-US" sz="2000" dirty="0"/>
              <a:t> </a:t>
            </a:r>
            <a:r>
              <a:rPr lang="en-US" sz="2000" dirty="0" err="1"/>
              <a:t>tegas</a:t>
            </a:r>
            <a:r>
              <a:rPr lang="en-US" sz="2000" dirty="0"/>
              <a:t>. </a:t>
            </a:r>
            <a:r>
              <a:rPr lang="en-US" sz="2000" dirty="0" err="1"/>
              <a:t>Ketika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menyadari</a:t>
            </a:r>
            <a:r>
              <a:rPr lang="en-US" sz="2000" dirty="0"/>
              <a:t> </a:t>
            </a:r>
            <a:r>
              <a:rPr lang="en-US" sz="2000" dirty="0" err="1"/>
              <a:t>siapa</a:t>
            </a:r>
            <a:r>
              <a:rPr lang="en-US" sz="2000" dirty="0"/>
              <a:t> </a:t>
            </a:r>
            <a:r>
              <a:rPr lang="en-US" sz="2000" dirty="0" err="1"/>
              <a:t>diri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dicerahkan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kesadaran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menerima</a:t>
            </a:r>
            <a:r>
              <a:rPr lang="en-US" sz="2000" dirty="0"/>
              <a:t> </a:t>
            </a:r>
            <a:r>
              <a:rPr lang="en-US" sz="2000" dirty="0" err="1"/>
              <a:t>diri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utuh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menerima</a:t>
            </a:r>
            <a:r>
              <a:rPr lang="en-US" sz="2000" dirty="0"/>
              <a:t> orang lain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kaca</a:t>
            </a:r>
            <a:r>
              <a:rPr lang="en-US" sz="2000" dirty="0"/>
              <a:t> </a:t>
            </a:r>
            <a:r>
              <a:rPr lang="en-US" sz="2000" dirty="0" err="1"/>
              <a:t>mata</a:t>
            </a:r>
            <a:r>
              <a:rPr lang="en-US" sz="2000" dirty="0"/>
              <a:t> yang </a:t>
            </a:r>
            <a:r>
              <a:rPr lang="en-US" sz="2000" dirty="0" err="1"/>
              <a:t>positif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8959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4" y="242088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latin typeface="Gabriola" panose="04040605051002020D02" pitchFamily="82" charset="0"/>
              </a:rPr>
              <a:t>Jika</a:t>
            </a:r>
            <a:r>
              <a:rPr lang="en-US" sz="2400" b="1" dirty="0">
                <a:latin typeface="Gabriola" panose="04040605051002020D02" pitchFamily="82" charset="0"/>
              </a:rPr>
              <a:t> kalian </a:t>
            </a:r>
            <a:r>
              <a:rPr lang="en-US" sz="2400" b="1" dirty="0" err="1">
                <a:latin typeface="Gabriola" panose="04040605051002020D02" pitchFamily="82" charset="0"/>
              </a:rPr>
              <a:t>ingin</a:t>
            </a:r>
            <a:r>
              <a:rPr lang="en-US" sz="2400" b="1" dirty="0">
                <a:latin typeface="Gabriola" panose="04040605051002020D02" pitchFamily="82" charset="0"/>
              </a:rPr>
              <a:t> </a:t>
            </a:r>
            <a:r>
              <a:rPr lang="en-US" sz="2400" b="1" dirty="0" err="1">
                <a:latin typeface="Gabriola" panose="04040605051002020D02" pitchFamily="82" charset="0"/>
              </a:rPr>
              <a:t>sukses</a:t>
            </a:r>
            <a:r>
              <a:rPr lang="en-US" sz="2400" b="1" dirty="0">
                <a:latin typeface="Gabriola" panose="04040605051002020D02" pitchFamily="82" charset="0"/>
              </a:rPr>
              <a:t> </a:t>
            </a:r>
            <a:r>
              <a:rPr lang="en-US" sz="2400" b="1" dirty="0" err="1">
                <a:latin typeface="Gabriola" panose="04040605051002020D02" pitchFamily="82" charset="0"/>
              </a:rPr>
              <a:t>dua</a:t>
            </a:r>
            <a:r>
              <a:rPr lang="en-US" sz="2400" b="1" dirty="0">
                <a:latin typeface="Gabriola" panose="04040605051002020D02" pitchFamily="82" charset="0"/>
              </a:rPr>
              <a:t> kali </a:t>
            </a:r>
            <a:r>
              <a:rPr lang="en-US" sz="2400" b="1" dirty="0" err="1">
                <a:latin typeface="Gabriola" panose="04040605051002020D02" pitchFamily="82" charset="0"/>
              </a:rPr>
              <a:t>lipat</a:t>
            </a:r>
            <a:r>
              <a:rPr lang="en-US" sz="2400" b="1" dirty="0">
                <a:latin typeface="Gabriola" panose="04040605051002020D02" pitchFamily="82" charset="0"/>
              </a:rPr>
              <a:t>, </a:t>
            </a:r>
            <a:r>
              <a:rPr lang="en-US" sz="2400" b="1" dirty="0" err="1">
                <a:latin typeface="Gabriola" panose="04040605051002020D02" pitchFamily="82" charset="0"/>
              </a:rPr>
              <a:t>maka</a:t>
            </a:r>
            <a:r>
              <a:rPr lang="en-US" sz="2400" b="1" dirty="0">
                <a:latin typeface="Gabriola" panose="04040605051002020D02" pitchFamily="82" charset="0"/>
              </a:rPr>
              <a:t> </a:t>
            </a:r>
            <a:r>
              <a:rPr lang="en-US" sz="2400" b="1" dirty="0" err="1">
                <a:latin typeface="Gabriola" panose="04040605051002020D02" pitchFamily="82" charset="0"/>
              </a:rPr>
              <a:t>lipat</a:t>
            </a:r>
            <a:r>
              <a:rPr lang="en-US" sz="2400" b="1" dirty="0">
                <a:latin typeface="Gabriola" panose="04040605051002020D02" pitchFamily="82" charset="0"/>
              </a:rPr>
              <a:t> </a:t>
            </a:r>
            <a:r>
              <a:rPr lang="en-US" sz="2400" b="1" dirty="0" err="1">
                <a:latin typeface="Gabriola" panose="04040605051002020D02" pitchFamily="82" charset="0"/>
              </a:rPr>
              <a:t>gandakanlah</a:t>
            </a:r>
            <a:r>
              <a:rPr lang="en-US" sz="2400" b="1" dirty="0">
                <a:latin typeface="Gabriola" panose="04040605051002020D02" pitchFamily="82" charset="0"/>
              </a:rPr>
              <a:t> </a:t>
            </a:r>
            <a:r>
              <a:rPr lang="en-US" sz="2400" b="1" dirty="0" err="1">
                <a:latin typeface="Gabriola" panose="04040605051002020D02" pitchFamily="82" charset="0"/>
              </a:rPr>
              <a:t>kegagalan</a:t>
            </a:r>
            <a:r>
              <a:rPr lang="en-US" sz="2400" b="1" dirty="0">
                <a:latin typeface="Gabriola" panose="04040605051002020D02" pitchFamily="82" charset="0"/>
              </a:rPr>
              <a:t>. </a:t>
            </a:r>
            <a:r>
              <a:rPr lang="en-US" sz="2400" b="1" dirty="0" err="1">
                <a:latin typeface="Gabriola" panose="04040605051002020D02" pitchFamily="82" charset="0"/>
              </a:rPr>
              <a:t>Tanpa</a:t>
            </a:r>
            <a:r>
              <a:rPr lang="en-US" sz="2400" b="1" dirty="0">
                <a:latin typeface="Gabriola" panose="04040605051002020D02" pitchFamily="82" charset="0"/>
              </a:rPr>
              <a:t> </a:t>
            </a:r>
            <a:r>
              <a:rPr lang="en-US" sz="2400" b="1" dirty="0" err="1">
                <a:latin typeface="Gabriola" panose="04040605051002020D02" pitchFamily="82" charset="0"/>
              </a:rPr>
              <a:t>banyak</a:t>
            </a:r>
            <a:r>
              <a:rPr lang="en-US" sz="2400" b="1" dirty="0">
                <a:latin typeface="Gabriola" panose="04040605051002020D02" pitchFamily="82" charset="0"/>
              </a:rPr>
              <a:t> </a:t>
            </a:r>
            <a:r>
              <a:rPr lang="en-US" sz="2400" b="1" dirty="0" err="1">
                <a:latin typeface="Gabriola" panose="04040605051002020D02" pitchFamily="82" charset="0"/>
              </a:rPr>
              <a:t>mengalami</a:t>
            </a:r>
            <a:r>
              <a:rPr lang="en-US" sz="2400" b="1" dirty="0">
                <a:latin typeface="Gabriola" panose="04040605051002020D02" pitchFamily="82" charset="0"/>
              </a:rPr>
              <a:t> </a:t>
            </a:r>
            <a:r>
              <a:rPr lang="en-US" sz="2400" b="1" dirty="0" err="1">
                <a:latin typeface="Gabriola" panose="04040605051002020D02" pitchFamily="82" charset="0"/>
              </a:rPr>
              <a:t>kegagalan</a:t>
            </a:r>
            <a:r>
              <a:rPr lang="en-US" sz="2400" b="1" dirty="0">
                <a:latin typeface="Gabriola" panose="04040605051002020D02" pitchFamily="82" charset="0"/>
              </a:rPr>
              <a:t>, kalian </a:t>
            </a:r>
            <a:r>
              <a:rPr lang="en-US" sz="2400" b="1" dirty="0" err="1">
                <a:latin typeface="Gabriola" panose="04040605051002020D02" pitchFamily="82" charset="0"/>
              </a:rPr>
              <a:t>tak</a:t>
            </a:r>
            <a:r>
              <a:rPr lang="en-US" sz="2400" b="1" dirty="0">
                <a:latin typeface="Gabriola" panose="04040605051002020D02" pitchFamily="82" charset="0"/>
              </a:rPr>
              <a:t> </a:t>
            </a:r>
            <a:r>
              <a:rPr lang="en-US" sz="2400" b="1" dirty="0" err="1">
                <a:latin typeface="Gabriola" panose="04040605051002020D02" pitchFamily="82" charset="0"/>
              </a:rPr>
              <a:t>akan</a:t>
            </a:r>
            <a:r>
              <a:rPr lang="en-US" sz="2400" b="1" dirty="0">
                <a:latin typeface="Gabriola" panose="04040605051002020D02" pitchFamily="82" charset="0"/>
              </a:rPr>
              <a:t> </a:t>
            </a:r>
            <a:r>
              <a:rPr lang="en-US" sz="2400" b="1" dirty="0" err="1">
                <a:latin typeface="Gabriola" panose="04040605051002020D02" pitchFamily="82" charset="0"/>
              </a:rPr>
              <a:t>merasakan</a:t>
            </a:r>
            <a:r>
              <a:rPr lang="en-US" sz="2400" b="1" dirty="0">
                <a:latin typeface="Gabriola" panose="04040605051002020D02" pitchFamily="82" charset="0"/>
              </a:rPr>
              <a:t> </a:t>
            </a:r>
            <a:r>
              <a:rPr lang="en-US" sz="2400" b="1" dirty="0" err="1">
                <a:latin typeface="Gabriola" panose="04040605051002020D02" pitchFamily="82" charset="0"/>
              </a:rPr>
              <a:t>kesuksesan</a:t>
            </a:r>
            <a:r>
              <a:rPr lang="en-US" sz="2400" b="1" dirty="0">
                <a:latin typeface="Gabriola" panose="04040605051002020D02" pitchFamily="82" charset="0"/>
              </a:rPr>
              <a:t> yang </a:t>
            </a:r>
            <a:r>
              <a:rPr lang="en-US" sz="2400" b="1" dirty="0" err="1">
                <a:latin typeface="Gabriola" panose="04040605051002020D02" pitchFamily="82" charset="0"/>
              </a:rPr>
              <a:t>luar</a:t>
            </a:r>
            <a:r>
              <a:rPr lang="en-US" sz="2400" b="1" dirty="0">
                <a:latin typeface="Gabriola" panose="04040605051002020D02" pitchFamily="82" charset="0"/>
              </a:rPr>
              <a:t> </a:t>
            </a:r>
            <a:r>
              <a:rPr lang="en-US" sz="2400" b="1" dirty="0" err="1">
                <a:latin typeface="Gabriola" panose="04040605051002020D02" pitchFamily="82" charset="0"/>
              </a:rPr>
              <a:t>biasa</a:t>
            </a:r>
            <a:r>
              <a:rPr lang="en-US" sz="2400" b="1" dirty="0">
                <a:latin typeface="Gabriola" panose="04040605051002020D02" pitchFamily="82" charset="0"/>
              </a:rPr>
              <a:t>.</a:t>
            </a:r>
          </a:p>
          <a:p>
            <a:pPr algn="ctr"/>
            <a:r>
              <a:rPr lang="en-US" sz="2400" b="1" dirty="0">
                <a:latin typeface="Gabriola" panose="04040605051002020D02" pitchFamily="82" charset="0"/>
              </a:rPr>
              <a:t>Thomas J. Watson</a:t>
            </a:r>
          </a:p>
        </p:txBody>
      </p:sp>
    </p:spTree>
    <p:extLst>
      <p:ext uri="{BB962C8B-B14F-4D97-AF65-F5344CB8AC3E}">
        <p14:creationId xmlns:p14="http://schemas.microsoft.com/office/powerpoint/2010/main" val="312782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170470"/>
            <a:ext cx="6798734" cy="1303867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DEFINISI KEPRIBADIAN 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SECARA ETIMOLOGIS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8030" y="2492896"/>
            <a:ext cx="6196405" cy="3806237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en-US" dirty="0" err="1" smtClean="0"/>
              <a:t>Istilah</a:t>
            </a:r>
            <a:r>
              <a:rPr lang="en-US" dirty="0" smtClean="0"/>
              <a:t> Bahasa </a:t>
            </a:r>
            <a:r>
              <a:rPr lang="en-US" dirty="0" err="1" smtClean="0"/>
              <a:t>Inggris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Kepribadian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i="1" dirty="0" smtClean="0"/>
              <a:t>personality</a:t>
            </a:r>
            <a:r>
              <a:rPr lang="en-US" dirty="0" smtClean="0"/>
              <a:t>.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Bahasa Latin “</a:t>
            </a:r>
            <a:r>
              <a:rPr lang="en-US" i="1" dirty="0" smtClean="0"/>
              <a:t>persona</a:t>
            </a:r>
            <a:r>
              <a:rPr lang="en-US" dirty="0" smtClean="0"/>
              <a:t>”, yang </a:t>
            </a:r>
            <a:r>
              <a:rPr lang="en-US" dirty="0" err="1" smtClean="0"/>
              <a:t>artinya</a:t>
            </a:r>
            <a:r>
              <a:rPr lang="en-US" dirty="0" smtClean="0"/>
              <a:t> TOPENG </a:t>
            </a:r>
            <a:r>
              <a:rPr lang="en-US" dirty="0" err="1" smtClean="0"/>
              <a:t>dan</a:t>
            </a:r>
            <a:r>
              <a:rPr lang="en-US" dirty="0" smtClean="0"/>
              <a:t> “</a:t>
            </a:r>
            <a:r>
              <a:rPr lang="en-US" i="1" dirty="0" err="1" smtClean="0"/>
              <a:t>personare</a:t>
            </a:r>
            <a:r>
              <a:rPr lang="en-US" dirty="0" smtClean="0"/>
              <a:t>”, yang </a:t>
            </a:r>
            <a:r>
              <a:rPr lang="en-US" dirty="0" err="1" smtClean="0"/>
              <a:t>artinya</a:t>
            </a:r>
            <a:r>
              <a:rPr lang="en-US" dirty="0" smtClean="0"/>
              <a:t> MENEMBUS.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dirty="0" err="1" smtClean="0"/>
              <a:t>Topeng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perlengkapan</a:t>
            </a:r>
            <a:r>
              <a:rPr lang="en-US" dirty="0" smtClean="0"/>
              <a:t> yang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drama </a:t>
            </a:r>
            <a:r>
              <a:rPr lang="en-US" dirty="0" err="1" smtClean="0"/>
              <a:t>Yunani</a:t>
            </a:r>
            <a:r>
              <a:rPr lang="en-US" dirty="0" smtClean="0"/>
              <a:t> </a:t>
            </a:r>
            <a:r>
              <a:rPr lang="en-US" dirty="0" err="1" smtClean="0"/>
              <a:t>Kuno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menunjukan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yang </a:t>
            </a:r>
            <a:r>
              <a:rPr lang="en-US" dirty="0" err="1" smtClean="0"/>
              <a:t>dimainkan</a:t>
            </a:r>
            <a:r>
              <a:rPr lang="en-US" dirty="0" smtClean="0"/>
              <a:t>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i="1" dirty="0" err="1" smtClean="0"/>
              <a:t>personare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para </a:t>
            </a:r>
            <a:r>
              <a:rPr lang="en-US" dirty="0" err="1" smtClean="0"/>
              <a:t>pemain</a:t>
            </a:r>
            <a:r>
              <a:rPr lang="en-US" dirty="0" smtClean="0"/>
              <a:t> drama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topeng</a:t>
            </a:r>
            <a:r>
              <a:rPr lang="en-US" dirty="0" smtClean="0"/>
              <a:t> </a:t>
            </a:r>
            <a:r>
              <a:rPr lang="en-US" dirty="0" err="1" smtClean="0"/>
              <a:t>menembus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mengekspresikan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41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457" y="1283761"/>
            <a:ext cx="6965245" cy="955234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DEFINISI KEPRIBADIAN 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SECARA TERMINOLOGIS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1919" y="2420888"/>
            <a:ext cx="6196405" cy="4176464"/>
          </a:xfrm>
        </p:spPr>
        <p:txBody>
          <a:bodyPr>
            <a:normAutofit fontScale="6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err="1" smtClean="0"/>
              <a:t>Definisi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Gordon W. </a:t>
            </a:r>
            <a:r>
              <a:rPr lang="en-US" dirty="0" err="1" smtClean="0"/>
              <a:t>Allport</a:t>
            </a:r>
            <a:r>
              <a:rPr lang="en-US" dirty="0" smtClean="0"/>
              <a:t> :</a:t>
            </a:r>
          </a:p>
          <a:p>
            <a:pPr marL="0" indent="0" algn="just">
              <a:buNone/>
            </a:pPr>
            <a:r>
              <a:rPr lang="en-US" dirty="0" err="1" smtClean="0"/>
              <a:t>Kepribadian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dinamis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sistem-sistem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err="1" smtClean="0"/>
              <a:t>psiko-fisik</a:t>
            </a:r>
            <a:r>
              <a:rPr lang="en-US" dirty="0" smtClean="0"/>
              <a:t> yang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penyesuaian</a:t>
            </a:r>
            <a:r>
              <a:rPr lang="en-US" dirty="0" smtClean="0"/>
              <a:t> </a:t>
            </a:r>
          </a:p>
          <a:p>
            <a:pPr marL="0" indent="0" algn="just">
              <a:buNone/>
            </a:pPr>
            <a:r>
              <a:rPr lang="en-US" dirty="0" err="1" smtClean="0"/>
              <a:t>diri</a:t>
            </a:r>
            <a:r>
              <a:rPr lang="en-US" dirty="0" smtClean="0"/>
              <a:t> yang </a:t>
            </a:r>
            <a:r>
              <a:rPr lang="en-US" dirty="0" err="1" smtClean="0"/>
              <a:t>unik</a:t>
            </a:r>
            <a:r>
              <a:rPr lang="en-US" dirty="0" smtClean="0"/>
              <a:t> (</a:t>
            </a:r>
            <a:r>
              <a:rPr lang="en-US" dirty="0" err="1" smtClean="0"/>
              <a:t>khusus</a:t>
            </a:r>
            <a:r>
              <a:rPr lang="en-US" dirty="0" smtClean="0"/>
              <a:t>)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</a:p>
          <a:p>
            <a:pPr marL="0" indent="0" algn="just">
              <a:buNone/>
            </a:pP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lingkungannya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dirty="0" smtClean="0"/>
              <a:t>Dari </a:t>
            </a:r>
            <a:r>
              <a:rPr lang="en-US" dirty="0" err="1" smtClean="0"/>
              <a:t>definisi</a:t>
            </a:r>
            <a:r>
              <a:rPr lang="en-US" dirty="0" smtClean="0"/>
              <a:t> </a:t>
            </a:r>
            <a:r>
              <a:rPr lang="en-US" dirty="0" err="1" smtClean="0"/>
              <a:t>diatas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dinamis</a:t>
            </a:r>
            <a:r>
              <a:rPr lang="en-US" dirty="0" smtClean="0"/>
              <a:t> :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endParaRPr lang="en-US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dirty="0" err="1" smtClean="0"/>
              <a:t>Psiko-fisik</a:t>
            </a:r>
            <a:r>
              <a:rPr lang="en-US" dirty="0" smtClean="0"/>
              <a:t> : </a:t>
            </a:r>
            <a:r>
              <a:rPr lang="en-US" dirty="0" err="1" smtClean="0"/>
              <a:t>Perpaduan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psikis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err="1" smtClean="0"/>
              <a:t>Unik</a:t>
            </a:r>
            <a:r>
              <a:rPr lang="en-US" dirty="0" smtClean="0"/>
              <a:t> :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orang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kepribadian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err="1" smtClean="0"/>
              <a:t>Penyesuaian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: </a:t>
            </a:r>
            <a:r>
              <a:rPr lang="en-US" dirty="0" err="1" smtClean="0"/>
              <a:t>Kepribadian</a:t>
            </a:r>
            <a:r>
              <a:rPr lang="en-US" dirty="0" smtClean="0"/>
              <a:t> </a:t>
            </a:r>
            <a:r>
              <a:rPr lang="en-US" dirty="0" err="1" smtClean="0"/>
              <a:t>mengantarai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lingkungannya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Gordon W. Allport - Psychologist - Peerie Prof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61378"/>
            <a:ext cx="151216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74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1167709"/>
            <a:ext cx="6798734" cy="1303867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DEFINISI KEPRIBADIAN DARI BERBAGAI ALIRAN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648299"/>
            <a:ext cx="6798736" cy="3444997"/>
          </a:xfrm>
        </p:spPr>
        <p:txBody>
          <a:bodyPr/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en-US" dirty="0" smtClean="0"/>
              <a:t>PSIKOANALISIS (Sigmund Freud), </a:t>
            </a:r>
            <a:r>
              <a:rPr lang="en-US" dirty="0" err="1" smtClean="0"/>
              <a:t>Kepribadian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3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Id (</a:t>
            </a:r>
            <a:r>
              <a:rPr lang="en-US" dirty="0" err="1" smtClean="0"/>
              <a:t>naluri</a:t>
            </a:r>
            <a:r>
              <a:rPr lang="en-US" dirty="0" smtClean="0"/>
              <a:t>), Ego (</a:t>
            </a:r>
            <a:r>
              <a:rPr lang="en-US" dirty="0" err="1" smtClean="0"/>
              <a:t>Kesadaran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“</a:t>
            </a:r>
            <a:r>
              <a:rPr lang="en-US" dirty="0" err="1" smtClean="0"/>
              <a:t>aku</a:t>
            </a:r>
            <a:r>
              <a:rPr lang="en-US" dirty="0" smtClean="0"/>
              <a:t>”) </a:t>
            </a:r>
            <a:r>
              <a:rPr lang="en-US" dirty="0" err="1" smtClean="0"/>
              <a:t>dan</a:t>
            </a:r>
            <a:r>
              <a:rPr lang="en-US" dirty="0" smtClean="0"/>
              <a:t> Superego (</a:t>
            </a:r>
            <a:r>
              <a:rPr lang="en-US" dirty="0" err="1" smtClean="0"/>
              <a:t>hati</a:t>
            </a:r>
            <a:r>
              <a:rPr lang="en-US" dirty="0" smtClean="0"/>
              <a:t> </a:t>
            </a:r>
            <a:r>
              <a:rPr lang="en-US" dirty="0" err="1" smtClean="0"/>
              <a:t>nurani</a:t>
            </a:r>
            <a:r>
              <a:rPr lang="en-US" dirty="0" smtClean="0"/>
              <a:t>)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dirty="0" smtClean="0"/>
              <a:t>BEHAVIORISME (Skinner), </a:t>
            </a:r>
            <a:r>
              <a:rPr lang="en-US" dirty="0" err="1" smtClean="0"/>
              <a:t>Kepribadian</a:t>
            </a:r>
            <a:r>
              <a:rPr lang="en-US" dirty="0" smtClean="0"/>
              <a:t> </a:t>
            </a:r>
            <a:r>
              <a:rPr lang="en-US" dirty="0" err="1" smtClean="0"/>
              <a:t>dipandang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rangkaian</a:t>
            </a:r>
            <a:r>
              <a:rPr lang="en-US" dirty="0" smtClean="0"/>
              <a:t> </a:t>
            </a:r>
            <a:r>
              <a:rPr lang="en-US" dirty="0" err="1" smtClean="0"/>
              <a:t>kebiasaan</a:t>
            </a:r>
            <a:r>
              <a:rPr lang="en-US" dirty="0" smtClean="0"/>
              <a:t> (</a:t>
            </a:r>
            <a:r>
              <a:rPr lang="en-US" i="1" dirty="0" smtClean="0"/>
              <a:t>habit</a:t>
            </a:r>
            <a:r>
              <a:rPr lang="en-US" dirty="0" smtClean="0"/>
              <a:t>) yang </a:t>
            </a:r>
            <a:r>
              <a:rPr lang="en-US" dirty="0" err="1" smtClean="0"/>
              <a:t>tersusun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stimulus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reaksi</a:t>
            </a:r>
            <a:r>
              <a:rPr lang="en-US" dirty="0" smtClean="0"/>
              <a:t> (</a:t>
            </a:r>
            <a:r>
              <a:rPr lang="en-US" i="1" dirty="0" smtClean="0"/>
              <a:t>response</a:t>
            </a:r>
            <a:r>
              <a:rPr lang="en-US" dirty="0" smtClean="0"/>
              <a:t>) yang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penguatan</a:t>
            </a:r>
            <a:r>
              <a:rPr lang="en-US" dirty="0" smtClean="0"/>
              <a:t> (</a:t>
            </a:r>
            <a:r>
              <a:rPr lang="en-US" i="1" dirty="0" smtClean="0"/>
              <a:t>reinforcement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26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1196752"/>
            <a:ext cx="64087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/>
              <a:t>PSIKOLOGI KOGNITIF (Leon </a:t>
            </a:r>
            <a:r>
              <a:rPr lang="en-US" sz="2400" dirty="0" err="1"/>
              <a:t>Festinger</a:t>
            </a:r>
            <a:r>
              <a:rPr lang="en-US" sz="2400" dirty="0"/>
              <a:t>), </a:t>
            </a:r>
            <a:r>
              <a:rPr lang="en-US" sz="2400" dirty="0" err="1" smtClean="0"/>
              <a:t>Kepribadian</a:t>
            </a:r>
            <a:r>
              <a:rPr lang="en-US" sz="2400" dirty="0" smtClean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proses </a:t>
            </a:r>
            <a:r>
              <a:rPr lang="en-US" sz="2400" dirty="0" err="1"/>
              <a:t>berpikir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 smtClean="0"/>
              <a:t>.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/>
              <a:t>PSIKOLOGI HUMANISTIK (Maslow), </a:t>
            </a:r>
            <a:r>
              <a:rPr lang="en-US" sz="2400" dirty="0" err="1"/>
              <a:t>menekankan</a:t>
            </a:r>
            <a:r>
              <a:rPr lang="en-US" sz="2400" dirty="0"/>
              <a:t> </a:t>
            </a:r>
            <a:r>
              <a:rPr lang="en-US" sz="2400" dirty="0" err="1"/>
              <a:t>kebebasan</a:t>
            </a:r>
            <a:r>
              <a:rPr lang="en-US" sz="2400" dirty="0"/>
              <a:t> </a:t>
            </a:r>
            <a:r>
              <a:rPr lang="en-US" sz="2400" dirty="0" err="1"/>
              <a:t>berperilaku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kepribadian</a:t>
            </a:r>
            <a:r>
              <a:rPr lang="en-US" sz="2400" dirty="0" smtClean="0"/>
              <a:t>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/>
              <a:t>BIOPSIKOLOGI (Richard Davidson), </a:t>
            </a:r>
            <a:r>
              <a:rPr lang="en-US" sz="2400" dirty="0" err="1"/>
              <a:t>Kepribadian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bagian-bagian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otak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i="1" dirty="0"/>
              <a:t>prefrontal cortex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pusat</a:t>
            </a:r>
            <a:r>
              <a:rPr lang="en-US" sz="2400" dirty="0"/>
              <a:t> </a:t>
            </a:r>
            <a:r>
              <a:rPr lang="en-US" sz="2400" dirty="0" err="1"/>
              <a:t>rasio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i="1" dirty="0"/>
              <a:t>amygdala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pusat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emosi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137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1124744"/>
            <a:ext cx="6798734" cy="1303867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FAKTOR-FAKTOR YANG MEMBENTUK KEPRIBADIAN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err="1" smtClean="0"/>
              <a:t>Faktor</a:t>
            </a:r>
            <a:r>
              <a:rPr lang="en-US" dirty="0" smtClean="0"/>
              <a:t> yang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kepribadian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err="1" smtClean="0"/>
              <a:t>Terdapat</a:t>
            </a:r>
            <a:r>
              <a:rPr lang="en-US" dirty="0" smtClean="0"/>
              <a:t> 2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 :</a:t>
            </a:r>
          </a:p>
          <a:p>
            <a:pPr marL="0" indent="0" algn="just">
              <a:buNone/>
            </a:pPr>
            <a:r>
              <a:rPr lang="en-US" dirty="0" smtClean="0"/>
              <a:t>1.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(</a:t>
            </a:r>
            <a:r>
              <a:rPr lang="en-US" i="1" dirty="0" smtClean="0"/>
              <a:t>Common Experience</a:t>
            </a:r>
            <a:r>
              <a:rPr lang="en-US" dirty="0" smtClean="0"/>
              <a:t>) : </a:t>
            </a:r>
            <a:r>
              <a:rPr lang="en-US" dirty="0" err="1" smtClean="0"/>
              <a:t>Pengalaman</a:t>
            </a:r>
            <a:r>
              <a:rPr lang="en-US" dirty="0" smtClean="0"/>
              <a:t> yang </a:t>
            </a:r>
            <a:r>
              <a:rPr lang="en-US" dirty="0" err="1" smtClean="0"/>
              <a:t>dialami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,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nilai-nilai</a:t>
            </a:r>
            <a:r>
              <a:rPr lang="en-US" dirty="0" smtClean="0"/>
              <a:t>,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moral.</a:t>
            </a:r>
          </a:p>
          <a:p>
            <a:pPr marL="0" indent="0" algn="just">
              <a:buNone/>
            </a:pPr>
            <a:r>
              <a:rPr lang="en-US" dirty="0" smtClean="0"/>
              <a:t>2.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Unik</a:t>
            </a:r>
            <a:r>
              <a:rPr lang="en-US" dirty="0" smtClean="0"/>
              <a:t> (</a:t>
            </a:r>
            <a:r>
              <a:rPr lang="en-US" i="1" dirty="0" smtClean="0"/>
              <a:t>Unique Experience</a:t>
            </a:r>
            <a:r>
              <a:rPr lang="en-US" dirty="0" smtClean="0"/>
              <a:t>) :</a:t>
            </a:r>
          </a:p>
          <a:p>
            <a:pPr marL="0" indent="0" algn="just">
              <a:buNone/>
            </a:pPr>
            <a:r>
              <a:rPr lang="en-US" dirty="0" err="1" smtClean="0"/>
              <a:t>Pengalaman</a:t>
            </a:r>
            <a:r>
              <a:rPr lang="en-US" dirty="0" smtClean="0"/>
              <a:t> yang </a:t>
            </a:r>
            <a:r>
              <a:rPr lang="en-US" dirty="0" err="1" smtClean="0"/>
              <a:t>dialami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yang </a:t>
            </a:r>
            <a:r>
              <a:rPr lang="en-US" dirty="0" err="1" smtClean="0"/>
              <a:t>khas</a:t>
            </a:r>
            <a:r>
              <a:rPr lang="en-US" dirty="0" smtClean="0"/>
              <a:t>, </a:t>
            </a:r>
            <a:r>
              <a:rPr lang="en-US" dirty="0" err="1" smtClean="0"/>
              <a:t>unik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duanya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49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1052736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Keluarga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pembentuk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kepribadian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 smtClean="0"/>
              <a:t>Kepribadian</a:t>
            </a:r>
            <a:r>
              <a:rPr lang="en-US" dirty="0" smtClean="0"/>
              <a:t> </a:t>
            </a:r>
            <a:r>
              <a:rPr lang="en-US" dirty="0" err="1" smtClean="0"/>
              <a:t>tumbuh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sepanjang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,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remaja</a:t>
            </a:r>
            <a:r>
              <a:rPr lang="en-US" dirty="0" smtClean="0"/>
              <a:t>.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remaja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paling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integrasi</a:t>
            </a:r>
            <a:r>
              <a:rPr lang="en-US" dirty="0" smtClean="0"/>
              <a:t> </a:t>
            </a:r>
            <a:r>
              <a:rPr lang="en-US" dirty="0" err="1" smtClean="0"/>
              <a:t>kepribadian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err="1" smtClean="0"/>
              <a:t>Perilaku</a:t>
            </a:r>
            <a:r>
              <a:rPr lang="en-US" dirty="0" smtClean="0"/>
              <a:t> Orang </a:t>
            </a:r>
            <a:r>
              <a:rPr lang="en-US" dirty="0" err="1" smtClean="0"/>
              <a:t>tua</a:t>
            </a:r>
            <a:r>
              <a:rPr lang="en-US" dirty="0" smtClean="0"/>
              <a:t> </a:t>
            </a:r>
            <a:r>
              <a:rPr lang="en-US" dirty="0" err="1" smtClean="0"/>
              <a:t>berpengaruh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kepribadian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. </a:t>
            </a:r>
            <a:r>
              <a:rPr lang="en-US" dirty="0" err="1" smtClean="0"/>
              <a:t>Misalnya</a:t>
            </a:r>
            <a:r>
              <a:rPr lang="en-US" dirty="0" smtClean="0"/>
              <a:t> orang </a:t>
            </a:r>
            <a:r>
              <a:rPr lang="en-US" dirty="0" err="1" smtClean="0"/>
              <a:t>tua</a:t>
            </a:r>
            <a:r>
              <a:rPr lang="en-US" dirty="0" smtClean="0"/>
              <a:t> yang </a:t>
            </a:r>
            <a:r>
              <a:rPr lang="en-US" i="1" dirty="0" smtClean="0"/>
              <a:t>overprotection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perasaan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aman</a:t>
            </a:r>
            <a:r>
              <a:rPr lang="en-US" dirty="0" smtClean="0"/>
              <a:t>, </a:t>
            </a:r>
            <a:r>
              <a:rPr lang="en-US" dirty="0" err="1" smtClean="0"/>
              <a:t>agresif</a:t>
            </a:r>
            <a:r>
              <a:rPr lang="en-US" dirty="0" smtClean="0"/>
              <a:t>,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gugup</a:t>
            </a:r>
            <a:r>
              <a:rPr lang="en-US" dirty="0" smtClean="0"/>
              <a:t>,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,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percaya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95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ASPEK-ASPEK KEPRIBADIAN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08457" y="2420888"/>
            <a:ext cx="6196405" cy="387824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VITALITAS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, </a:t>
            </a:r>
            <a:r>
              <a:rPr lang="en-US" dirty="0" err="1" smtClean="0"/>
              <a:t>semangat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yang </a:t>
            </a:r>
            <a:r>
              <a:rPr lang="en-US" dirty="0" err="1" smtClean="0"/>
              <a:t>relatif</a:t>
            </a:r>
            <a:r>
              <a:rPr lang="en-US" dirty="0" smtClean="0"/>
              <a:t> </a:t>
            </a:r>
            <a:r>
              <a:rPr lang="en-US" dirty="0" err="1" smtClean="0"/>
              <a:t>konstan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menetap</a:t>
            </a:r>
            <a:r>
              <a:rPr lang="en-US" dirty="0" smtClean="0"/>
              <a:t>.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hubungannya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proses </a:t>
            </a:r>
            <a:r>
              <a:rPr lang="en-US" dirty="0" err="1" smtClean="0"/>
              <a:t>fisiologis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pembawaan</a:t>
            </a:r>
            <a:r>
              <a:rPr lang="en-US" dirty="0" smtClean="0"/>
              <a:t>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kepribadian</a:t>
            </a:r>
            <a:r>
              <a:rPr lang="en-US" dirty="0" smtClean="0"/>
              <a:t>, </a:t>
            </a:r>
            <a:r>
              <a:rPr lang="en-US" dirty="0" err="1" smtClean="0"/>
              <a:t>unsur</a:t>
            </a:r>
            <a:r>
              <a:rPr lang="en-US" dirty="0" smtClean="0"/>
              <a:t> yang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berprestasi</a:t>
            </a:r>
            <a:r>
              <a:rPr lang="en-US" dirty="0" smtClean="0"/>
              <a:t>,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sesama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148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543</TotalTime>
  <Words>1927</Words>
  <Application>Microsoft Office PowerPoint</Application>
  <PresentationFormat>On-screen Show (4:3)</PresentationFormat>
  <Paragraphs>152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Courier New</vt:lpstr>
      <vt:lpstr>Gabriola</vt:lpstr>
      <vt:lpstr>Garamond</vt:lpstr>
      <vt:lpstr>MV Boli</vt:lpstr>
      <vt:lpstr>Narkisim</vt:lpstr>
      <vt:lpstr>Organic</vt:lpstr>
      <vt:lpstr>PowerPoint Presentation</vt:lpstr>
      <vt:lpstr>Manfaat Pengenalan Kepribadian Diri</vt:lpstr>
      <vt:lpstr>DEFINISI KEPRIBADIAN  SECARA ETIMOLOGIS</vt:lpstr>
      <vt:lpstr>DEFINISI KEPRIBADIAN  SECARA TERMINOLOGIS</vt:lpstr>
      <vt:lpstr>DEFINISI KEPRIBADIAN DARI BERBAGAI ALIRAN</vt:lpstr>
      <vt:lpstr>PowerPoint Presentation</vt:lpstr>
      <vt:lpstr>FAKTOR-FAKTOR YANG MEMBENTUK KEPRIBADIAN</vt:lpstr>
      <vt:lpstr>Keluarga sebagai pembentuk utama kepribadian</vt:lpstr>
      <vt:lpstr>ASPEK-ASPEK KEPRIBADIAN</vt:lpstr>
      <vt:lpstr>PowerPoint Presentation</vt:lpstr>
      <vt:lpstr>EKSPRESI KEPRIBADIAN</vt:lpstr>
      <vt:lpstr>Jenis-jenis Kepribadian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KEPRIBADIAN</dc:title>
  <dc:creator>Valued Acer Customer</dc:creator>
  <cp:lastModifiedBy>Lenovo</cp:lastModifiedBy>
  <cp:revision>40</cp:revision>
  <dcterms:created xsi:type="dcterms:W3CDTF">2014-03-05T11:49:37Z</dcterms:created>
  <dcterms:modified xsi:type="dcterms:W3CDTF">2019-03-12T03:57:05Z</dcterms:modified>
</cp:coreProperties>
</file>