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1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227E2D-0EA1-4C5B-B421-0319E40896DE}" type="datetimeFigureOut">
              <a:rPr lang="en-US" smtClean="0"/>
              <a:t>4/7/2020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FA12-52ED-46C1-B7A5-8B5BD9F8B04F}" type="slidenum">
              <a:rPr lang="en-US" smtClean="0"/>
              <a:t>‹#›</a:t>
            </a:fld>
            <a:endParaRPr lang="en-US"/>
          </a:p>
        </p:txBody>
      </p:sp>
    </p:spTree>
    <p:extLst>
      <p:ext uri="{BB962C8B-B14F-4D97-AF65-F5344CB8AC3E}">
        <p14:creationId xmlns:p14="http://schemas.microsoft.com/office/powerpoint/2010/main" val="363665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smtClean="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B58D66-2EBE-4B83-A59A-9953DB814FAA}" type="slidenum">
              <a:rPr lang="en-US" altLang="en-US"/>
              <a:pPr eaLnBrk="1" hangingPunct="1"/>
              <a:t>2</a:t>
            </a:fld>
            <a:endParaRPr lang="en-US" altLang="en-US"/>
          </a:p>
        </p:txBody>
      </p:sp>
    </p:spTree>
    <p:extLst>
      <p:ext uri="{BB962C8B-B14F-4D97-AF65-F5344CB8AC3E}">
        <p14:creationId xmlns:p14="http://schemas.microsoft.com/office/powerpoint/2010/main" val="2903843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0A53079-880B-4AD5-BFF1-022A14C8D823}"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D24C-6F12-4608-8551-904F22454ED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83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A53079-880B-4AD5-BFF1-022A14C8D823}"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339804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A53079-880B-4AD5-BFF1-022A14C8D823}"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D24C-6F12-4608-8551-904F22454ED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51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A53079-880B-4AD5-BFF1-022A14C8D823}"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27574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A53079-880B-4AD5-BFF1-022A14C8D823}"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33D24C-6F12-4608-8551-904F22454ED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686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A53079-880B-4AD5-BFF1-022A14C8D823}"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204275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A53079-880B-4AD5-BFF1-022A14C8D823}"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2587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A53079-880B-4AD5-BFF1-022A14C8D823}"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130951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53079-880B-4AD5-BFF1-022A14C8D823}"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249547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0A53079-880B-4AD5-BFF1-022A14C8D823}"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D24C-6F12-4608-8551-904F22454EDD}" type="slidenum">
              <a:rPr lang="en-US" smtClean="0"/>
              <a:t>‹#›</a:t>
            </a:fld>
            <a:endParaRPr lang="en-US"/>
          </a:p>
        </p:txBody>
      </p:sp>
    </p:spTree>
    <p:extLst>
      <p:ext uri="{BB962C8B-B14F-4D97-AF65-F5344CB8AC3E}">
        <p14:creationId xmlns:p14="http://schemas.microsoft.com/office/powerpoint/2010/main" val="48375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A53079-880B-4AD5-BFF1-022A14C8D823}"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33D24C-6F12-4608-8551-904F22454ED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5696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0A53079-880B-4AD5-BFF1-022A14C8D823}" type="datetimeFigureOut">
              <a:rPr lang="en-US" smtClean="0"/>
              <a:t>4/7/2020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733D24C-6F12-4608-8551-904F22454ED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174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3810000" y="3124200"/>
            <a:ext cx="6172200" cy="1893888"/>
          </a:xfrm>
          <a:ln>
            <a:miter lim="800000"/>
            <a:headEnd/>
            <a:tailEnd/>
          </a:ln>
          <a:extLst/>
        </p:spPr>
        <p:txBody>
          <a:bodyPr/>
          <a:lstStyle/>
          <a:p>
            <a:pPr>
              <a:defRPr/>
            </a:pPr>
            <a:r>
              <a:rPr smtClean="0"/>
              <a:t>Pertemuan </a:t>
            </a:r>
            <a:r>
              <a:rPr lang="en-US" dirty="0" smtClean="0"/>
              <a:t>5</a:t>
            </a:r>
            <a:endParaRPr smtClean="0"/>
          </a:p>
        </p:txBody>
      </p:sp>
      <p:sp>
        <p:nvSpPr>
          <p:cNvPr id="55299" name="Subtitle 2"/>
          <p:cNvSpPr>
            <a:spLocks noGrp="1"/>
          </p:cNvSpPr>
          <p:nvPr>
            <p:ph type="subTitle" idx="1"/>
          </p:nvPr>
        </p:nvSpPr>
        <p:spPr>
          <a:xfrm>
            <a:off x="3810000" y="5003800"/>
            <a:ext cx="6172200" cy="1371600"/>
          </a:xfrm>
        </p:spPr>
        <p:txBody>
          <a:bodyPr/>
          <a:lstStyle/>
          <a:p>
            <a:r>
              <a:rPr lang="en-US" altLang="en-US" sz="4000"/>
              <a:t>Negara, Agama dan warga Negara</a:t>
            </a:r>
          </a:p>
        </p:txBody>
      </p:sp>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530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04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45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a:xfrm>
            <a:off x="1981200" y="274638"/>
            <a:ext cx="7467600" cy="296862"/>
          </a:xfrm>
        </p:spPr>
        <p:txBody>
          <a:bodyPr>
            <a:normAutofit fontScale="90000"/>
          </a:bodyPr>
          <a:lstStyle/>
          <a:p>
            <a:pPr>
              <a:defRPr/>
            </a:pPr>
            <a:endParaRPr lang="en-US" dirty="0"/>
          </a:p>
        </p:txBody>
      </p:sp>
      <p:sp>
        <p:nvSpPr>
          <p:cNvPr id="64517" name="Content Placeholder 7"/>
          <p:cNvSpPr>
            <a:spLocks noGrp="1"/>
          </p:cNvSpPr>
          <p:nvPr>
            <p:ph idx="1"/>
          </p:nvPr>
        </p:nvSpPr>
        <p:spPr>
          <a:xfrm>
            <a:off x="1981200" y="642939"/>
            <a:ext cx="7467600" cy="5830887"/>
          </a:xfrm>
        </p:spPr>
        <p:txBody>
          <a:bodyPr/>
          <a:lstStyle/>
          <a:p>
            <a:pPr marL="274638" indent="-274638">
              <a:buFont typeface="Century Schoolbook" panose="02040604050505020304" pitchFamily="18" charset="0"/>
              <a:buAutoNum type="arabicPeriod" startAt="2"/>
            </a:pPr>
            <a:r>
              <a:rPr lang="en-US" altLang="en-US"/>
              <a:t>Pernyataan untuk memilih kewarganegaraan sebagaimana dimaksud pada Ayat (1) dibuat secara tertulis dan disampaikan kepada pejabat dengan melampirkan dokumen sebagaimana ditentukan di dalam peraturan perundang-undangan.</a:t>
            </a:r>
          </a:p>
          <a:p>
            <a:pPr marL="274638" indent="-274638">
              <a:buFont typeface="Century Schoolbook" panose="02040604050505020304" pitchFamily="18" charset="0"/>
              <a:buAutoNum type="arabicPeriod" startAt="2"/>
            </a:pPr>
            <a:r>
              <a:rPr lang="en-US" altLang="en-US"/>
              <a:t>Pernyataan untuk memilih kewarganegaraan sebagaimana dimaksud pada Ayat (2) disampaikan dalam waktu paling lambat tiga (3) tahun setelah anak berusia delapan belas (18) tahun atau sudah kawin.</a:t>
            </a:r>
          </a:p>
        </p:txBody>
      </p:sp>
    </p:spTree>
    <p:extLst>
      <p:ext uri="{BB962C8B-B14F-4D97-AF65-F5344CB8AC3E}">
        <p14:creationId xmlns:p14="http://schemas.microsoft.com/office/powerpoint/2010/main" val="157154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55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40" name="Title 5"/>
          <p:cNvSpPr>
            <a:spLocks noGrp="1"/>
          </p:cNvSpPr>
          <p:nvPr>
            <p:ph type="title"/>
          </p:nvPr>
        </p:nvSpPr>
        <p:spPr>
          <a:xfrm>
            <a:off x="1981200" y="274638"/>
            <a:ext cx="7467600" cy="654050"/>
          </a:xfrm>
        </p:spPr>
        <p:txBody>
          <a:bodyPr>
            <a:normAutofit fontScale="90000"/>
          </a:bodyPr>
          <a:lstStyle/>
          <a:p>
            <a:pPr eaLnBrk="1" hangingPunct="1"/>
            <a:r>
              <a:rPr lang="en-US" altLang="en-US" smtClean="0"/>
              <a:t>Hubungan negara dan warga negara</a:t>
            </a:r>
          </a:p>
        </p:txBody>
      </p:sp>
      <p:sp>
        <p:nvSpPr>
          <p:cNvPr id="65541" name="Content Placeholder 6"/>
          <p:cNvSpPr>
            <a:spLocks noGrp="1"/>
          </p:cNvSpPr>
          <p:nvPr>
            <p:ph idx="1"/>
          </p:nvPr>
        </p:nvSpPr>
        <p:spPr>
          <a:xfrm>
            <a:off x="1981200" y="928689"/>
            <a:ext cx="7467600" cy="5545137"/>
          </a:xfrm>
        </p:spPr>
        <p:txBody>
          <a:bodyPr/>
          <a:lstStyle/>
          <a:p>
            <a:pPr eaLnBrk="1" hangingPunct="1"/>
            <a:r>
              <a:rPr lang="en-US" altLang="en-US"/>
              <a:t>Negara Indonesia sesuai dengan konstitusi, berkewajiban untuk menjamin dan melindungi seluruh warga negara Indonesia tanpa kecuali, secara jelas tertulis dalam Pasal 33 UUD 1945.</a:t>
            </a:r>
          </a:p>
          <a:p>
            <a:pPr eaLnBrk="1" hangingPunct="1"/>
            <a:r>
              <a:rPr lang="en-US" altLang="en-US"/>
              <a:t>Namun demikian, kewajiban negara untuk memenuhi hak-hak warga negaranya tidak akan dapat berlangsung dengan baik tanpa dukungan warga negara dalam bentuk pelaksanaan kewajibannya sebagai warga negara.</a:t>
            </a:r>
          </a:p>
        </p:txBody>
      </p:sp>
    </p:spTree>
    <p:extLst>
      <p:ext uri="{BB962C8B-B14F-4D97-AF65-F5344CB8AC3E}">
        <p14:creationId xmlns:p14="http://schemas.microsoft.com/office/powerpoint/2010/main" val="2260180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656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1981200" y="274639"/>
            <a:ext cx="7467600" cy="225425"/>
          </a:xfrm>
        </p:spPr>
        <p:txBody>
          <a:bodyPr>
            <a:normAutofit fontScale="90000"/>
          </a:bodyPr>
          <a:lstStyle/>
          <a:p>
            <a:pPr>
              <a:defRPr/>
            </a:pPr>
            <a:endParaRPr lang="en-US" dirty="0"/>
          </a:p>
        </p:txBody>
      </p:sp>
      <p:sp>
        <p:nvSpPr>
          <p:cNvPr id="66565" name="Content Placeholder 6"/>
          <p:cNvSpPr>
            <a:spLocks noGrp="1"/>
          </p:cNvSpPr>
          <p:nvPr>
            <p:ph idx="1"/>
          </p:nvPr>
        </p:nvSpPr>
        <p:spPr>
          <a:xfrm>
            <a:off x="1981200" y="642939"/>
            <a:ext cx="7467600" cy="5830887"/>
          </a:xfrm>
        </p:spPr>
        <p:txBody>
          <a:bodyPr/>
          <a:lstStyle/>
          <a:p>
            <a:pPr eaLnBrk="1" hangingPunct="1"/>
            <a:r>
              <a:rPr lang="en-US" altLang="en-US" sz="3200"/>
              <a:t>Pada saat yang sama, dalam rangka menjamin hak-hak warga negara, negara harus menjamin keamanan dan kenyamanan proses penyaluran aspirasi warga negara melalui penyediaan fasilitas-fasilitas publik yang berfungsi sebagai wadah untuk mengontrol negara, selain memberikan pelayanan publik yang profesional.</a:t>
            </a:r>
          </a:p>
        </p:txBody>
      </p:sp>
    </p:spTree>
    <p:extLst>
      <p:ext uri="{BB962C8B-B14F-4D97-AF65-F5344CB8AC3E}">
        <p14:creationId xmlns:p14="http://schemas.microsoft.com/office/powerpoint/2010/main" val="2263032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758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8" name="Title 5"/>
          <p:cNvSpPr>
            <a:spLocks noGrp="1"/>
          </p:cNvSpPr>
          <p:nvPr>
            <p:ph type="title"/>
          </p:nvPr>
        </p:nvSpPr>
        <p:spPr>
          <a:xfrm>
            <a:off x="1981200" y="1"/>
            <a:ext cx="7239000" cy="1285875"/>
          </a:xfrm>
        </p:spPr>
        <p:txBody>
          <a:bodyPr>
            <a:normAutofit fontScale="90000"/>
          </a:bodyPr>
          <a:lstStyle/>
          <a:p>
            <a:pPr eaLnBrk="1" hangingPunct="1"/>
            <a:r>
              <a:rPr lang="en-US" altLang="en-US" smtClean="0"/>
              <a:t>Hubungan agama dan negara</a:t>
            </a:r>
            <a:br>
              <a:rPr lang="en-US" altLang="en-US" smtClean="0"/>
            </a:br>
            <a:r>
              <a:rPr lang="en-US" altLang="en-US" smtClean="0"/>
              <a:t>(kasus islam)</a:t>
            </a:r>
          </a:p>
        </p:txBody>
      </p:sp>
      <p:sp>
        <p:nvSpPr>
          <p:cNvPr id="7" name="Content Placeholder 6"/>
          <p:cNvSpPr>
            <a:spLocks noGrp="1"/>
          </p:cNvSpPr>
          <p:nvPr>
            <p:ph idx="1"/>
          </p:nvPr>
        </p:nvSpPr>
        <p:spPr>
          <a:xfrm>
            <a:off x="1952625" y="1428751"/>
            <a:ext cx="7239000" cy="5027613"/>
          </a:xfrm>
        </p:spPr>
        <p:txBody>
          <a:bodyPr>
            <a:normAutofit/>
          </a:bodyPr>
          <a:lstStyle/>
          <a:p>
            <a:pPr marL="274320" indent="-274320">
              <a:buFont typeface="Wingdings"/>
              <a:buChar char=""/>
              <a:defRPr/>
            </a:pPr>
            <a:r>
              <a:rPr lang="en-US" sz="3600" dirty="0" err="1"/>
              <a:t>Hubungan</a:t>
            </a:r>
            <a:r>
              <a:rPr lang="en-US" sz="3600" dirty="0"/>
              <a:t> </a:t>
            </a:r>
            <a:r>
              <a:rPr lang="en-US" sz="3600" dirty="0" err="1"/>
              <a:t>islam</a:t>
            </a:r>
            <a:r>
              <a:rPr lang="en-US" sz="3600" dirty="0"/>
              <a:t> </a:t>
            </a:r>
            <a:r>
              <a:rPr lang="en-US" sz="3600" dirty="0" err="1"/>
              <a:t>dengan</a:t>
            </a:r>
            <a:r>
              <a:rPr lang="en-US" sz="3600" dirty="0"/>
              <a:t> </a:t>
            </a:r>
            <a:r>
              <a:rPr lang="en-US" sz="3600" dirty="0" err="1"/>
              <a:t>negara</a:t>
            </a:r>
            <a:r>
              <a:rPr lang="en-US" sz="3600" dirty="0"/>
              <a:t> modern </a:t>
            </a:r>
            <a:r>
              <a:rPr lang="en-US" sz="3600" dirty="0" err="1"/>
              <a:t>secara</a:t>
            </a:r>
            <a:r>
              <a:rPr lang="en-US" sz="3600" dirty="0"/>
              <a:t> </a:t>
            </a:r>
            <a:r>
              <a:rPr lang="en-US" sz="3600" dirty="0" err="1"/>
              <a:t>teoritis</a:t>
            </a:r>
            <a:r>
              <a:rPr lang="en-US" sz="3600" dirty="0"/>
              <a:t> </a:t>
            </a:r>
            <a:r>
              <a:rPr lang="en-US" sz="3600" dirty="0" err="1"/>
              <a:t>dapat</a:t>
            </a:r>
            <a:r>
              <a:rPr lang="en-US" sz="3600" dirty="0"/>
              <a:t> </a:t>
            </a:r>
            <a:r>
              <a:rPr lang="en-US" sz="3600" dirty="0" err="1"/>
              <a:t>digolongkan</a:t>
            </a:r>
            <a:r>
              <a:rPr lang="en-US" sz="3600" dirty="0"/>
              <a:t> </a:t>
            </a:r>
            <a:r>
              <a:rPr lang="en-US" sz="3600" dirty="0" err="1"/>
              <a:t>dalam</a:t>
            </a:r>
            <a:r>
              <a:rPr lang="en-US" sz="3600" dirty="0"/>
              <a:t> 3 </a:t>
            </a:r>
            <a:r>
              <a:rPr lang="en-US" sz="3600" dirty="0" err="1"/>
              <a:t>pandangan</a:t>
            </a:r>
            <a:r>
              <a:rPr lang="en-US" sz="3600" dirty="0"/>
              <a:t>:</a:t>
            </a:r>
          </a:p>
          <a:p>
            <a:pPr marL="514350" indent="-239713">
              <a:buFont typeface="+mj-lt"/>
              <a:buAutoNum type="arabicPeriod"/>
              <a:defRPr/>
            </a:pPr>
            <a:r>
              <a:rPr lang="en-US" sz="3600" dirty="0" err="1"/>
              <a:t>Pandangan</a:t>
            </a:r>
            <a:r>
              <a:rPr lang="en-US" sz="3600" dirty="0"/>
              <a:t> </a:t>
            </a:r>
            <a:r>
              <a:rPr lang="en-US" sz="3600" dirty="0" err="1"/>
              <a:t>Integralistik</a:t>
            </a:r>
            <a:endParaRPr lang="en-US" sz="3600" dirty="0"/>
          </a:p>
          <a:p>
            <a:pPr marL="514350" indent="-239713">
              <a:buFont typeface="+mj-lt"/>
              <a:buAutoNum type="arabicPeriod"/>
              <a:defRPr/>
            </a:pPr>
            <a:r>
              <a:rPr lang="en-US" sz="3600" dirty="0" err="1"/>
              <a:t>Pandangan</a:t>
            </a:r>
            <a:r>
              <a:rPr lang="en-US" sz="3600" dirty="0"/>
              <a:t> </a:t>
            </a:r>
            <a:r>
              <a:rPr lang="en-US" sz="3600" dirty="0" err="1"/>
              <a:t>Simbiotik</a:t>
            </a:r>
            <a:endParaRPr lang="en-US" sz="3600" dirty="0"/>
          </a:p>
          <a:p>
            <a:pPr marL="514350" indent="-239713">
              <a:buFont typeface="+mj-lt"/>
              <a:buAutoNum type="arabicPeriod"/>
              <a:defRPr/>
            </a:pPr>
            <a:r>
              <a:rPr lang="en-US" sz="3600" dirty="0" err="1"/>
              <a:t>Pandangan</a:t>
            </a:r>
            <a:r>
              <a:rPr lang="en-US" sz="3600" dirty="0"/>
              <a:t> </a:t>
            </a:r>
            <a:r>
              <a:rPr lang="en-US" sz="3600" dirty="0" err="1"/>
              <a:t>Sekularistik</a:t>
            </a:r>
            <a:r>
              <a:rPr lang="en-US" sz="3600" dirty="0"/>
              <a:t> </a:t>
            </a:r>
          </a:p>
        </p:txBody>
      </p:sp>
    </p:spTree>
    <p:extLst>
      <p:ext uri="{BB962C8B-B14F-4D97-AF65-F5344CB8AC3E}">
        <p14:creationId xmlns:p14="http://schemas.microsoft.com/office/powerpoint/2010/main" val="4113218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86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Title 5"/>
          <p:cNvSpPr>
            <a:spLocks noGrp="1"/>
          </p:cNvSpPr>
          <p:nvPr>
            <p:ph type="title"/>
          </p:nvPr>
        </p:nvSpPr>
        <p:spPr>
          <a:xfrm>
            <a:off x="1981200" y="-285750"/>
            <a:ext cx="7239000" cy="928688"/>
          </a:xfrm>
        </p:spPr>
        <p:txBody>
          <a:bodyPr/>
          <a:lstStyle/>
          <a:p>
            <a:pPr eaLnBrk="1" hangingPunct="1"/>
            <a:r>
              <a:rPr lang="en-US" altLang="en-US" smtClean="0"/>
              <a:t>Paradigma integralistik</a:t>
            </a:r>
          </a:p>
        </p:txBody>
      </p:sp>
      <p:sp>
        <p:nvSpPr>
          <p:cNvPr id="68613" name="Content Placeholder 6"/>
          <p:cNvSpPr>
            <a:spLocks noGrp="1"/>
          </p:cNvSpPr>
          <p:nvPr>
            <p:ph idx="1"/>
          </p:nvPr>
        </p:nvSpPr>
        <p:spPr>
          <a:xfrm>
            <a:off x="1981200" y="500063"/>
            <a:ext cx="7239000" cy="5956300"/>
          </a:xfrm>
        </p:spPr>
        <p:txBody>
          <a:bodyPr/>
          <a:lstStyle/>
          <a:p>
            <a:pPr eaLnBrk="1" hangingPunct="1"/>
            <a:r>
              <a:rPr lang="en-US" altLang="en-US" sz="2500"/>
              <a:t>Konsep agama dan negara merupakan suatu kesatuan yang tidak dapat dipisahkan. Keduanya merupakan dua lembaga yang menyatu (</a:t>
            </a:r>
            <a:r>
              <a:rPr lang="en-US" altLang="en-US" sz="2500" i="1"/>
              <a:t>integrated)</a:t>
            </a:r>
            <a:r>
              <a:rPr lang="en-US" altLang="en-US" sz="2500"/>
              <a:t>.</a:t>
            </a:r>
          </a:p>
          <a:p>
            <a:pPr eaLnBrk="1" hangingPunct="1"/>
            <a:r>
              <a:rPr lang="en-US" altLang="en-US" sz="2500"/>
              <a:t>Memberikan penegasan bahwa negara merupakan suatu lembaga politik dan sekaligus lembaga agama.  Konsep ini menegaskan kembali bahwa islam tidak mengenal pemisahan antara agama dan politik atau negara.</a:t>
            </a:r>
          </a:p>
          <a:p>
            <a:pPr eaLnBrk="1" hangingPunct="1"/>
            <a:r>
              <a:rPr lang="en-US" altLang="en-US" sz="2500"/>
              <a:t>Paham integralistik identik dengan paham Islam </a:t>
            </a:r>
            <a:r>
              <a:rPr lang="en-US" altLang="en-US" sz="2500" i="1"/>
              <a:t>ad-Din wa dawlah</a:t>
            </a:r>
            <a:r>
              <a:rPr lang="en-US" altLang="en-US" sz="2500"/>
              <a:t> (islam sebagai agama dan negara), yang sumber hukum positifnya adalah hukum islam.</a:t>
            </a:r>
            <a:endParaRPr lang="en-US" altLang="en-US" sz="2500" i="1"/>
          </a:p>
        </p:txBody>
      </p:sp>
    </p:spTree>
    <p:extLst>
      <p:ext uri="{BB962C8B-B14F-4D97-AF65-F5344CB8AC3E}">
        <p14:creationId xmlns:p14="http://schemas.microsoft.com/office/powerpoint/2010/main" val="190690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963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6" name="Title 5"/>
          <p:cNvSpPr>
            <a:spLocks noGrp="1"/>
          </p:cNvSpPr>
          <p:nvPr>
            <p:ph type="title"/>
          </p:nvPr>
        </p:nvSpPr>
        <p:spPr>
          <a:xfrm>
            <a:off x="1981200" y="1"/>
            <a:ext cx="7239000" cy="714375"/>
          </a:xfrm>
        </p:spPr>
        <p:txBody>
          <a:bodyPr/>
          <a:lstStyle/>
          <a:p>
            <a:pPr eaLnBrk="1" hangingPunct="1"/>
            <a:r>
              <a:rPr lang="en-US" altLang="en-US" smtClean="0"/>
              <a:t>Paradigma simbiotik</a:t>
            </a:r>
          </a:p>
        </p:txBody>
      </p:sp>
      <p:sp>
        <p:nvSpPr>
          <p:cNvPr id="69637" name="Content Placeholder 6"/>
          <p:cNvSpPr>
            <a:spLocks noGrp="1"/>
          </p:cNvSpPr>
          <p:nvPr>
            <p:ph idx="1"/>
          </p:nvPr>
        </p:nvSpPr>
        <p:spPr>
          <a:xfrm>
            <a:off x="1981200" y="785813"/>
            <a:ext cx="7239000" cy="5670550"/>
          </a:xfrm>
        </p:spPr>
        <p:txBody>
          <a:bodyPr/>
          <a:lstStyle/>
          <a:p>
            <a:pPr eaLnBrk="1" hangingPunct="1">
              <a:buFont typeface="Wingdings" panose="05000000000000000000" pitchFamily="2" charset="2"/>
              <a:buChar char=""/>
            </a:pPr>
            <a:r>
              <a:rPr lang="en-US" altLang="en-US" sz="3200"/>
              <a:t>Hubungan agama dan negara berada pada posisi saling membutuhkan dan bersifat timbal balik. </a:t>
            </a:r>
          </a:p>
          <a:p>
            <a:pPr eaLnBrk="1" hangingPunct="1">
              <a:buFont typeface="Wingdings" panose="05000000000000000000" pitchFamily="2" charset="2"/>
              <a:buChar char=""/>
            </a:pPr>
            <a:r>
              <a:rPr lang="en-US" altLang="en-US" sz="3200"/>
              <a:t>Dalam pandangan ini, agama membutuhkan negara sebagai instrumen dalam melestarikan dan mengembangkan agama. Begitu juga sebaliknya, negara juga memerlukan agama sebagai sumber moral, etika, dan spiritualitas warga negaranya.</a:t>
            </a:r>
          </a:p>
        </p:txBody>
      </p:sp>
    </p:spTree>
    <p:extLst>
      <p:ext uri="{BB962C8B-B14F-4D97-AF65-F5344CB8AC3E}">
        <p14:creationId xmlns:p14="http://schemas.microsoft.com/office/powerpoint/2010/main" val="837973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706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0" name="Title 5"/>
          <p:cNvSpPr>
            <a:spLocks noGrp="1"/>
          </p:cNvSpPr>
          <p:nvPr>
            <p:ph type="title"/>
          </p:nvPr>
        </p:nvSpPr>
        <p:spPr/>
        <p:txBody>
          <a:bodyPr/>
          <a:lstStyle/>
          <a:p>
            <a:pPr eaLnBrk="1" hangingPunct="1"/>
            <a:r>
              <a:rPr lang="en-US" altLang="en-US" sz="4000"/>
              <a:t>Paradigma sekularistik</a:t>
            </a:r>
          </a:p>
        </p:txBody>
      </p:sp>
      <p:sp>
        <p:nvSpPr>
          <p:cNvPr id="70661" name="Content Placeholder 6"/>
          <p:cNvSpPr>
            <a:spLocks noGrp="1"/>
          </p:cNvSpPr>
          <p:nvPr>
            <p:ph idx="1"/>
          </p:nvPr>
        </p:nvSpPr>
        <p:spPr>
          <a:xfrm>
            <a:off x="1981200" y="1600201"/>
            <a:ext cx="7467600" cy="4873625"/>
          </a:xfrm>
        </p:spPr>
        <p:txBody>
          <a:bodyPr/>
          <a:lstStyle/>
          <a:p>
            <a:pPr eaLnBrk="1" hangingPunct="1"/>
            <a:r>
              <a:rPr lang="en-US" altLang="en-US"/>
              <a:t>Paradigma ini beranggapan bahwa terjadi pemisahan yang jelas antara agama dan negara. Agama dan negara merupakan dua bentuk yang berbeda dan satu sama lain memiliki garapan masing-masing, sehingga keberadaannya harus dipisahkan dan tidak boleh satu sama lain melakukan intervensi. Negara adalah urusan publik, sementara agama merupakan wilayah pribadi masing-masing warga negara.</a:t>
            </a:r>
          </a:p>
        </p:txBody>
      </p:sp>
    </p:spTree>
    <p:extLst>
      <p:ext uri="{BB962C8B-B14F-4D97-AF65-F5344CB8AC3E}">
        <p14:creationId xmlns:p14="http://schemas.microsoft.com/office/powerpoint/2010/main" val="1865001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sp>
        <p:nvSpPr>
          <p:cNvPr id="5" name="Rectangle 4"/>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a:t>
            </a:r>
          </a:p>
        </p:txBody>
      </p:sp>
      <p:pic>
        <p:nvPicPr>
          <p:cNvPr id="563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5" name="Title 6"/>
          <p:cNvSpPr>
            <a:spLocks noGrp="1"/>
          </p:cNvSpPr>
          <p:nvPr>
            <p:ph type="title"/>
          </p:nvPr>
        </p:nvSpPr>
        <p:spPr/>
        <p:txBody>
          <a:bodyPr/>
          <a:lstStyle/>
          <a:p>
            <a:pPr eaLnBrk="1" hangingPunct="1"/>
            <a:r>
              <a:rPr lang="en-US" altLang="en-US" smtClean="0"/>
              <a:t>Warga negara indonesia (WNI)</a:t>
            </a:r>
            <a:br>
              <a:rPr lang="en-US" altLang="en-US" smtClean="0"/>
            </a:br>
            <a:r>
              <a:rPr lang="en-US" altLang="en-US" smtClean="0"/>
              <a:t>(UU No. 12 Tahun 2006 )</a:t>
            </a:r>
          </a:p>
        </p:txBody>
      </p:sp>
      <p:sp>
        <p:nvSpPr>
          <p:cNvPr id="56326" name="Content Placeholder 7"/>
          <p:cNvSpPr>
            <a:spLocks noGrp="1"/>
          </p:cNvSpPr>
          <p:nvPr>
            <p:ph idx="1"/>
          </p:nvPr>
        </p:nvSpPr>
        <p:spPr>
          <a:xfrm>
            <a:off x="1981200" y="1600201"/>
            <a:ext cx="7467600" cy="4873625"/>
          </a:xfrm>
        </p:spPr>
        <p:txBody>
          <a:bodyPr/>
          <a:lstStyle/>
          <a:p>
            <a:pPr eaLnBrk="1" hangingPunct="1"/>
            <a:r>
              <a:rPr lang="en-US" altLang="en-US" sz="4400"/>
              <a:t>warga negara adalah warga suatu negara yang ditetapkan berdasarkan peraturan perundang-undangan.</a:t>
            </a:r>
          </a:p>
        </p:txBody>
      </p:sp>
    </p:spTree>
    <p:extLst>
      <p:ext uri="{BB962C8B-B14F-4D97-AF65-F5344CB8AC3E}">
        <p14:creationId xmlns:p14="http://schemas.microsoft.com/office/powerpoint/2010/main" val="9416401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52626" y="0"/>
            <a:ext cx="7800975" cy="1428750"/>
          </a:xfrm>
        </p:spPr>
        <p:txBody>
          <a:bodyPr>
            <a:normAutofit/>
          </a:bodyPr>
          <a:lstStyle/>
          <a:p>
            <a:pPr>
              <a:defRPr/>
            </a:pPr>
            <a:r>
              <a:rPr lang="en-US" sz="5400" dirty="0" err="1"/>
              <a:t>Siapa</a:t>
            </a:r>
            <a:r>
              <a:rPr lang="en-US" sz="5400" dirty="0"/>
              <a:t> </a:t>
            </a:r>
            <a:r>
              <a:rPr lang="en-US" sz="5400" dirty="0" err="1"/>
              <a:t>wni</a:t>
            </a:r>
            <a:r>
              <a:rPr lang="en-US" sz="5400" dirty="0"/>
              <a:t>?</a:t>
            </a:r>
            <a:br>
              <a:rPr lang="en-US" sz="5400" dirty="0"/>
            </a:br>
            <a:r>
              <a:rPr lang="en-US" sz="5400" dirty="0"/>
              <a:t>(</a:t>
            </a:r>
            <a:r>
              <a:rPr lang="en-US" sz="5400" dirty="0" err="1"/>
              <a:t>Pasal</a:t>
            </a:r>
            <a:r>
              <a:rPr lang="en-US" sz="5400" dirty="0"/>
              <a:t> 4 UUKI)</a:t>
            </a:r>
          </a:p>
        </p:txBody>
      </p:sp>
      <p:sp>
        <p:nvSpPr>
          <p:cNvPr id="57347" name="Content Placeholder 6"/>
          <p:cNvSpPr>
            <a:spLocks noGrp="1"/>
          </p:cNvSpPr>
          <p:nvPr>
            <p:ph idx="1"/>
          </p:nvPr>
        </p:nvSpPr>
        <p:spPr>
          <a:xfrm>
            <a:off x="1981200" y="1600201"/>
            <a:ext cx="7467600" cy="4873625"/>
          </a:xfrm>
        </p:spPr>
        <p:txBody>
          <a:bodyPr/>
          <a:lstStyle/>
          <a:p>
            <a:pPr marL="274638" indent="-274638">
              <a:buFont typeface="Century Schoolbook" panose="02040604050505020304" pitchFamily="18" charset="0"/>
              <a:buAutoNum type="alphaLcPeriod"/>
            </a:pPr>
            <a:r>
              <a:rPr lang="en-US" altLang="en-US" sz="3000"/>
              <a:t>Setiap orang yang berdasarkan peraturan perundang-undangan dan/atau berdasarkan perjanjian pemerintah Republik Indonesia dengan negara lain  sebelum undang-undang ini berlaku sudah menjadi warga negara Indonesia (WNI)</a:t>
            </a:r>
          </a:p>
          <a:p>
            <a:pPr marL="274638" indent="-274638">
              <a:buFont typeface="Century Schoolbook" panose="02040604050505020304" pitchFamily="18" charset="0"/>
              <a:buAutoNum type="alphaLcPeriod"/>
            </a:pPr>
            <a:r>
              <a:rPr lang="en-US" altLang="en-US" sz="3000"/>
              <a:t>Anak yang lahir dari perkawinan yang sah dari seorang ayah dan ibu warga negara Indonesia.</a:t>
            </a:r>
          </a:p>
        </p:txBody>
      </p:sp>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sp>
        <p:nvSpPr>
          <p:cNvPr id="5" name="Rectangle 4"/>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73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3950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flipV="1">
            <a:off x="1881188" y="239714"/>
            <a:ext cx="7929562" cy="46037"/>
          </a:xfrm>
        </p:spPr>
        <p:txBody>
          <a:bodyPr>
            <a:normAutofit fontScale="90000"/>
          </a:bodyPr>
          <a:lstStyle/>
          <a:p>
            <a:pPr>
              <a:defRPr/>
            </a:pPr>
            <a:endParaRPr lang="en-US" sz="5400" dirty="0"/>
          </a:p>
        </p:txBody>
      </p:sp>
      <p:sp>
        <p:nvSpPr>
          <p:cNvPr id="58371" name="Content Placeholder 6"/>
          <p:cNvSpPr>
            <a:spLocks noGrp="1"/>
          </p:cNvSpPr>
          <p:nvPr>
            <p:ph idx="1"/>
          </p:nvPr>
        </p:nvSpPr>
        <p:spPr>
          <a:xfrm>
            <a:off x="1981200" y="857251"/>
            <a:ext cx="7467600" cy="5616575"/>
          </a:xfrm>
        </p:spPr>
        <p:txBody>
          <a:bodyPr/>
          <a:lstStyle/>
          <a:p>
            <a:pPr marL="274638" indent="-274638">
              <a:buFont typeface="Century Schoolbook" panose="02040604050505020304" pitchFamily="18" charset="0"/>
              <a:buAutoNum type="alphaLcPeriod" startAt="3"/>
            </a:pPr>
            <a:r>
              <a:rPr lang="en-US" altLang="en-US"/>
              <a:t>Anak yang lahir dari perkawinan yang sah dari seorang ayah warga negara Indonesia dan ibu warga negara Asing.</a:t>
            </a:r>
          </a:p>
          <a:p>
            <a:pPr marL="274638" indent="-274638">
              <a:buFont typeface="Century Schoolbook" panose="02040604050505020304" pitchFamily="18" charset="0"/>
              <a:buAutoNum type="alphaLcPeriod" startAt="3"/>
            </a:pPr>
            <a:r>
              <a:rPr lang="en-US" altLang="en-US"/>
              <a:t>Anak yang lahir dari perkawinan yang sah dari seorang ayah warga negara asing dan ibu warga negara Indonesia.</a:t>
            </a:r>
          </a:p>
          <a:p>
            <a:pPr marL="274638" indent="-274638">
              <a:buFont typeface="Century Schoolbook" panose="02040604050505020304" pitchFamily="18" charset="0"/>
              <a:buAutoNum type="alphaLcPeriod" startAt="3"/>
            </a:pPr>
            <a:r>
              <a:rPr lang="en-US" altLang="en-US"/>
              <a:t>Anak yang lahir dari perkawinan yang sah dari seorang ibu warga negara Indonesia, tetapi ayahnya tidak memiliki kewarganegaraan atau hukum negara asal ayahnya tidak memberikan kewarganegaraan kepada anak tersebut.</a:t>
            </a:r>
          </a:p>
          <a:p>
            <a:pPr marL="274638" indent="-274638">
              <a:buFont typeface="Century Schoolbook" panose="02040604050505020304" pitchFamily="18" charset="0"/>
              <a:buAutoNum type="alphaLcPeriod" startAt="3"/>
            </a:pPr>
            <a:endParaRPr lang="en-US" altLang="en-US" smtClean="0"/>
          </a:p>
          <a:p>
            <a:pPr marL="274638" indent="-274638">
              <a:buFont typeface="Century Schoolbook" panose="02040604050505020304" pitchFamily="18" charset="0"/>
              <a:buAutoNum type="alphaLcPeriod" startAt="3"/>
            </a:pPr>
            <a:endParaRPr lang="en-US" altLang="en-US" smtClean="0"/>
          </a:p>
        </p:txBody>
      </p:sp>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sp>
        <p:nvSpPr>
          <p:cNvPr id="5" name="Rectangle 4"/>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837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719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593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1981200" y="274638"/>
            <a:ext cx="7467600" cy="296862"/>
          </a:xfrm>
        </p:spPr>
        <p:txBody>
          <a:bodyPr>
            <a:normAutofit fontScale="90000"/>
          </a:bodyPr>
          <a:lstStyle/>
          <a:p>
            <a:pPr>
              <a:defRPr/>
            </a:pPr>
            <a:endParaRPr lang="en-US" dirty="0"/>
          </a:p>
        </p:txBody>
      </p:sp>
      <p:sp>
        <p:nvSpPr>
          <p:cNvPr id="59397" name="Content Placeholder 6"/>
          <p:cNvSpPr>
            <a:spLocks noGrp="1"/>
          </p:cNvSpPr>
          <p:nvPr>
            <p:ph idx="1"/>
          </p:nvPr>
        </p:nvSpPr>
        <p:spPr>
          <a:xfrm>
            <a:off x="1981200" y="642939"/>
            <a:ext cx="7467600" cy="5830887"/>
          </a:xfrm>
        </p:spPr>
        <p:txBody>
          <a:bodyPr/>
          <a:lstStyle/>
          <a:p>
            <a:pPr marL="274638" indent="-274638">
              <a:buFont typeface="Calibri" panose="020F0502020204030204" pitchFamily="34" charset="0"/>
              <a:buAutoNum type="alphaLcPeriod" startAt="6"/>
            </a:pPr>
            <a:r>
              <a:rPr lang="en-US" altLang="en-US" sz="2700"/>
              <a:t>Anak yang lahir dalam tenggang waktu tiga ratus (300) hari setelah ayahnya meninggal dunia dari perkawinan yang sah dan ayahnya warga negara Indonesia.</a:t>
            </a:r>
          </a:p>
          <a:p>
            <a:pPr marL="274638" indent="-274638">
              <a:buFont typeface="Calibri" panose="020F0502020204030204" pitchFamily="34" charset="0"/>
              <a:buAutoNum type="alphaLcPeriod" startAt="6"/>
            </a:pPr>
            <a:r>
              <a:rPr lang="en-US" altLang="en-US" sz="2700"/>
              <a:t>Anak yang lahir di luar perkawinan yang sah dari seorang ibu warga negara Indonesia.</a:t>
            </a:r>
          </a:p>
          <a:p>
            <a:pPr marL="274638" indent="-274638">
              <a:buFont typeface="Calibri" panose="020F0502020204030204" pitchFamily="34" charset="0"/>
              <a:buAutoNum type="alphaLcPeriod" startAt="6"/>
            </a:pPr>
            <a:r>
              <a:rPr lang="en-US" altLang="en-US" sz="2700"/>
              <a:t>Anak yang lahir di luar perkawinan yang sah dari seorang ibu warga negara Asing yang diakui oleh seorang ayah warga negara Indonesia sebagai anaknya dan pengakuan itu dilakukan sebelum anak tersebut berusia 18 (delapan belas) tahun atau belum kawin.</a:t>
            </a:r>
          </a:p>
          <a:p>
            <a:pPr marL="274638" indent="-274638">
              <a:buFont typeface="Calibri" panose="020F0502020204030204" pitchFamily="34" charset="0"/>
              <a:buAutoNum type="alphaLcPeriod" startAt="6"/>
            </a:pPr>
            <a:endParaRPr lang="en-US" altLang="en-US" smtClean="0"/>
          </a:p>
        </p:txBody>
      </p:sp>
    </p:spTree>
    <p:extLst>
      <p:ext uri="{BB962C8B-B14F-4D97-AF65-F5344CB8AC3E}">
        <p14:creationId xmlns:p14="http://schemas.microsoft.com/office/powerpoint/2010/main" val="3813183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p>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04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1981200" y="274638"/>
            <a:ext cx="7467600" cy="296862"/>
          </a:xfrm>
        </p:spPr>
        <p:txBody>
          <a:bodyPr>
            <a:normAutofit fontScale="90000"/>
          </a:bodyPr>
          <a:lstStyle/>
          <a:p>
            <a:pPr>
              <a:defRPr/>
            </a:pPr>
            <a:endParaRPr lang="en-US" dirty="0"/>
          </a:p>
        </p:txBody>
      </p:sp>
      <p:sp>
        <p:nvSpPr>
          <p:cNvPr id="60421" name="Content Placeholder 6"/>
          <p:cNvSpPr>
            <a:spLocks noGrp="1"/>
          </p:cNvSpPr>
          <p:nvPr>
            <p:ph idx="1"/>
          </p:nvPr>
        </p:nvSpPr>
        <p:spPr>
          <a:xfrm>
            <a:off x="1981200" y="714375"/>
            <a:ext cx="7467600" cy="5759450"/>
          </a:xfrm>
        </p:spPr>
        <p:txBody>
          <a:bodyPr/>
          <a:lstStyle/>
          <a:p>
            <a:pPr marL="274638" indent="-274638">
              <a:buFont typeface="Century Schoolbook" panose="02040604050505020304" pitchFamily="18" charset="0"/>
              <a:buAutoNum type="alphaLcPeriod" startAt="9"/>
            </a:pPr>
            <a:r>
              <a:rPr lang="en-US" altLang="en-US" sz="2900"/>
              <a:t>Anak yang lahir di wilayah negara Republik Indonesia yang pada waktu lahir tidak jelas status kewarganegaraan ayah dan ibunya.</a:t>
            </a:r>
          </a:p>
          <a:p>
            <a:pPr marL="274638" indent="-274638">
              <a:buFont typeface="Century Schoolbook" panose="02040604050505020304" pitchFamily="18" charset="0"/>
              <a:buAutoNum type="alphaLcPeriod" startAt="9"/>
            </a:pPr>
            <a:r>
              <a:rPr lang="en-US" altLang="en-US" sz="2900"/>
              <a:t>Anak yang baru lahir yang ditemukan di wilayah negara Republik Indonesia selama ayah dan ibunya tidak diketahui</a:t>
            </a:r>
          </a:p>
          <a:p>
            <a:pPr marL="274638" indent="-274638">
              <a:buFont typeface="Century Schoolbook" panose="02040604050505020304" pitchFamily="18" charset="0"/>
              <a:buAutoNum type="alphaLcPeriod" startAt="9"/>
            </a:pPr>
            <a:r>
              <a:rPr lang="en-US" altLang="en-US" sz="2900"/>
              <a:t>Anak yang lahir di wilayah negara Republik Indonesia apabila ayah dan ibunya tidak memiliki kewarganegaraan atau tidak diketahui keberadaannya.</a:t>
            </a:r>
          </a:p>
        </p:txBody>
      </p:sp>
    </p:spTree>
    <p:extLst>
      <p:ext uri="{BB962C8B-B14F-4D97-AF65-F5344CB8AC3E}">
        <p14:creationId xmlns:p14="http://schemas.microsoft.com/office/powerpoint/2010/main" val="4264132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7467600" cy="296862"/>
          </a:xfrm>
        </p:spPr>
        <p:txBody>
          <a:bodyPr>
            <a:normAutofit fontScale="90000"/>
          </a:bodyPr>
          <a:lstStyle/>
          <a:p>
            <a:pPr>
              <a:defRPr/>
            </a:pPr>
            <a:endParaRPr lang="en-US" dirty="0" smtClean="0"/>
          </a:p>
        </p:txBody>
      </p:sp>
      <p:sp>
        <p:nvSpPr>
          <p:cNvPr id="61443" name="Content Placeholder 5"/>
          <p:cNvSpPr>
            <a:spLocks noGrp="1"/>
          </p:cNvSpPr>
          <p:nvPr>
            <p:ph idx="1"/>
          </p:nvPr>
        </p:nvSpPr>
        <p:spPr>
          <a:xfrm>
            <a:off x="1981200" y="714375"/>
            <a:ext cx="7467600" cy="5759450"/>
          </a:xfrm>
        </p:spPr>
        <p:txBody>
          <a:bodyPr/>
          <a:lstStyle/>
          <a:p>
            <a:pPr marL="274638" indent="-274638">
              <a:buFont typeface="Century Schoolbook" panose="02040604050505020304" pitchFamily="18" charset="0"/>
              <a:buAutoNum type="alphaLcPeriod" startAt="12"/>
            </a:pPr>
            <a:r>
              <a:rPr lang="en-US" altLang="en-US"/>
              <a:t>Anak yang lahir di luar wilayah negara Republik Indonesia dari seorang ayah dan ibu warga negara Indonesia yang karena ketentuan dari negara tempat anak tersebut dilahirkan memberikan kewarganegaraan kepada anak yang bersangkutan.</a:t>
            </a:r>
          </a:p>
          <a:p>
            <a:pPr marL="274638" indent="-274638">
              <a:buFont typeface="Century Schoolbook" panose="02040604050505020304" pitchFamily="18" charset="0"/>
              <a:buAutoNum type="alphaLcPeriod" startAt="12"/>
            </a:pPr>
            <a:r>
              <a:rPr lang="en-US" altLang="en-US"/>
              <a:t>Anak dari seorang ayah atau ibu yang telah dikabulkan permohonan kewarganegaraannya, kemudian ayah atau ibunya meninggal dunia sebelum mengucapkan sumpah atau janji setia.</a:t>
            </a:r>
          </a:p>
        </p:txBody>
      </p:sp>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144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017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 </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24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8" name="Title 5"/>
          <p:cNvSpPr>
            <a:spLocks noGrp="1"/>
          </p:cNvSpPr>
          <p:nvPr>
            <p:ph type="title"/>
          </p:nvPr>
        </p:nvSpPr>
        <p:spPr>
          <a:xfrm>
            <a:off x="1981200" y="1"/>
            <a:ext cx="7239000" cy="1285875"/>
          </a:xfrm>
        </p:spPr>
        <p:txBody>
          <a:bodyPr>
            <a:normAutofit fontScale="90000"/>
          </a:bodyPr>
          <a:lstStyle/>
          <a:p>
            <a:pPr eaLnBrk="1" hangingPunct="1"/>
            <a:r>
              <a:rPr lang="en-US" altLang="en-US" smtClean="0"/>
              <a:t>Status anak wni</a:t>
            </a:r>
            <a:br>
              <a:rPr lang="en-US" altLang="en-US" smtClean="0"/>
            </a:br>
            <a:r>
              <a:rPr lang="en-US" altLang="en-US" smtClean="0"/>
              <a:t>(Pasal 5 UUKI)</a:t>
            </a:r>
          </a:p>
        </p:txBody>
      </p:sp>
      <p:sp>
        <p:nvSpPr>
          <p:cNvPr id="62469" name="Content Placeholder 6"/>
          <p:cNvSpPr>
            <a:spLocks noGrp="1"/>
          </p:cNvSpPr>
          <p:nvPr>
            <p:ph idx="1"/>
          </p:nvPr>
        </p:nvSpPr>
        <p:spPr>
          <a:xfrm>
            <a:off x="1981200" y="1357313"/>
            <a:ext cx="7239000" cy="5099050"/>
          </a:xfrm>
        </p:spPr>
        <p:txBody>
          <a:bodyPr/>
          <a:lstStyle/>
          <a:p>
            <a:pPr marL="514350" indent="-514350">
              <a:buFont typeface="Century Schoolbook" panose="02040604050505020304" pitchFamily="18" charset="0"/>
              <a:buAutoNum type="arabicPeriod"/>
            </a:pPr>
            <a:r>
              <a:rPr lang="en-US" altLang="en-US" smtClean="0"/>
              <a:t>Anak warga negara Indonesia yang lahir di luar perkawinan yang sah, sebelum berusia 18 (delapan belas) tahun atau belum kawin diakui secara sah oleh ayahnya yang berkewarganegaraan asing tetap diakui sebagai warga negara Indonesia.</a:t>
            </a:r>
          </a:p>
          <a:p>
            <a:pPr marL="514350" indent="-514350">
              <a:buFont typeface="Century Schoolbook" panose="02040604050505020304" pitchFamily="18" charset="0"/>
              <a:buAutoNum type="arabicPeriod"/>
            </a:pPr>
            <a:r>
              <a:rPr lang="en-US" altLang="en-US" smtClean="0"/>
              <a:t>Anak warga negara Indonesia yang belum berusia 5 (lima) tahun diangkat secara sah sebagai anak oleh warga negara asing berdasarkan penetapan pengadilan tetap diakui sebagai warga negara Indonesia.</a:t>
            </a:r>
          </a:p>
        </p:txBody>
      </p:sp>
    </p:spTree>
    <p:extLst>
      <p:ext uri="{BB962C8B-B14F-4D97-AF65-F5344CB8AC3E}">
        <p14:creationId xmlns:p14="http://schemas.microsoft.com/office/powerpoint/2010/main" val="7604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6215064"/>
            <a:ext cx="9144000" cy="642937"/>
          </a:xfrm>
          <a:prstGeom prst="rect">
            <a:avLst/>
          </a:prstGeom>
          <a:gradFill flip="none" rotWithShape="1">
            <a:gsLst>
              <a:gs pos="0">
                <a:srgbClr val="5E9EFF"/>
              </a:gs>
              <a:gs pos="39999">
                <a:srgbClr val="85C2FF"/>
              </a:gs>
              <a:gs pos="70000">
                <a:srgbClr val="C4D6EB"/>
              </a:gs>
              <a:gs pos="100000">
                <a:srgbClr val="FFEBFA"/>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just">
              <a:defRPr/>
            </a:pPr>
            <a:r>
              <a:rPr lang="en-US" sz="1400" dirty="0">
                <a:solidFill>
                  <a:srgbClr val="002060"/>
                </a:solidFill>
              </a:rPr>
              <a:t>                                                                                                     </a:t>
            </a:r>
            <a:r>
              <a:rPr lang="id-ID" sz="1400" dirty="0">
                <a:solidFill>
                  <a:srgbClr val="002060"/>
                </a:solidFill>
              </a:rPr>
              <a:t>DR.</a:t>
            </a:r>
            <a:r>
              <a:rPr lang="en-US" sz="1400" dirty="0">
                <a:solidFill>
                  <a:srgbClr val="002060"/>
                </a:solidFill>
              </a:rPr>
              <a:t> </a:t>
            </a:r>
            <a:r>
              <a:rPr lang="en-US" sz="1400" dirty="0" err="1">
                <a:solidFill>
                  <a:srgbClr val="002060"/>
                </a:solidFill>
              </a:rPr>
              <a:t>Poni</a:t>
            </a:r>
            <a:r>
              <a:rPr lang="en-US" sz="1400" dirty="0">
                <a:solidFill>
                  <a:srgbClr val="002060"/>
                </a:solidFill>
              </a:rPr>
              <a:t> </a:t>
            </a:r>
            <a:r>
              <a:rPr lang="en-US" sz="1400" dirty="0" err="1">
                <a:solidFill>
                  <a:srgbClr val="002060"/>
                </a:solidFill>
              </a:rPr>
              <a:t>Sukaesih</a:t>
            </a:r>
            <a:r>
              <a:rPr lang="en-US" sz="1400" dirty="0">
                <a:solidFill>
                  <a:srgbClr val="002060"/>
                </a:solidFill>
              </a:rPr>
              <a:t> </a:t>
            </a:r>
            <a:r>
              <a:rPr lang="en-US" sz="1400" dirty="0" err="1">
                <a:solidFill>
                  <a:srgbClr val="002060"/>
                </a:solidFill>
              </a:rPr>
              <a:t>Kurniati</a:t>
            </a:r>
            <a:r>
              <a:rPr lang="en-US" sz="1400" dirty="0">
                <a:solidFill>
                  <a:srgbClr val="002060"/>
                </a:solidFill>
              </a:rPr>
              <a:t>, S.IP., </a:t>
            </a:r>
            <a:r>
              <a:rPr lang="en-US" sz="1400" dirty="0" err="1">
                <a:solidFill>
                  <a:srgbClr val="002060"/>
                </a:solidFill>
              </a:rPr>
              <a:t>M.Si</a:t>
            </a:r>
            <a:r>
              <a:rPr lang="en-US" sz="1400" dirty="0">
                <a:solidFill>
                  <a:srgbClr val="002060"/>
                </a:solidFill>
              </a:rPr>
              <a:t> </a:t>
            </a:r>
          </a:p>
        </p:txBody>
      </p:sp>
      <p:pic>
        <p:nvPicPr>
          <p:cNvPr id="634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0" y="6310313"/>
            <a:ext cx="4762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Title 5"/>
          <p:cNvSpPr>
            <a:spLocks noGrp="1"/>
          </p:cNvSpPr>
          <p:nvPr>
            <p:ph type="title"/>
          </p:nvPr>
        </p:nvSpPr>
        <p:spPr/>
        <p:txBody>
          <a:bodyPr/>
          <a:lstStyle/>
          <a:p>
            <a:pPr eaLnBrk="1" hangingPunct="1"/>
            <a:r>
              <a:rPr lang="en-US" altLang="en-US" smtClean="0"/>
              <a:t>Pilihan menjadi warga negara</a:t>
            </a:r>
            <a:br>
              <a:rPr lang="en-US" altLang="en-US" smtClean="0"/>
            </a:br>
            <a:r>
              <a:rPr lang="en-US" altLang="en-US" smtClean="0"/>
              <a:t>(pasal 6 uuki)</a:t>
            </a:r>
          </a:p>
        </p:txBody>
      </p:sp>
      <p:sp>
        <p:nvSpPr>
          <p:cNvPr id="63493" name="Content Placeholder 6"/>
          <p:cNvSpPr>
            <a:spLocks noGrp="1"/>
          </p:cNvSpPr>
          <p:nvPr>
            <p:ph idx="1"/>
          </p:nvPr>
        </p:nvSpPr>
        <p:spPr>
          <a:xfrm>
            <a:off x="1981200" y="1600201"/>
            <a:ext cx="7467600" cy="4873625"/>
          </a:xfrm>
        </p:spPr>
        <p:txBody>
          <a:bodyPr/>
          <a:lstStyle/>
          <a:p>
            <a:pPr marL="274638" indent="-274638">
              <a:buFont typeface="Century Schoolbook" panose="02040604050505020304" pitchFamily="18" charset="0"/>
              <a:buAutoNum type="arabicPeriod"/>
            </a:pPr>
            <a:r>
              <a:rPr lang="en-US" altLang="en-US"/>
              <a:t>Dalam hal status kewarganegaraan Republik Indonesia terhadap anak sebagaimana dimaksud dalam Pasal 4 huruf c, huruf d, huruf h, huruf I, dan Pasal 5 berakibat anak berkewarganegaraan ganda, setelah berusia 18 (delapan belas) tahun atau sudah kawin anak tersebut harus menyatakan memilih salah satu kewarganegaraannya.</a:t>
            </a:r>
          </a:p>
        </p:txBody>
      </p:sp>
    </p:spTree>
    <p:extLst>
      <p:ext uri="{BB962C8B-B14F-4D97-AF65-F5344CB8AC3E}">
        <p14:creationId xmlns:p14="http://schemas.microsoft.com/office/powerpoint/2010/main" val="1902850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TotalTime>
  <Words>1023</Words>
  <Application>Microsoft Office PowerPoint</Application>
  <PresentationFormat>Widescreen</PresentationFormat>
  <Paragraphs>64</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Schoolbook</vt:lpstr>
      <vt:lpstr>Tw Cen MT</vt:lpstr>
      <vt:lpstr>Tw Cen MT Condensed</vt:lpstr>
      <vt:lpstr>Wingdings</vt:lpstr>
      <vt:lpstr>Wingdings 3</vt:lpstr>
      <vt:lpstr>Integral</vt:lpstr>
      <vt:lpstr>Pertemuan 5</vt:lpstr>
      <vt:lpstr>Warga negara indonesia (WNI) (UU No. 12 Tahun 2006 )</vt:lpstr>
      <vt:lpstr>Siapa wni? (Pasal 4 UUKI)</vt:lpstr>
      <vt:lpstr>PowerPoint Presentation</vt:lpstr>
      <vt:lpstr>PowerPoint Presentation</vt:lpstr>
      <vt:lpstr>PowerPoint Presentation</vt:lpstr>
      <vt:lpstr>PowerPoint Presentation</vt:lpstr>
      <vt:lpstr>Status anak wni (Pasal 5 UUKI)</vt:lpstr>
      <vt:lpstr>Pilihan menjadi warga negara (pasal 6 uuki)</vt:lpstr>
      <vt:lpstr>PowerPoint Presentation</vt:lpstr>
      <vt:lpstr>Hubungan negara dan warga negara</vt:lpstr>
      <vt:lpstr>PowerPoint Presentation</vt:lpstr>
      <vt:lpstr>Hubungan agama dan negara (kasus islam)</vt:lpstr>
      <vt:lpstr>Paradigma integralistik</vt:lpstr>
      <vt:lpstr>Paradigma simbiotik</vt:lpstr>
      <vt:lpstr>Paradigma sekularistik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5</dc:title>
  <dc:creator>Jurnal Publikasi</dc:creator>
  <cp:lastModifiedBy>Jurnal Publikasi</cp:lastModifiedBy>
  <cp:revision>1</cp:revision>
  <dcterms:created xsi:type="dcterms:W3CDTF">2020-04-07T08:57:06Z</dcterms:created>
  <dcterms:modified xsi:type="dcterms:W3CDTF">2020-04-07T08:58:17Z</dcterms:modified>
</cp:coreProperties>
</file>