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3"/>
  </p:notesMasterIdLst>
  <p:sldIdLst>
    <p:sldId id="256" r:id="rId4"/>
    <p:sldId id="289" r:id="rId5"/>
    <p:sldId id="300" r:id="rId6"/>
    <p:sldId id="271" r:id="rId7"/>
    <p:sldId id="272" r:id="rId8"/>
    <p:sldId id="302" r:id="rId9"/>
    <p:sldId id="262" r:id="rId10"/>
    <p:sldId id="303" r:id="rId11"/>
    <p:sldId id="273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95" d="100"/>
          <a:sy n="95" d="100"/>
        </p:scale>
        <p:origin x="6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2020-04-07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73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kn.go.id/alur-syarat-pelayanan-administrasi-kepegawaian/kenaikan-pangkat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KINERJA APARATUR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SIPIL NEGARA</a:t>
            </a: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DINAS PENDIDIKAN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KOTA BANDUNG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Prosedur</a:t>
            </a:r>
            <a:r>
              <a:rPr lang="id-ID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Kenaikan </a:t>
            </a: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Pangkat Dan Jabatan)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63638"/>
            <a:ext cx="1368152" cy="15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2162" y="3147814"/>
            <a:ext cx="27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Indra</a:t>
            </a:r>
            <a:r>
              <a:rPr 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Gunawan</a:t>
            </a:r>
            <a:r>
              <a:rPr 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Wibiksana</a:t>
            </a:r>
            <a:endParaRPr lang="en-US" sz="1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41716023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07704" y="3844458"/>
            <a:ext cx="5112568" cy="127822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STUDI ILMU PEMERINTAHAN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FAKULTAS ILMU SOSIAL DAN ILMU POLITIK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KOMPUTER INDONESIA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BANDUNG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6" idx="6"/>
          </p:cNvCxnSpPr>
          <p:nvPr/>
        </p:nvCxnSpPr>
        <p:spPr>
          <a:xfrm>
            <a:off x="1456812" y="3520505"/>
            <a:ext cx="976086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40" y="275588"/>
            <a:ext cx="9144000" cy="576064"/>
          </a:xfrm>
        </p:spPr>
        <p:txBody>
          <a:bodyPr/>
          <a:lstStyle/>
          <a:p>
            <a:r>
              <a:rPr lang="en-US" altLang="ko-KR" dirty="0" err="1" smtClean="0"/>
              <a:t>Latar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Belakang</a:t>
            </a:r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110364" y="2847281"/>
            <a:ext cx="1346448" cy="1346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413055" y="4193729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 rot="4403993">
            <a:off x="2432898" y="3188877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2432898" y="2157658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415659" y="1154122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402420" y="3142838"/>
            <a:ext cx="57415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id-ID" sz="1200" dirty="0">
                <a:latin typeface="+mj-lt"/>
              </a:rPr>
              <a:t>Pangakat atau golongan pada PNS menunjukan beban kerja yang jalankan </a:t>
            </a:r>
            <a:r>
              <a:rPr lang="id-ID" sz="1200" dirty="0" smtClean="0">
                <a:latin typeface="+mj-lt"/>
              </a:rPr>
              <a:t>dala</a:t>
            </a:r>
            <a:r>
              <a:rPr lang="en-US" sz="1200" dirty="0" smtClean="0">
                <a:latin typeface="+mj-lt"/>
              </a:rPr>
              <a:t>  </a:t>
            </a:r>
            <a:r>
              <a:rPr lang="id-ID" sz="1200" dirty="0" smtClean="0">
                <a:latin typeface="+mj-lt"/>
              </a:rPr>
              <a:t>pelaksanaan </a:t>
            </a:r>
            <a:r>
              <a:rPr lang="id-ID" sz="1200" dirty="0">
                <a:latin typeface="+mj-lt"/>
              </a:rPr>
              <a:t>berdampak juga terhadap penggajian yang akan diterima oleh PNS</a:t>
            </a:r>
            <a:r>
              <a:rPr lang="id-ID" sz="1200" dirty="0" smtClean="0">
                <a:latin typeface="+mj-lt"/>
              </a:rPr>
              <a:t>.</a:t>
            </a:r>
            <a:r>
              <a:rPr lang="id-ID" sz="1200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K</a:t>
            </a:r>
            <a:r>
              <a:rPr lang="id-ID" sz="1200" dirty="0" smtClean="0">
                <a:latin typeface="+mj-lt"/>
              </a:rPr>
              <a:t>eniakan </a:t>
            </a:r>
            <a:r>
              <a:rPr lang="id-ID" sz="1200" dirty="0">
                <a:latin typeface="+mj-lt"/>
              </a:rPr>
              <a:t>pangkat PNS di tangani oleh Sub Bagian Umum dan Kepegawaian (UMPEG</a:t>
            </a:r>
            <a:r>
              <a:rPr lang="id-ID" sz="1200" dirty="0" smtClean="0">
                <a:latin typeface="+mj-lt"/>
              </a:rPr>
              <a:t>)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Dinas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Pendidikan</a:t>
            </a:r>
            <a:r>
              <a:rPr lang="en-US" sz="1200" dirty="0" smtClean="0">
                <a:latin typeface="+mj-lt"/>
              </a:rPr>
              <a:t> Kota Bandung </a:t>
            </a:r>
            <a:r>
              <a:rPr lang="en-US" sz="1200" dirty="0" err="1" smtClean="0">
                <a:latin typeface="+mj-lt"/>
              </a:rPr>
              <a:t>khususnya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dibagian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kepegawaian</a:t>
            </a:r>
            <a:r>
              <a:rPr lang="id-ID" sz="1200" dirty="0" smtClean="0">
                <a:latin typeface="+mj-lt"/>
              </a:rPr>
              <a:t>.</a:t>
            </a:r>
            <a:endParaRPr lang="en-US" altLang="ko-KR" sz="12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2420" y="1217890"/>
            <a:ext cx="57415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id-ID" sz="1200" dirty="0">
                <a:latin typeface="+mj-lt"/>
              </a:rPr>
              <a:t>Kinerja adalah gambaran tingkat pencapaian pelaksanaan suatu kegiatan, </a:t>
            </a:r>
            <a:r>
              <a:rPr lang="en-US" sz="1200" dirty="0" smtClean="0">
                <a:latin typeface="+mj-lt"/>
              </a:rPr>
              <a:t>            </a:t>
            </a:r>
            <a:r>
              <a:rPr lang="id-ID" sz="1200" dirty="0" smtClean="0">
                <a:latin typeface="+mj-lt"/>
              </a:rPr>
              <a:t>program</a:t>
            </a:r>
            <a:r>
              <a:rPr lang="id-ID" sz="1200" dirty="0">
                <a:latin typeface="+mj-lt"/>
              </a:rPr>
              <a:t>, kebijaksanaan dalam mewujudkan sasaran, tujuan, misi dan visi </a:t>
            </a:r>
            <a:r>
              <a:rPr lang="en-US" sz="1200" dirty="0" smtClean="0">
                <a:latin typeface="+mj-lt"/>
              </a:rPr>
              <a:t>           </a:t>
            </a:r>
            <a:r>
              <a:rPr lang="id-ID" sz="1200" dirty="0" smtClean="0">
                <a:latin typeface="+mj-lt"/>
              </a:rPr>
              <a:t>organisasi</a:t>
            </a:r>
            <a:r>
              <a:rPr lang="id-ID" sz="1200" dirty="0">
                <a:latin typeface="+mj-lt"/>
              </a:rPr>
              <a:t>. </a:t>
            </a:r>
            <a:endParaRPr lang="en-US" altLang="ko-KR" sz="12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5666" y="2130671"/>
            <a:ext cx="57450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id-ID" sz="1200" dirty="0">
                <a:latin typeface="+mj-lt"/>
              </a:rPr>
              <a:t>Pegawai Negeri Sipil (PNS) merupakan salah satu unsur penting dalam organisasi pemerintahan karena Pegawai Negeri Sipil sebagai pelaku dalam pemberian </a:t>
            </a:r>
            <a:endParaRPr lang="en-US" sz="1200" dirty="0" smtClean="0">
              <a:latin typeface="+mj-lt"/>
            </a:endParaRPr>
          </a:p>
          <a:p>
            <a:pPr algn="just"/>
            <a:r>
              <a:rPr lang="id-ID" sz="1200" dirty="0" smtClean="0">
                <a:latin typeface="+mj-lt"/>
              </a:rPr>
              <a:t>pelayanan </a:t>
            </a:r>
            <a:r>
              <a:rPr lang="id-ID" sz="1200" dirty="0">
                <a:latin typeface="+mj-lt"/>
              </a:rPr>
              <a:t>kepada masyarakat</a:t>
            </a:r>
            <a:r>
              <a:rPr lang="id-ID" sz="1200" dirty="0" smtClean="0">
                <a:latin typeface="+mj-lt"/>
              </a:rPr>
              <a:t>.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Undang-undang</a:t>
            </a:r>
            <a:r>
              <a:rPr lang="en-US" sz="1200" dirty="0" smtClean="0">
                <a:latin typeface="+mj-lt"/>
              </a:rPr>
              <a:t> No 5 </a:t>
            </a:r>
            <a:r>
              <a:rPr lang="en-US" sz="1200" dirty="0" err="1" smtClean="0">
                <a:latin typeface="+mj-lt"/>
              </a:rPr>
              <a:t>Tahun</a:t>
            </a:r>
            <a:r>
              <a:rPr lang="en-US" sz="1200" dirty="0" smtClean="0">
                <a:latin typeface="+mj-lt"/>
              </a:rPr>
              <a:t> 2014 </a:t>
            </a:r>
            <a:r>
              <a:rPr lang="en-US" sz="1200" dirty="0" err="1" smtClean="0">
                <a:latin typeface="+mj-lt"/>
              </a:rPr>
              <a:t>menyebutkan</a:t>
            </a:r>
            <a:r>
              <a:rPr lang="en-US" sz="1200" dirty="0" smtClean="0">
                <a:latin typeface="+mj-lt"/>
              </a:rPr>
              <a:t>   </a:t>
            </a:r>
            <a:r>
              <a:rPr lang="en-US" sz="1200" dirty="0" err="1" smtClean="0">
                <a:latin typeface="+mj-lt"/>
              </a:rPr>
              <a:t>bahwa</a:t>
            </a:r>
            <a:r>
              <a:rPr lang="en-US" sz="1200" dirty="0" smtClean="0">
                <a:latin typeface="+mj-lt"/>
              </a:rPr>
              <a:t> ASN </a:t>
            </a:r>
            <a:r>
              <a:rPr lang="en-US" sz="1200" dirty="0" err="1" smtClean="0">
                <a:latin typeface="+mj-lt"/>
              </a:rPr>
              <a:t>terdiri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dari</a:t>
            </a:r>
            <a:r>
              <a:rPr lang="en-US" sz="1200" dirty="0" smtClean="0">
                <a:latin typeface="+mj-lt"/>
              </a:rPr>
              <a:t> 2 </a:t>
            </a:r>
            <a:r>
              <a:rPr lang="en-US" sz="1200" dirty="0" err="1" smtClean="0">
                <a:latin typeface="+mj-lt"/>
              </a:rPr>
              <a:t>kelompok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yaitu</a:t>
            </a:r>
            <a:r>
              <a:rPr lang="en-US" sz="1200" dirty="0" smtClean="0">
                <a:latin typeface="+mj-lt"/>
              </a:rPr>
              <a:t> PNS </a:t>
            </a:r>
            <a:r>
              <a:rPr lang="en-US" sz="1200" dirty="0" err="1" smtClean="0">
                <a:latin typeface="+mj-lt"/>
              </a:rPr>
              <a:t>dan</a:t>
            </a:r>
            <a:r>
              <a:rPr lang="en-US" sz="1200" dirty="0" smtClean="0">
                <a:latin typeface="+mj-lt"/>
              </a:rPr>
              <a:t> PPPK</a:t>
            </a:r>
            <a:endParaRPr lang="en-US" altLang="ko-KR" sz="12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Rectangle 30"/>
          <p:cNvSpPr/>
          <p:nvPr/>
        </p:nvSpPr>
        <p:spPr>
          <a:xfrm>
            <a:off x="2686498" y="142802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Parallelogram 15"/>
          <p:cNvSpPr/>
          <p:nvPr/>
        </p:nvSpPr>
        <p:spPr>
          <a:xfrm rot="16200000">
            <a:off x="2663697" y="4385438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16"/>
          <p:cNvSpPr/>
          <p:nvPr/>
        </p:nvSpPr>
        <p:spPr>
          <a:xfrm rot="2700000">
            <a:off x="2731987" y="335170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2720010" y="2421151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="" xmlns:a16="http://schemas.microsoft.com/office/drawing/2014/main" id="{50AF855D-340E-4F9B-AF00-C8909BEEC3FE}"/>
              </a:ext>
            </a:extLst>
          </p:cNvPr>
          <p:cNvSpPr/>
          <p:nvPr/>
        </p:nvSpPr>
        <p:spPr>
          <a:xfrm>
            <a:off x="465274" y="3152524"/>
            <a:ext cx="620120" cy="6484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402420" y="4217786"/>
            <a:ext cx="56599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Bagian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kepegawaian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memiliki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beberapa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tugas</a:t>
            </a:r>
            <a:r>
              <a:rPr lang="en-US" altLang="ko-KR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untuk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mengurusi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kenaikan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pangkat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dan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jabatan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pensiun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gaji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berkala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perceraian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kematian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PNS,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pengelolaan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dan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aset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Dalam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melakukan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proses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kenaikan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pangkat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dan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jabatan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aparatur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Sinas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Pendidikan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dituntunt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untuk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melskuksn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kinerja</a:t>
            </a:r>
            <a:r>
              <a:rPr lang="en-US" altLang="ko-KR" sz="1200" dirty="0" smtClean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US" altLang="ko-KR" sz="1200" dirty="0" err="1" smtClean="0">
                <a:latin typeface="+mj-lt"/>
                <a:cs typeface="Times New Roman" panose="02020603050405020304" pitchFamily="18" charset="0"/>
              </a:rPr>
              <a:t>maksimal</a:t>
            </a:r>
            <a:r>
              <a:rPr lang="en-US" altLang="ko-KR" sz="1200" dirty="0">
                <a:latin typeface="+mj-lt"/>
                <a:cs typeface="Times New Roman" panose="02020603050405020304" pitchFamily="18" charset="0"/>
              </a:rPr>
              <a:t>.</a:t>
            </a:r>
            <a:endParaRPr lang="en-US" altLang="ko-KR" sz="12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/>
          <p:cNvCxnSpPr>
            <a:stCxn id="6" idx="6"/>
            <a:endCxn id="9" idx="2"/>
          </p:cNvCxnSpPr>
          <p:nvPr/>
        </p:nvCxnSpPr>
        <p:spPr>
          <a:xfrm flipV="1">
            <a:off x="1456812" y="2589706"/>
            <a:ext cx="976086" cy="930799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6"/>
          </p:cNvCxnSpPr>
          <p:nvPr/>
        </p:nvCxnSpPr>
        <p:spPr>
          <a:xfrm>
            <a:off x="1456812" y="3520505"/>
            <a:ext cx="976086" cy="995461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456812" y="1744312"/>
            <a:ext cx="976086" cy="1776192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33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1"/>
          <p:cNvSpPr txBox="1">
            <a:spLocks/>
          </p:cNvSpPr>
          <p:nvPr/>
        </p:nvSpPr>
        <p:spPr>
          <a:xfrm>
            <a:off x="5148064" y="195486"/>
            <a:ext cx="3432531" cy="5040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Rumusan</a:t>
            </a:r>
            <a:r>
              <a:rPr lang="en-US" altLang="ko-KR" sz="24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Masalah</a:t>
            </a:r>
            <a:endParaRPr lang="ko-KR" altLang="en-US" sz="2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0113" y="1004342"/>
            <a:ext cx="38884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id-ID" sz="1200" dirty="0"/>
              <a:t>Berdasarkan latar belakang yang telah dikemukakan diatas, maka rumusan masalahnya dilihat dari kenaikan pangkat dan jabatan adalah bagaimana kinerja </a:t>
            </a:r>
            <a:r>
              <a:rPr lang="en-US" sz="1200" dirty="0" smtClean="0"/>
              <a:t>          </a:t>
            </a:r>
            <a:r>
              <a:rPr lang="id-ID" sz="1200" dirty="0" smtClean="0"/>
              <a:t>aparatur </a:t>
            </a:r>
            <a:r>
              <a:rPr lang="id-ID" sz="1200" dirty="0"/>
              <a:t>Dinas Pendidikan Kota Bandung mengenai </a:t>
            </a:r>
            <a:r>
              <a:rPr lang="en-US" sz="1200" dirty="0" smtClean="0"/>
              <a:t>   </a:t>
            </a:r>
            <a:r>
              <a:rPr lang="id-ID" sz="1200" dirty="0" smtClean="0"/>
              <a:t>kenaikan </a:t>
            </a:r>
            <a:r>
              <a:rPr lang="id-ID" sz="1200" dirty="0"/>
              <a:t>pangkat dan jabatan?</a:t>
            </a:r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5084138" y="2325878"/>
            <a:ext cx="3432531" cy="5040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Metode</a:t>
            </a:r>
            <a:r>
              <a:rPr lang="en-US" altLang="ko-KR" sz="24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Penulisan</a:t>
            </a:r>
            <a:endParaRPr lang="ko-KR" altLang="en-US" sz="2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0113" y="2922267"/>
            <a:ext cx="38884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id-ID" sz="1200" dirty="0"/>
              <a:t>Metode </a:t>
            </a:r>
            <a:r>
              <a:rPr lang="id-ID" sz="1200" dirty="0" smtClean="0"/>
              <a:t>pen</a:t>
            </a:r>
            <a:r>
              <a:rPr lang="en-US" sz="1200" dirty="0" err="1" smtClean="0"/>
              <a:t>ulisan</a:t>
            </a:r>
            <a:r>
              <a:rPr lang="id-ID" sz="1200" dirty="0" smtClean="0"/>
              <a:t> </a:t>
            </a:r>
            <a:r>
              <a:rPr lang="id-ID" sz="1200" dirty="0"/>
              <a:t>yang digunakan dalam </a:t>
            </a:r>
            <a:r>
              <a:rPr lang="en-US" sz="1200" dirty="0" err="1" smtClean="0"/>
              <a:t>artikel</a:t>
            </a:r>
            <a:r>
              <a:rPr lang="id-ID" sz="1200" dirty="0" smtClean="0"/>
              <a:t> </a:t>
            </a:r>
            <a:r>
              <a:rPr lang="id-ID" sz="1200" dirty="0"/>
              <a:t>ilmiah ini </a:t>
            </a:r>
            <a:r>
              <a:rPr lang="id-ID" sz="1200" dirty="0" smtClean="0"/>
              <a:t>menggunakan </a:t>
            </a:r>
            <a:r>
              <a:rPr lang="id-ID" sz="1200" dirty="0"/>
              <a:t>pendekatan </a:t>
            </a:r>
            <a:r>
              <a:rPr lang="id-ID" sz="1200" dirty="0" smtClean="0"/>
              <a:t>pen</a:t>
            </a:r>
            <a:r>
              <a:rPr lang="en-US" sz="1200" dirty="0" err="1" smtClean="0"/>
              <a:t>ulisan</a:t>
            </a:r>
            <a:r>
              <a:rPr lang="id-ID" sz="1200" dirty="0" smtClean="0"/>
              <a:t> </a:t>
            </a:r>
            <a:r>
              <a:rPr lang="id-ID" sz="1200" dirty="0"/>
              <a:t>deskriptif. Teknik pengumpulan data merupakan faktor penentu keberhasilan </a:t>
            </a:r>
            <a:r>
              <a:rPr lang="id-ID" sz="1200" dirty="0" smtClean="0"/>
              <a:t>pen</a:t>
            </a:r>
            <a:r>
              <a:rPr lang="en-US" sz="1200" dirty="0" err="1" smtClean="0"/>
              <a:t>ulisan</a:t>
            </a:r>
            <a:r>
              <a:rPr lang="id-ID" sz="1200" dirty="0" smtClean="0"/>
              <a:t>. </a:t>
            </a:r>
            <a:r>
              <a:rPr lang="id-ID" sz="1200" dirty="0"/>
              <a:t>Pengumpulan data dalam </a:t>
            </a:r>
            <a:r>
              <a:rPr lang="en-US" sz="1200" dirty="0" err="1" smtClean="0"/>
              <a:t>artikel</a:t>
            </a:r>
            <a:r>
              <a:rPr lang="en-US" sz="1200" dirty="0" smtClean="0"/>
              <a:t>    </a:t>
            </a:r>
            <a:r>
              <a:rPr lang="id-ID" sz="1200" dirty="0" smtClean="0"/>
              <a:t> </a:t>
            </a:r>
            <a:r>
              <a:rPr lang="id-ID" sz="1200" dirty="0"/>
              <a:t>ilmiah ini memiliki tujuan agar mencari dan </a:t>
            </a:r>
            <a:r>
              <a:rPr lang="en-US" sz="1200" dirty="0" smtClean="0"/>
              <a:t>                </a:t>
            </a:r>
            <a:r>
              <a:rPr lang="id-ID" sz="1200" dirty="0" smtClean="0"/>
              <a:t>menampung </a:t>
            </a:r>
            <a:r>
              <a:rPr lang="id-ID" sz="1200" dirty="0"/>
              <a:t>data – data yang didapatkan pada </a:t>
            </a:r>
            <a:r>
              <a:rPr lang="en-US" sz="1200" dirty="0" smtClean="0"/>
              <a:t>          </a:t>
            </a:r>
            <a:r>
              <a:rPr lang="id-ID" sz="1200" dirty="0" smtClean="0"/>
              <a:t>pen</a:t>
            </a:r>
            <a:r>
              <a:rPr lang="en-US" sz="1200" dirty="0" err="1" smtClean="0"/>
              <a:t>ulisan</a:t>
            </a:r>
            <a:r>
              <a:rPr lang="id-ID" sz="1200" dirty="0" smtClean="0"/>
              <a:t>. </a:t>
            </a:r>
            <a:r>
              <a:rPr lang="id-ID" sz="1200" dirty="0"/>
              <a:t>Adapun metode pengumpulan data yang dilakukan dalam </a:t>
            </a:r>
            <a:r>
              <a:rPr lang="en-US" sz="1200" dirty="0" err="1" smtClean="0"/>
              <a:t>artikel</a:t>
            </a:r>
            <a:r>
              <a:rPr lang="id-ID" sz="1200" dirty="0" smtClean="0"/>
              <a:t> </a:t>
            </a:r>
            <a:r>
              <a:rPr lang="id-ID" sz="1200" dirty="0"/>
              <a:t>ilmiah ini adalah studi pustaka.</a:t>
            </a:r>
            <a:endParaRPr lang="id-ID" sz="1200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xmlns="" id="{14BD6493-41B0-42E6-A043-8FD7DDD53071}"/>
              </a:ext>
            </a:extLst>
          </p:cNvPr>
          <p:cNvSpPr/>
          <p:nvPr/>
        </p:nvSpPr>
        <p:spPr>
          <a:xfrm>
            <a:off x="1259632" y="843558"/>
            <a:ext cx="3271123" cy="2849337"/>
          </a:xfrm>
          <a:prstGeom prst="hexagon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xmlns="" id="{A51E1A10-736F-4AED-A653-72891679B274}"/>
              </a:ext>
            </a:extLst>
          </p:cNvPr>
          <p:cNvSpPr/>
          <p:nvPr/>
        </p:nvSpPr>
        <p:spPr>
          <a:xfrm>
            <a:off x="1347021" y="936078"/>
            <a:ext cx="3096344" cy="2664296"/>
          </a:xfrm>
          <a:prstGeom prst="hexagon">
            <a:avLst/>
          </a:prstGeom>
          <a:solidFill>
            <a:schemeClr val="accent4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Block Arc 14">
            <a:extLst>
              <a:ext uri="{FF2B5EF4-FFF2-40B4-BE49-F238E27FC236}">
                <a16:creationId xmlns:a16="http://schemas.microsoft.com/office/drawing/2014/main" xmlns="" id="{6BDBC4AD-7872-47CA-8ACC-E899155103AF}"/>
              </a:ext>
            </a:extLst>
          </p:cNvPr>
          <p:cNvSpPr/>
          <p:nvPr/>
        </p:nvSpPr>
        <p:spPr>
          <a:xfrm rot="16200000">
            <a:off x="2041064" y="1367749"/>
            <a:ext cx="1867417" cy="180095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1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/>
        </p:nvSpPr>
        <p:spPr>
          <a:xfrm>
            <a:off x="5652120" y="230188"/>
            <a:ext cx="2917060" cy="48730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Pembahasan</a:t>
            </a:r>
            <a:endParaRPr lang="en-US" altLang="ko-K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0072" y="947346"/>
            <a:ext cx="3744415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id-ID" sz="1200" dirty="0"/>
              <a:t>Setiap Pegawai Negeri Sipil (PNS) berhak untuk </a:t>
            </a:r>
            <a:r>
              <a:rPr lang="en-US" sz="1200" dirty="0" smtClean="0"/>
              <a:t>     </a:t>
            </a:r>
            <a:r>
              <a:rPr lang="id-ID" sz="1200" dirty="0" smtClean="0"/>
              <a:t>mendapatkan </a:t>
            </a:r>
            <a:r>
              <a:rPr lang="id-ID" sz="1200" dirty="0"/>
              <a:t>kenaikan </a:t>
            </a:r>
            <a:r>
              <a:rPr lang="id-ID" sz="1200" dirty="0" smtClean="0"/>
              <a:t>pangkat.</a:t>
            </a:r>
            <a:r>
              <a:rPr lang="en-US" sz="1200" dirty="0" smtClean="0"/>
              <a:t> </a:t>
            </a:r>
            <a:r>
              <a:rPr lang="id-ID" sz="1200" dirty="0" smtClean="0"/>
              <a:t>Tapi </a:t>
            </a:r>
            <a:r>
              <a:rPr lang="id-ID" sz="1200" dirty="0"/>
              <a:t>kenaikan </a:t>
            </a:r>
            <a:r>
              <a:rPr lang="en-US" sz="1200" dirty="0" smtClean="0"/>
              <a:t>       </a:t>
            </a:r>
            <a:r>
              <a:rPr lang="id-ID" sz="1200" dirty="0" smtClean="0"/>
              <a:t>pangkat </a:t>
            </a:r>
            <a:r>
              <a:rPr lang="id-ID" sz="1200" dirty="0"/>
              <a:t>PNS ini tidak bisa didapatkan dengan mudah </a:t>
            </a:r>
            <a:r>
              <a:rPr lang="en-US" sz="1200" dirty="0" smtClean="0"/>
              <a:t> </a:t>
            </a:r>
            <a:r>
              <a:rPr lang="id-ID" sz="1200" dirty="0" smtClean="0"/>
              <a:t>begitu </a:t>
            </a:r>
            <a:r>
              <a:rPr lang="id-ID" sz="1200" dirty="0"/>
              <a:t>saja. Ada beberapa prosedur dan persyaratan yang harus dilengkapi. Menyikapi hal ini, Badan </a:t>
            </a:r>
            <a:r>
              <a:rPr lang="en-US" sz="1200" dirty="0" smtClean="0"/>
              <a:t> </a:t>
            </a:r>
            <a:r>
              <a:rPr lang="id-ID" sz="1200" dirty="0" smtClean="0"/>
              <a:t>Kepegawaian </a:t>
            </a:r>
            <a:r>
              <a:rPr lang="id-ID" sz="1200" dirty="0"/>
              <a:t>Nasional (BKN) telah merilis infografis mengenai alur dan syarat kenaikan pangkat </a:t>
            </a:r>
            <a:r>
              <a:rPr lang="id-ID" sz="1200" dirty="0" smtClean="0"/>
              <a:t>PNS</a:t>
            </a:r>
            <a:r>
              <a:rPr lang="en-US" sz="1200" dirty="0" smtClean="0"/>
              <a:t>     </a:t>
            </a:r>
            <a:r>
              <a:rPr lang="en-US" sz="1200" dirty="0" err="1" smtClean="0"/>
              <a:t>seperti</a:t>
            </a:r>
            <a:r>
              <a:rPr lang="en-US" sz="1200" dirty="0" smtClean="0"/>
              <a:t> </a:t>
            </a:r>
            <a:r>
              <a:rPr lang="en-US" sz="1200" dirty="0" err="1" smtClean="0"/>
              <a:t>gambar</a:t>
            </a:r>
            <a:r>
              <a:rPr lang="en-US" sz="1200" dirty="0" smtClean="0"/>
              <a:t> </a:t>
            </a:r>
            <a:r>
              <a:rPr lang="en-US" sz="1200" dirty="0" err="1" smtClean="0"/>
              <a:t>disamping</a:t>
            </a:r>
            <a:r>
              <a:rPr lang="id-ID" sz="1200" dirty="0" smtClean="0"/>
              <a:t>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r="1127"/>
          <a:stretch>
            <a:fillRect/>
          </a:stretch>
        </p:blipFill>
        <p:spPr>
          <a:xfrm>
            <a:off x="250825" y="230189"/>
            <a:ext cx="4177159" cy="4273478"/>
          </a:xfrm>
        </p:spPr>
      </p:pic>
      <p:sp>
        <p:nvSpPr>
          <p:cNvPr id="4" name="TextBox 3"/>
          <p:cNvSpPr txBox="1"/>
          <p:nvPr/>
        </p:nvSpPr>
        <p:spPr>
          <a:xfrm>
            <a:off x="5220072" y="2746856"/>
            <a:ext cx="374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200" dirty="0"/>
              <a:t>Kenaikan pangkat dan jabatan ada masanya masing-masing kenaikan pangkat. kenaikan pangkat </a:t>
            </a:r>
            <a:r>
              <a:rPr lang="id-ID" sz="1200" dirty="0" smtClean="0"/>
              <a:t>dan</a:t>
            </a:r>
            <a:r>
              <a:rPr lang="en-US" sz="1200" dirty="0" smtClean="0"/>
              <a:t>    </a:t>
            </a:r>
            <a:r>
              <a:rPr lang="id-ID" sz="1200" dirty="0" smtClean="0"/>
              <a:t> </a:t>
            </a:r>
            <a:r>
              <a:rPr lang="id-ID" sz="1200" dirty="0"/>
              <a:t>jabatan yang sering yaitu kenaikan pangkat dan </a:t>
            </a:r>
            <a:r>
              <a:rPr lang="en-US" sz="1200" dirty="0" smtClean="0"/>
              <a:t>       </a:t>
            </a:r>
            <a:r>
              <a:rPr lang="id-ID" sz="1200" dirty="0" smtClean="0"/>
              <a:t>jabatan </a:t>
            </a:r>
            <a:r>
              <a:rPr lang="id-ID" sz="1200" dirty="0"/>
              <a:t>reguler karena mencakup guru, pengawas </a:t>
            </a:r>
            <a:r>
              <a:rPr lang="en-US" sz="1200" dirty="0" smtClean="0"/>
              <a:t>   </a:t>
            </a:r>
            <a:r>
              <a:rPr lang="id-ID" sz="1200" dirty="0" smtClean="0"/>
              <a:t>dan </a:t>
            </a:r>
            <a:r>
              <a:rPr lang="id-ID" sz="1200" dirty="0"/>
              <a:t>penilik karena masa kenaikannya setiap 2 tahun sekali.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825" y="4531359"/>
            <a:ext cx="4105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hlinkClick r:id="rId3"/>
              </a:rPr>
              <a:t>Sumber</a:t>
            </a:r>
            <a:r>
              <a:rPr lang="en-US" sz="1050" dirty="0" smtClean="0">
                <a:hlinkClick r:id="rId3"/>
              </a:rPr>
              <a:t> : www.bkn.go.id/alur-syarat-pelayanan-administrasi-kepegawaian/kenaikan-pangkat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2217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r="11559"/>
          <a:stretch>
            <a:fillRect/>
          </a:stretch>
        </p:blipFill>
        <p:spPr>
          <a:xfrm>
            <a:off x="683568" y="1275606"/>
            <a:ext cx="2411840" cy="1793419"/>
          </a:xfrm>
        </p:spPr>
      </p:pic>
      <p:pic>
        <p:nvPicPr>
          <p:cNvPr id="26" name="Picture Placeholder 2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r="15643"/>
          <a:stretch>
            <a:fillRect/>
          </a:stretch>
        </p:blipFill>
        <p:spPr>
          <a:xfrm>
            <a:off x="3365500" y="1249363"/>
            <a:ext cx="2413000" cy="1793875"/>
          </a:xfrm>
        </p:spPr>
      </p:pic>
      <p:pic>
        <p:nvPicPr>
          <p:cNvPr id="28" name="Picture Placeholder 27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6294"/>
          <a:stretch>
            <a:fillRect/>
          </a:stretch>
        </p:blipFill>
        <p:spPr>
          <a:xfrm>
            <a:off x="6046788" y="1276350"/>
            <a:ext cx="2411412" cy="1792288"/>
          </a:xfrm>
        </p:spPr>
      </p:pic>
      <p:sp>
        <p:nvSpPr>
          <p:cNvPr id="4" name="TextBox 3"/>
          <p:cNvSpPr txBox="1"/>
          <p:nvPr/>
        </p:nvSpPr>
        <p:spPr>
          <a:xfrm>
            <a:off x="683568" y="3579862"/>
            <a:ext cx="241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Beban </a:t>
            </a:r>
            <a:r>
              <a:rPr lang="en-US" sz="1200" dirty="0" err="1" smtClean="0"/>
              <a:t>kerja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jumlah</a:t>
            </a:r>
            <a:r>
              <a:rPr lang="en-US" sz="1200" dirty="0" smtClean="0"/>
              <a:t>        </a:t>
            </a:r>
            <a:r>
              <a:rPr lang="en-US" sz="1200" dirty="0" err="1" smtClean="0"/>
              <a:t>tenaga</a:t>
            </a:r>
            <a:r>
              <a:rPr lang="en-US" sz="1200" dirty="0" smtClean="0"/>
              <a:t> </a:t>
            </a:r>
            <a:r>
              <a:rPr lang="en-US" sz="1200" dirty="0" err="1" smtClean="0"/>
              <a:t>kerja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memadai</a:t>
            </a:r>
            <a:r>
              <a:rPr lang="en-US" sz="1200" dirty="0" smtClean="0"/>
              <a:t>       </a:t>
            </a:r>
            <a:r>
              <a:rPr lang="en-US" sz="1200" dirty="0" err="1" smtClean="0"/>
              <a:t>sehingga</a:t>
            </a:r>
            <a:r>
              <a:rPr lang="en-US" sz="1200" dirty="0" smtClean="0"/>
              <a:t> </a:t>
            </a:r>
            <a:r>
              <a:rPr lang="en-US" sz="1200" dirty="0" err="1" smtClean="0"/>
              <a:t>beberapa</a:t>
            </a:r>
            <a:r>
              <a:rPr lang="en-US" sz="1200" dirty="0" smtClean="0"/>
              <a:t> </a:t>
            </a:r>
            <a:r>
              <a:rPr lang="en-US" sz="1200" dirty="0" err="1" smtClean="0"/>
              <a:t>tugas</a:t>
            </a:r>
            <a:r>
              <a:rPr lang="en-US" sz="1200" dirty="0" smtClean="0"/>
              <a:t>            </a:t>
            </a:r>
            <a:r>
              <a:rPr lang="en-US" sz="1200" dirty="0" err="1" smtClean="0"/>
              <a:t>tertunda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366080" y="3579862"/>
            <a:ext cx="241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200" dirty="0"/>
              <a:t>menyusun program-program </a:t>
            </a:r>
            <a:r>
              <a:rPr lang="en-US" sz="1200" dirty="0" smtClean="0"/>
              <a:t>     </a:t>
            </a:r>
            <a:r>
              <a:rPr lang="id-ID" sz="1200" dirty="0" smtClean="0"/>
              <a:t>kerja </a:t>
            </a:r>
            <a:r>
              <a:rPr lang="id-ID" sz="1200" dirty="0"/>
              <a:t>yang diagendakan dan </a:t>
            </a:r>
            <a:r>
              <a:rPr lang="en-US" sz="1200" dirty="0" smtClean="0"/>
              <a:t>     </a:t>
            </a:r>
            <a:r>
              <a:rPr lang="id-ID" sz="1200" dirty="0" smtClean="0"/>
              <a:t>diprioritaskan </a:t>
            </a:r>
            <a:r>
              <a:rPr lang="id-ID" sz="1200" dirty="0"/>
              <a:t>untuk memenuhi </a:t>
            </a:r>
            <a:r>
              <a:rPr lang="en-US" sz="1200" dirty="0" smtClean="0"/>
              <a:t>  </a:t>
            </a:r>
            <a:r>
              <a:rPr lang="id-ID" sz="1200" dirty="0" smtClean="0"/>
              <a:t>kebutuhan </a:t>
            </a:r>
            <a:r>
              <a:rPr lang="id-ID" sz="1200" dirty="0"/>
              <a:t>dan ketepatan waktu dalam pemberian pelayanan.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046860" y="3579861"/>
            <a:ext cx="241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200" dirty="0"/>
              <a:t>aparatur di sub bagian umum </a:t>
            </a:r>
            <a:r>
              <a:rPr lang="en-US" sz="1200" dirty="0" smtClean="0"/>
              <a:t>    </a:t>
            </a:r>
            <a:r>
              <a:rPr lang="id-ID" sz="1200" dirty="0" smtClean="0"/>
              <a:t>dan </a:t>
            </a:r>
            <a:r>
              <a:rPr lang="id-ID" sz="1200" dirty="0"/>
              <a:t>kepegawaian dalam </a:t>
            </a:r>
            <a:r>
              <a:rPr lang="en-US" sz="1200" dirty="0" smtClean="0"/>
              <a:t>          </a:t>
            </a:r>
            <a:r>
              <a:rPr lang="id-ID" sz="1200" dirty="0" smtClean="0"/>
              <a:t>memberikan </a:t>
            </a:r>
            <a:r>
              <a:rPr lang="id-ID" sz="1200" dirty="0"/>
              <a:t>pelayanan dan </a:t>
            </a:r>
            <a:r>
              <a:rPr lang="en-US" sz="1200" dirty="0" smtClean="0"/>
              <a:t>     </a:t>
            </a:r>
            <a:r>
              <a:rPr lang="id-ID" sz="1200" dirty="0" smtClean="0"/>
              <a:t>mengemban</a:t>
            </a:r>
            <a:r>
              <a:rPr lang="en-US" sz="1200" dirty="0" smtClean="0"/>
              <a:t> </a:t>
            </a:r>
            <a:r>
              <a:rPr lang="id-ID" sz="1200" dirty="0" smtClean="0"/>
              <a:t>tugas </a:t>
            </a:r>
            <a:r>
              <a:rPr lang="id-ID" sz="1200" dirty="0"/>
              <a:t>sangat </a:t>
            </a:r>
            <a:r>
              <a:rPr lang="en-US" sz="1200" dirty="0" smtClean="0"/>
              <a:t>          </a:t>
            </a:r>
            <a:r>
              <a:rPr lang="id-ID" sz="1200" dirty="0" smtClean="0"/>
              <a:t>dituntut </a:t>
            </a:r>
            <a:r>
              <a:rPr lang="id-ID" sz="1200" dirty="0"/>
              <a:t>untuk bertanggungjawab atas apa yang telah dikerjakan. 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39552" y="3108404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Ilustrasi</a:t>
            </a:r>
            <a:r>
              <a:rPr lang="en-US" sz="1000" dirty="0" smtClean="0"/>
              <a:t> </a:t>
            </a:r>
            <a:r>
              <a:rPr lang="en-US" sz="1000" dirty="0" err="1" smtClean="0"/>
              <a:t>gambar</a:t>
            </a:r>
            <a:r>
              <a:rPr lang="en-US" sz="1000" dirty="0" smtClean="0"/>
              <a:t> :pelajaran.co.id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5856" y="3091771"/>
            <a:ext cx="24132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Ilustrasi</a:t>
            </a:r>
            <a:r>
              <a:rPr lang="en-US" sz="1050" dirty="0"/>
              <a:t> </a:t>
            </a:r>
            <a:r>
              <a:rPr lang="en-US" sz="1050" dirty="0" err="1"/>
              <a:t>gambar</a:t>
            </a:r>
            <a:r>
              <a:rPr lang="en-US" sz="1050" dirty="0"/>
              <a:t> : </a:t>
            </a:r>
            <a:r>
              <a:rPr lang="en-US" sz="1050" dirty="0" smtClean="0"/>
              <a:t>sentralsistem.com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5940152" y="3109383"/>
            <a:ext cx="24132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Ilustrasi</a:t>
            </a:r>
            <a:r>
              <a:rPr lang="en-US" sz="1050" dirty="0"/>
              <a:t> </a:t>
            </a:r>
            <a:r>
              <a:rPr lang="en-US" sz="1050" dirty="0" err="1"/>
              <a:t>gambar</a:t>
            </a:r>
            <a:r>
              <a:rPr lang="en-US" sz="1050" dirty="0"/>
              <a:t> : </a:t>
            </a:r>
            <a:r>
              <a:rPr lang="en-US" sz="1050" dirty="0" smtClean="0"/>
              <a:t>pelayananpublik.id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5257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7257"/>
          <a:stretch>
            <a:fillRect/>
          </a:stretch>
        </p:blipFill>
        <p:spPr>
          <a:xfrm>
            <a:off x="611188" y="1558925"/>
            <a:ext cx="2413000" cy="1793875"/>
          </a:xfrm>
        </p:spPr>
      </p:pic>
      <p:sp>
        <p:nvSpPr>
          <p:cNvPr id="7" name="Rectangle 6"/>
          <p:cNvSpPr/>
          <p:nvPr/>
        </p:nvSpPr>
        <p:spPr>
          <a:xfrm>
            <a:off x="3635896" y="1965261"/>
            <a:ext cx="4896544" cy="98178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1200" dirty="0"/>
              <a:t>Kinerja pada sub bagian umum dan kepegawaian </a:t>
            </a:r>
            <a:r>
              <a:rPr lang="en-US" sz="1200" dirty="0" err="1" smtClean="0"/>
              <a:t>cukup</a:t>
            </a:r>
            <a:r>
              <a:rPr lang="id-ID" sz="1200" dirty="0" smtClean="0"/>
              <a:t> </a:t>
            </a:r>
            <a:r>
              <a:rPr lang="id-ID" sz="1200" dirty="0"/>
              <a:t>berat karena jumlah sumber daya manusia </a:t>
            </a:r>
            <a:r>
              <a:rPr lang="en-US" sz="1200" dirty="0" smtClean="0"/>
              <a:t>yang </a:t>
            </a:r>
            <a:r>
              <a:rPr lang="en-US" sz="1200" dirty="0" err="1" smtClean="0"/>
              <a:t>mengurusi</a:t>
            </a:r>
            <a:r>
              <a:rPr lang="en-US" sz="1200" dirty="0" smtClean="0"/>
              <a:t> </a:t>
            </a:r>
            <a:r>
              <a:rPr lang="en-US" sz="1200" dirty="0" err="1" smtClean="0"/>
              <a:t>kenaikan</a:t>
            </a:r>
            <a:r>
              <a:rPr lang="en-US" sz="1200" dirty="0" smtClean="0"/>
              <a:t> </a:t>
            </a:r>
            <a:r>
              <a:rPr lang="en-US" sz="1200" dirty="0" err="1" smtClean="0"/>
              <a:t>pangkat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jabatan</a:t>
            </a:r>
            <a:r>
              <a:rPr lang="en-US" sz="1200" dirty="0" smtClean="0"/>
              <a:t> </a:t>
            </a:r>
            <a:r>
              <a:rPr lang="en-US" sz="1200" dirty="0" err="1" smtClean="0"/>
              <a:t>hanya</a:t>
            </a:r>
            <a:r>
              <a:rPr lang="en-US" sz="1200" dirty="0" smtClean="0"/>
              <a:t> </a:t>
            </a:r>
            <a:r>
              <a:rPr lang="en-US" sz="1200" dirty="0" err="1" smtClean="0"/>
              <a:t>berjumalh</a:t>
            </a:r>
            <a:r>
              <a:rPr lang="en-US" sz="1200" dirty="0" smtClean="0"/>
              <a:t> 8 orang</a:t>
            </a:r>
            <a:r>
              <a:rPr lang="id-ID" sz="1200" dirty="0" smtClean="0"/>
              <a:t> </a:t>
            </a:r>
            <a:r>
              <a:rPr lang="id-ID" sz="1200" dirty="0"/>
              <a:t>sehingga banyak masalah yang </a:t>
            </a:r>
            <a:r>
              <a:rPr lang="en-US" sz="1200" dirty="0" smtClean="0"/>
              <a:t>      </a:t>
            </a:r>
            <a:r>
              <a:rPr lang="id-ID" sz="1200" dirty="0" smtClean="0"/>
              <a:t>dihadapi</a:t>
            </a:r>
            <a:r>
              <a:rPr lang="id-ID" sz="1200" dirty="0"/>
              <a:t>, mulai hilangnya berkas, salah berkas, dan pemberian </a:t>
            </a:r>
            <a:r>
              <a:rPr lang="en-US" sz="1200" dirty="0" smtClean="0"/>
              <a:t>          </a:t>
            </a:r>
            <a:r>
              <a:rPr lang="id-ID" sz="1200" dirty="0" smtClean="0"/>
              <a:t>informasi </a:t>
            </a:r>
            <a:r>
              <a:rPr lang="id-ID" sz="1200" dirty="0"/>
              <a:t>terhadap pegawai di setiap unit kerja secara langsung.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435846"/>
            <a:ext cx="24132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Ilustrasi</a:t>
            </a:r>
            <a:r>
              <a:rPr lang="en-US" sz="1050" dirty="0"/>
              <a:t> </a:t>
            </a:r>
            <a:r>
              <a:rPr lang="en-US" sz="1050" dirty="0" err="1"/>
              <a:t>gambar</a:t>
            </a:r>
            <a:r>
              <a:rPr lang="en-US" sz="1050" dirty="0"/>
              <a:t> : </a:t>
            </a:r>
            <a:r>
              <a:rPr lang="en-US" sz="1050" dirty="0" smtClean="0"/>
              <a:t>bernas.id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537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Diskusi</a:t>
            </a:r>
            <a:r>
              <a:rPr lang="en-US" altLang="ko-KR" dirty="0" smtClean="0"/>
              <a:t> Online!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91630"/>
            <a:ext cx="41764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1200" dirty="0"/>
              <a:t>Kemampuan aparatur dalam memberikan pelayanan dapat dikatakan baik dalam pelaksanaan pemberian pelayanan </a:t>
            </a:r>
            <a:r>
              <a:rPr lang="en-US" sz="1200" dirty="0" smtClean="0"/>
              <a:t> </a:t>
            </a:r>
            <a:r>
              <a:rPr lang="id-ID" sz="1200" dirty="0" smtClean="0"/>
              <a:t>dcepat </a:t>
            </a:r>
            <a:r>
              <a:rPr lang="id-ID" sz="1200" dirty="0"/>
              <a:t>dan baik sehingga dapat memenuhi kebutuhan </a:t>
            </a:r>
            <a:r>
              <a:rPr lang="en-US" sz="1200" dirty="0" smtClean="0"/>
              <a:t>     </a:t>
            </a:r>
            <a:r>
              <a:rPr lang="id-ID" sz="1200" dirty="0" smtClean="0"/>
              <a:t>guru,pengawas,penilik </a:t>
            </a:r>
            <a:r>
              <a:rPr lang="id-ID" sz="1200" dirty="0"/>
              <a:t>dan aparatur dinas dalam kenaikan pangkat dan </a:t>
            </a:r>
            <a:r>
              <a:rPr lang="id-ID" sz="1200" dirty="0" smtClean="0"/>
              <a:t>jabatan.</a:t>
            </a:r>
            <a:r>
              <a:rPr lang="en-US" sz="1200" dirty="0"/>
              <a:t> </a:t>
            </a:r>
            <a:r>
              <a:rPr lang="id-ID" sz="1200" dirty="0" smtClean="0"/>
              <a:t>Kualitas </a:t>
            </a:r>
            <a:r>
              <a:rPr lang="id-ID" sz="1200" dirty="0"/>
              <a:t>pelayan baik karena dilayani dengan ramah tamah dan pemberian penjelasan mudah </a:t>
            </a:r>
            <a:r>
              <a:rPr lang="en-US" sz="1200" dirty="0" smtClean="0"/>
              <a:t>   </a:t>
            </a:r>
            <a:r>
              <a:rPr lang="id-ID" sz="1200" dirty="0" smtClean="0"/>
              <a:t>untuk </a:t>
            </a:r>
            <a:r>
              <a:rPr lang="id-ID" sz="1200" dirty="0"/>
              <a:t>dipahami oleh yang bersangkutan dalam </a:t>
            </a:r>
            <a:r>
              <a:rPr lang="en-US" sz="1200" dirty="0" smtClean="0"/>
              <a:t>                </a:t>
            </a:r>
            <a:r>
              <a:rPr lang="id-ID" sz="1200" dirty="0" smtClean="0"/>
              <a:t>mengingkan </a:t>
            </a:r>
            <a:r>
              <a:rPr lang="id-ID" sz="1200" dirty="0"/>
              <a:t>informasi </a:t>
            </a:r>
            <a:r>
              <a:rPr lang="id-ID" sz="1200" dirty="0" smtClean="0"/>
              <a:t>lebih.</a:t>
            </a:r>
            <a:r>
              <a:rPr lang="en-US" sz="1200" dirty="0"/>
              <a:t> </a:t>
            </a:r>
            <a:r>
              <a:rPr lang="id-ID" sz="1200" dirty="0" smtClean="0"/>
              <a:t>Sub </a:t>
            </a:r>
            <a:r>
              <a:rPr lang="id-ID" sz="1200" dirty="0"/>
              <a:t>bagian umum dan </a:t>
            </a:r>
            <a:r>
              <a:rPr lang="en-US" sz="1200" dirty="0" smtClean="0"/>
              <a:t>          </a:t>
            </a:r>
            <a:r>
              <a:rPr lang="id-ID" sz="1200" dirty="0" smtClean="0"/>
              <a:t>kepegawain </a:t>
            </a:r>
            <a:r>
              <a:rPr lang="id-ID" sz="1200" dirty="0"/>
              <a:t>dapat memenuhi kebutuhan  guru, pengawas,penilik dan aparatur </a:t>
            </a:r>
            <a:r>
              <a:rPr lang="id-ID" sz="1200" dirty="0" smtClean="0"/>
              <a:t>dinas </a:t>
            </a:r>
            <a:r>
              <a:rPr lang="id-ID" sz="1200" dirty="0"/>
              <a:t>dalam menetapkan agenda </a:t>
            </a:r>
            <a:r>
              <a:rPr lang="en-US" sz="1200" dirty="0" smtClean="0"/>
              <a:t>      </a:t>
            </a:r>
            <a:r>
              <a:rPr lang="id-ID" sz="1200" dirty="0" smtClean="0"/>
              <a:t>prioritas </a:t>
            </a:r>
            <a:r>
              <a:rPr lang="id-ID" sz="1200" dirty="0"/>
              <a:t>dalam pemberian pelayanan</a:t>
            </a:r>
            <a:r>
              <a:rPr lang="id-ID" sz="1200" dirty="0" smtClean="0"/>
              <a:t>.</a:t>
            </a:r>
            <a:r>
              <a:rPr lang="en-US" sz="1200" dirty="0" smtClean="0"/>
              <a:t> </a:t>
            </a:r>
            <a:endParaRPr lang="en-US" sz="1200" dirty="0"/>
          </a:p>
          <a:p>
            <a:pPr lvl="0" algn="just"/>
            <a:r>
              <a:rPr lang="id-ID" sz="1200" dirty="0"/>
              <a:t>Aparatur sub bagian umum dan kepegawaian dapat </a:t>
            </a:r>
            <a:r>
              <a:rPr lang="en-US" sz="1200" dirty="0" smtClean="0"/>
              <a:t>         </a:t>
            </a:r>
            <a:r>
              <a:rPr lang="id-ID" sz="1200" dirty="0" smtClean="0"/>
              <a:t>bertanggungjawab </a:t>
            </a:r>
            <a:r>
              <a:rPr lang="id-ID" sz="1200" dirty="0"/>
              <a:t>atas pekerjaan yang diterima dengan </a:t>
            </a:r>
            <a:r>
              <a:rPr lang="en-US" sz="1200" dirty="0" smtClean="0"/>
              <a:t>  </a:t>
            </a:r>
            <a:r>
              <a:rPr lang="id-ID" sz="1200" dirty="0" smtClean="0"/>
              <a:t>baik </a:t>
            </a:r>
            <a:r>
              <a:rPr lang="id-ID" sz="1200" dirty="0"/>
              <a:t>dan sungguh-sungguh dalam pemberian </a:t>
            </a:r>
            <a:r>
              <a:rPr lang="id-ID" sz="1200" dirty="0" smtClean="0"/>
              <a:t>pelayanan.</a:t>
            </a:r>
            <a:r>
              <a:rPr lang="en-US" sz="1200" dirty="0" smtClean="0"/>
              <a:t>   </a:t>
            </a:r>
            <a:r>
              <a:rPr lang="id-ID" sz="1200" dirty="0" smtClean="0"/>
              <a:t>Pertanggungjawaban </a:t>
            </a:r>
            <a:r>
              <a:rPr lang="id-ID" sz="1200" dirty="0"/>
              <a:t>atas hasil kerja oleh aparatur sub </a:t>
            </a:r>
            <a:r>
              <a:rPr lang="en-US" sz="1200" dirty="0" smtClean="0"/>
              <a:t>     </a:t>
            </a:r>
            <a:r>
              <a:rPr lang="id-ID" sz="1200" dirty="0" smtClean="0"/>
              <a:t>bagian </a:t>
            </a:r>
            <a:r>
              <a:rPr lang="id-ID" sz="1200" dirty="0"/>
              <a:t>umum dan kepegawaian baik ke kepala dinas </a:t>
            </a:r>
            <a:r>
              <a:rPr lang="en-US" sz="1200" dirty="0" smtClean="0"/>
              <a:t>      </a:t>
            </a:r>
            <a:r>
              <a:rPr lang="id-ID" sz="1200" dirty="0" smtClean="0"/>
              <a:t>maupun </a:t>
            </a:r>
            <a:r>
              <a:rPr lang="id-ID" sz="1200" dirty="0"/>
              <a:t>kepada yang pengawas,penilik dan aparatur dinas dapat dipertanggungjawabkan dengan melihat hasil yang </a:t>
            </a:r>
            <a:r>
              <a:rPr lang="en-US" sz="1200" dirty="0" smtClean="0"/>
              <a:t>  </a:t>
            </a:r>
            <a:r>
              <a:rPr lang="id-ID" sz="1200" dirty="0" smtClean="0"/>
              <a:t>telah </a:t>
            </a:r>
            <a:r>
              <a:rPr lang="id-ID" sz="1200" dirty="0"/>
              <a:t>diberikan</a:t>
            </a:r>
            <a:r>
              <a:rPr lang="id-ID" sz="1200" dirty="0" smtClean="0"/>
              <a:t>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51520" y="1203598"/>
            <a:ext cx="18722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Simpulan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08104" y="1203598"/>
            <a:ext cx="18722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Saran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491630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1200" dirty="0"/>
              <a:t>Penambahan aparatur di dalam sub bagian umum dan </a:t>
            </a:r>
            <a:r>
              <a:rPr lang="en-US" sz="1200" dirty="0" smtClean="0"/>
              <a:t>     </a:t>
            </a:r>
            <a:r>
              <a:rPr lang="id-ID" sz="1200" dirty="0" smtClean="0"/>
              <a:t>kepegawaian </a:t>
            </a:r>
            <a:r>
              <a:rPr lang="id-ID" sz="1200" dirty="0"/>
              <a:t>untuk mengurangi beban yang di </a:t>
            </a:r>
            <a:r>
              <a:rPr lang="id-ID" sz="1200" dirty="0" smtClean="0"/>
              <a:t>emban</a:t>
            </a:r>
            <a:r>
              <a:rPr lang="en-US" sz="1200" dirty="0" smtClean="0"/>
              <a:t>      </a:t>
            </a:r>
            <a:r>
              <a:rPr lang="id-ID" sz="1200" dirty="0" smtClean="0"/>
              <a:t> </a:t>
            </a:r>
            <a:r>
              <a:rPr lang="id-ID" sz="1200" dirty="0"/>
              <a:t>sehinggat dapat menjaga dan meningkatkan produktivitas </a:t>
            </a:r>
            <a:r>
              <a:rPr lang="id-ID" sz="1200" dirty="0" smtClean="0"/>
              <a:t>aparatu</a:t>
            </a:r>
            <a:r>
              <a:rPr lang="en-US" sz="1200" dirty="0" smtClean="0"/>
              <a:t>r</a:t>
            </a:r>
            <a:r>
              <a:rPr lang="id-ID" sz="1200" dirty="0" smtClean="0"/>
              <a:t>Penjelasan </a:t>
            </a:r>
            <a:r>
              <a:rPr lang="id-ID" sz="1200" dirty="0"/>
              <a:t>mengenai informasi bisa melalui sosial media dalam bentuk grup dapat maksimalkan dengan </a:t>
            </a:r>
            <a:r>
              <a:rPr lang="en-US" sz="1200" dirty="0" smtClean="0"/>
              <a:t>      </a:t>
            </a:r>
            <a:r>
              <a:rPr lang="id-ID" sz="1200" dirty="0" smtClean="0"/>
              <a:t>gambar </a:t>
            </a:r>
            <a:r>
              <a:rPr lang="id-ID" sz="1200" dirty="0"/>
              <a:t>dan penjelasan sehingga tidak hanya </a:t>
            </a:r>
            <a:r>
              <a:rPr lang="id-ID" sz="1200" dirty="0" smtClean="0"/>
              <a:t>dalam</a:t>
            </a:r>
            <a:r>
              <a:rPr lang="en-US" sz="1200" dirty="0" smtClean="0"/>
              <a:t>          </a:t>
            </a:r>
            <a:r>
              <a:rPr lang="id-ID" sz="1200" dirty="0" smtClean="0"/>
              <a:t>berbentuk </a:t>
            </a:r>
            <a:r>
              <a:rPr lang="id-ID" sz="1200" dirty="0"/>
              <a:t>tekstual </a:t>
            </a:r>
            <a:r>
              <a:rPr lang="id-ID" sz="1200" dirty="0" smtClean="0"/>
              <a:t>saja.</a:t>
            </a:r>
            <a:r>
              <a:rPr lang="en-US" sz="1200" dirty="0"/>
              <a:t> </a:t>
            </a:r>
            <a:r>
              <a:rPr lang="id-ID" sz="1200" dirty="0" smtClean="0"/>
              <a:t>Berkas-berkas </a:t>
            </a:r>
            <a:r>
              <a:rPr lang="id-ID" sz="1200" dirty="0"/>
              <a:t>pekerjaan yang </a:t>
            </a:r>
            <a:r>
              <a:rPr lang="en-US" sz="1200" dirty="0" smtClean="0"/>
              <a:t>     </a:t>
            </a:r>
            <a:r>
              <a:rPr lang="id-ID" sz="1200" dirty="0" smtClean="0"/>
              <a:t>tidak </a:t>
            </a:r>
            <a:r>
              <a:rPr lang="id-ID" sz="1200" dirty="0"/>
              <a:t>diprioritaskan disimpan dan tersusun rapi dalam satu tempat sehingga tidak sulit untuk </a:t>
            </a:r>
            <a:r>
              <a:rPr lang="id-ID" sz="1200" dirty="0" smtClean="0"/>
              <a:t>menemukannya.</a:t>
            </a:r>
            <a:r>
              <a:rPr lang="en-US" sz="1200" dirty="0"/>
              <a:t> </a:t>
            </a:r>
            <a:r>
              <a:rPr lang="id-ID" sz="1200" dirty="0" smtClean="0"/>
              <a:t>aparatur </a:t>
            </a:r>
            <a:r>
              <a:rPr lang="id-ID" sz="1200" dirty="0"/>
              <a:t>harus bertanggungjawab atas berkas yang telah diterima </a:t>
            </a:r>
            <a:r>
              <a:rPr lang="en-US" sz="1200" dirty="0" smtClean="0"/>
              <a:t> </a:t>
            </a:r>
            <a:r>
              <a:rPr lang="id-ID" sz="1200" dirty="0" smtClean="0"/>
              <a:t>walaupun </a:t>
            </a:r>
            <a:r>
              <a:rPr lang="id-ID" sz="1200" dirty="0"/>
              <a:t>termasuk kategori tidak diprioritaskan pada saat </a:t>
            </a:r>
            <a:r>
              <a:rPr lang="en-US" sz="1200" dirty="0" smtClean="0"/>
              <a:t> </a:t>
            </a:r>
            <a:r>
              <a:rPr lang="id-ID" sz="1200" dirty="0" smtClean="0"/>
              <a:t>itu.</a:t>
            </a:r>
            <a:r>
              <a:rPr lang="en-US" sz="1200" dirty="0"/>
              <a:t> </a:t>
            </a:r>
            <a:r>
              <a:rPr lang="id-ID" sz="1200" dirty="0" smtClean="0"/>
              <a:t>Meningkatkan </a:t>
            </a:r>
            <a:r>
              <a:rPr lang="id-ID" sz="1200" dirty="0"/>
              <a:t>rasa tanggungjawab dalam pekerjaan </a:t>
            </a:r>
            <a:r>
              <a:rPr lang="en-US" sz="1200" dirty="0" smtClean="0"/>
              <a:t>   </a:t>
            </a:r>
            <a:r>
              <a:rPr lang="id-ID" sz="1200" dirty="0" smtClean="0"/>
              <a:t>sehingga </a:t>
            </a:r>
            <a:r>
              <a:rPr lang="id-ID" sz="1200" dirty="0"/>
              <a:t>hasil yang diperoleh sesuai harapan oleh semua orang</a:t>
            </a:r>
            <a:r>
              <a:rPr lang="en-US" sz="1200" dirty="0"/>
              <a:t>.</a:t>
            </a:r>
          </a:p>
          <a:p>
            <a:pPr algn="just"/>
            <a:r>
              <a:rPr lang="id-ID" sz="1200" dirty="0"/>
              <a:t/>
            </a:r>
            <a:br>
              <a:rPr lang="id-ID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587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95886"/>
            <a:ext cx="9144000" cy="576063"/>
          </a:xfrm>
        </p:spPr>
        <p:txBody>
          <a:bodyPr/>
          <a:lstStyle/>
          <a:p>
            <a:r>
              <a:rPr lang="en-US" altLang="ko-KR" dirty="0" err="1" smtClean="0"/>
              <a:t>Terima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Kasih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734</Words>
  <Application>Microsoft Office PowerPoint</Application>
  <PresentationFormat>On-screen Show (16:9)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Unicode MS</vt:lpstr>
      <vt:lpstr>맑은 고딕</vt:lpstr>
      <vt:lpstr>Arial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Windows User</cp:lastModifiedBy>
  <cp:revision>99</cp:revision>
  <dcterms:created xsi:type="dcterms:W3CDTF">2016-12-05T23:26:54Z</dcterms:created>
  <dcterms:modified xsi:type="dcterms:W3CDTF">2020-04-07T06:37:19Z</dcterms:modified>
</cp:coreProperties>
</file>