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62AD4AF-0104-49B2-89D9-04CE9293135B}" type="datetimeFigureOut">
              <a:rPr lang="id-ID" smtClean="0"/>
              <a:t>08/04/2020</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9AC4161C-C701-4B75-A08D-32C22627DFE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AD4AF-0104-49B2-89D9-04CE9293135B}"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AD4AF-0104-49B2-89D9-04CE9293135B}"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AD4AF-0104-49B2-89D9-04CE9293135B}"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2AD4AF-0104-49B2-89D9-04CE9293135B}" type="datetimeFigureOut">
              <a:rPr lang="id-ID" smtClean="0"/>
              <a:t>08/04/2020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C4161C-C701-4B75-A08D-32C22627DFE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2AD4AF-0104-49B2-89D9-04CE9293135B}"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2AD4AF-0104-49B2-89D9-04CE9293135B}" type="datetimeFigureOut">
              <a:rPr lang="id-ID" smtClean="0"/>
              <a:t>08/04/2020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2AD4AF-0104-49B2-89D9-04CE9293135B}" type="datetimeFigureOut">
              <a:rPr lang="id-ID" smtClean="0"/>
              <a:t>08/04/2020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AD4AF-0104-49B2-89D9-04CE9293135B}" type="datetimeFigureOut">
              <a:rPr lang="id-ID" smtClean="0"/>
              <a:t>08/04/2020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2AD4AF-0104-49B2-89D9-04CE9293135B}"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C4161C-C701-4B75-A08D-32C22627DFEA}"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2AD4AF-0104-49B2-89D9-04CE9293135B}" type="datetimeFigureOut">
              <a:rPr lang="id-ID" smtClean="0"/>
              <a:t>08/04/2020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9AC4161C-C701-4B75-A08D-32C22627DFEA}" type="slidenum">
              <a:rPr lang="id-ID" smtClean="0"/>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2AD4AF-0104-49B2-89D9-04CE9293135B}" type="datetimeFigureOut">
              <a:rPr lang="id-ID" smtClean="0"/>
              <a:t>08/04/2020</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C4161C-C701-4B75-A08D-32C22627DFEA}" type="slidenum">
              <a:rPr lang="id-ID" smtClean="0"/>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id-ID" dirty="0" smtClean="0"/>
              <a:t>Materi 5</a:t>
            </a:r>
            <a:endParaRPr lang="en-US" dirty="0" smtClean="0"/>
          </a:p>
        </p:txBody>
      </p:sp>
      <p:sp>
        <p:nvSpPr>
          <p:cNvPr id="57347" name="Subtitle 2"/>
          <p:cNvSpPr>
            <a:spLocks noGrp="1"/>
          </p:cNvSpPr>
          <p:nvPr>
            <p:ph type="subTitle" idx="1"/>
          </p:nvPr>
        </p:nvSpPr>
        <p:spPr>
          <a:xfrm>
            <a:off x="533400" y="3228975"/>
            <a:ext cx="7854950" cy="1752600"/>
          </a:xfrm>
        </p:spPr>
        <p:txBody>
          <a:bodyPr/>
          <a:lstStyle/>
          <a:p>
            <a:pPr marR="0">
              <a:buFont typeface="Arial" pitchFamily="34" charset="0"/>
              <a:buNone/>
            </a:pPr>
            <a:r>
              <a:rPr lang="en-US" sz="3600" dirty="0" err="1" smtClean="0"/>
              <a:t>Variabel</a:t>
            </a:r>
            <a:r>
              <a:rPr lang="en-US" sz="3600" dirty="0" smtClean="0"/>
              <a:t> </a:t>
            </a:r>
            <a:r>
              <a:rPr lang="en-US" sz="3600" dirty="0" err="1" smtClean="0"/>
              <a:t>Penelitian</a:t>
            </a:r>
            <a:endParaRPr lang="en-US" sz="3600" dirty="0" smtClean="0"/>
          </a:p>
        </p:txBody>
      </p:sp>
    </p:spTree>
    <p:extLst>
      <p:ext uri="{BB962C8B-B14F-4D97-AF65-F5344CB8AC3E}">
        <p14:creationId xmlns:p14="http://schemas.microsoft.com/office/powerpoint/2010/main" val="12148941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Paradigma</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0" indent="0" algn="just">
              <a:buNone/>
            </a:pPr>
            <a:r>
              <a:rPr lang="en-US" dirty="0" err="1" smtClean="0"/>
              <a:t>Pola</a:t>
            </a:r>
            <a:r>
              <a:rPr lang="en-US" dirty="0" smtClean="0"/>
              <a:t> </a:t>
            </a:r>
            <a:r>
              <a:rPr lang="en-US" dirty="0" err="1" smtClean="0"/>
              <a:t>pikir</a:t>
            </a:r>
            <a:r>
              <a:rPr lang="en-US" dirty="0" smtClean="0"/>
              <a:t> yang </a:t>
            </a:r>
            <a:r>
              <a:rPr lang="en-US" dirty="0" err="1" smtClean="0"/>
              <a:t>menunjukkan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yang </a:t>
            </a:r>
            <a:r>
              <a:rPr lang="en-US" dirty="0" err="1" smtClean="0"/>
              <a:t>akan</a:t>
            </a:r>
            <a:r>
              <a:rPr lang="en-US" dirty="0" smtClean="0"/>
              <a:t> </a:t>
            </a:r>
            <a:r>
              <a:rPr lang="en-US" dirty="0" err="1" smtClean="0"/>
              <a:t>diteliti</a:t>
            </a:r>
            <a:r>
              <a:rPr lang="en-US" dirty="0" smtClean="0"/>
              <a:t> yang </a:t>
            </a:r>
            <a:r>
              <a:rPr lang="en-US" dirty="0" err="1" smtClean="0"/>
              <a:t>sekaligus</a:t>
            </a:r>
            <a:r>
              <a:rPr lang="en-US" dirty="0" smtClean="0"/>
              <a:t> </a:t>
            </a:r>
            <a:r>
              <a:rPr lang="en-US" dirty="0" err="1" smtClean="0"/>
              <a:t>mencerminkan</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rumusan</a:t>
            </a:r>
            <a:r>
              <a:rPr lang="en-US" dirty="0" smtClean="0"/>
              <a:t> </a:t>
            </a:r>
            <a:r>
              <a:rPr lang="en-US" dirty="0" err="1" smtClean="0"/>
              <a:t>masalah</a:t>
            </a:r>
            <a:r>
              <a:rPr lang="en-US" dirty="0" smtClean="0"/>
              <a:t> yang </a:t>
            </a:r>
            <a:r>
              <a:rPr lang="en-US" dirty="0" err="1" smtClean="0"/>
              <a:t>dijawab</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teori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merumuskan</a:t>
            </a:r>
            <a:r>
              <a:rPr lang="en-US" dirty="0" smtClean="0"/>
              <a:t> </a:t>
            </a:r>
            <a:r>
              <a:rPr lang="en-US" dirty="0" err="1" smtClean="0"/>
              <a:t>hipotesis</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hipotesis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analisis</a:t>
            </a:r>
            <a:r>
              <a:rPr lang="en-US" dirty="0" smtClean="0"/>
              <a:t> </a:t>
            </a:r>
            <a:r>
              <a:rPr lang="en-US" dirty="0" err="1" smtClean="0"/>
              <a:t>statistik</a:t>
            </a:r>
            <a:r>
              <a:rPr lang="en-US" dirty="0" smtClean="0"/>
              <a:t> yang </a:t>
            </a:r>
            <a:r>
              <a:rPr lang="en-US" dirty="0" err="1" smtClean="0"/>
              <a:t>akan</a:t>
            </a:r>
            <a:r>
              <a:rPr lang="en-US" dirty="0" smtClean="0"/>
              <a:t> </a:t>
            </a:r>
            <a:r>
              <a:rPr lang="en-US" dirty="0" err="1" smtClean="0"/>
              <a:t>digunakan</a:t>
            </a:r>
            <a:r>
              <a:rPr lang="en-US" dirty="0" smtClean="0"/>
              <a:t>.</a:t>
            </a:r>
            <a:endParaRPr lang="en-US" dirty="0"/>
          </a:p>
        </p:txBody>
      </p:sp>
    </p:spTree>
    <p:extLst>
      <p:ext uri="{BB962C8B-B14F-4D97-AF65-F5344CB8AC3E}">
        <p14:creationId xmlns:p14="http://schemas.microsoft.com/office/powerpoint/2010/main" val="57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Paradigma Sederhana</a:t>
            </a:r>
          </a:p>
        </p:txBody>
      </p:sp>
      <p:pic>
        <p:nvPicPr>
          <p:cNvPr id="5123" name="Picture 3"/>
          <p:cNvPicPr>
            <a:picLocks noChangeAspect="1" noChangeArrowheads="1"/>
          </p:cNvPicPr>
          <p:nvPr/>
        </p:nvPicPr>
        <p:blipFill>
          <a:blip r:embed="rId2"/>
          <a:srcRect/>
          <a:stretch>
            <a:fillRect/>
          </a:stretch>
        </p:blipFill>
        <p:spPr bwMode="auto">
          <a:xfrm>
            <a:off x="845344" y="1700213"/>
            <a:ext cx="7506891" cy="3960812"/>
          </a:xfrm>
          <a:prstGeom prst="rect">
            <a:avLst/>
          </a:prstGeom>
          <a:noFill/>
          <a:ln w="9525">
            <a:noFill/>
            <a:miter lim="800000"/>
            <a:headEnd/>
            <a:tailEnd/>
          </a:ln>
        </p:spPr>
      </p:pic>
    </p:spTree>
    <p:extLst>
      <p:ext uri="{BB962C8B-B14F-4D97-AF65-F5344CB8AC3E}">
        <p14:creationId xmlns:p14="http://schemas.microsoft.com/office/powerpoint/2010/main" val="10913660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Paradigma Sederhana Berurutan</a:t>
            </a:r>
          </a:p>
        </p:txBody>
      </p:sp>
      <p:pic>
        <p:nvPicPr>
          <p:cNvPr id="6147" name="Picture 3"/>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extLst>
      <p:ext uri="{BB962C8B-B14F-4D97-AF65-F5344CB8AC3E}">
        <p14:creationId xmlns:p14="http://schemas.microsoft.com/office/powerpoint/2010/main" val="30805257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Paradigma Ganda dengan Dua Variabel Independen </a:t>
            </a:r>
          </a:p>
        </p:txBody>
      </p:sp>
      <p:pic>
        <p:nvPicPr>
          <p:cNvPr id="7171" name="Picture 3"/>
          <p:cNvPicPr>
            <a:picLocks noChangeAspect="1" noChangeArrowheads="1"/>
          </p:cNvPicPr>
          <p:nvPr/>
        </p:nvPicPr>
        <p:blipFill>
          <a:blip r:embed="rId2"/>
          <a:srcRect/>
          <a:stretch>
            <a:fillRect/>
          </a:stretch>
        </p:blipFill>
        <p:spPr bwMode="auto">
          <a:xfrm>
            <a:off x="845344" y="1773239"/>
            <a:ext cx="7615238" cy="4103687"/>
          </a:xfrm>
          <a:prstGeom prst="rect">
            <a:avLst/>
          </a:prstGeom>
          <a:noFill/>
          <a:ln w="9525">
            <a:noFill/>
            <a:miter lim="800000"/>
            <a:headEnd/>
            <a:tailEnd/>
          </a:ln>
        </p:spPr>
      </p:pic>
    </p:spTree>
    <p:extLst>
      <p:ext uri="{BB962C8B-B14F-4D97-AF65-F5344CB8AC3E}">
        <p14:creationId xmlns:p14="http://schemas.microsoft.com/office/powerpoint/2010/main" val="3495110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Paradigma Ganda dengan Tiga Variabel Independen </a:t>
            </a:r>
          </a:p>
        </p:txBody>
      </p:sp>
      <p:pic>
        <p:nvPicPr>
          <p:cNvPr id="8195" name="Picture 3"/>
          <p:cNvPicPr>
            <a:picLocks noChangeAspect="1" noChangeArrowheads="1"/>
          </p:cNvPicPr>
          <p:nvPr/>
        </p:nvPicPr>
        <p:blipFill>
          <a:blip r:embed="rId2"/>
          <a:srcRect/>
          <a:stretch>
            <a:fillRect/>
          </a:stretch>
        </p:blipFill>
        <p:spPr bwMode="auto">
          <a:xfrm>
            <a:off x="845344" y="1916113"/>
            <a:ext cx="7723585" cy="3960812"/>
          </a:xfrm>
          <a:prstGeom prst="rect">
            <a:avLst/>
          </a:prstGeom>
          <a:noFill/>
          <a:ln w="9525">
            <a:noFill/>
            <a:miter lim="800000"/>
            <a:headEnd/>
            <a:tailEnd/>
          </a:ln>
        </p:spPr>
      </p:pic>
    </p:spTree>
    <p:extLst>
      <p:ext uri="{BB962C8B-B14F-4D97-AF65-F5344CB8AC3E}">
        <p14:creationId xmlns:p14="http://schemas.microsoft.com/office/powerpoint/2010/main" val="35148320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smtClean="0"/>
              <a:t>Paradigma Ganda dengan Dua Variabel Dependen </a:t>
            </a:r>
          </a:p>
        </p:txBody>
      </p:sp>
      <p:pic>
        <p:nvPicPr>
          <p:cNvPr id="9219" name="Picture 3"/>
          <p:cNvPicPr>
            <a:picLocks noChangeAspect="1" noChangeArrowheads="1"/>
          </p:cNvPicPr>
          <p:nvPr/>
        </p:nvPicPr>
        <p:blipFill>
          <a:blip r:embed="rId2"/>
          <a:srcRect/>
          <a:stretch>
            <a:fillRect/>
          </a:stretch>
        </p:blipFill>
        <p:spPr bwMode="auto">
          <a:xfrm>
            <a:off x="845344" y="1916113"/>
            <a:ext cx="7615238" cy="3744912"/>
          </a:xfrm>
          <a:prstGeom prst="rect">
            <a:avLst/>
          </a:prstGeom>
          <a:noFill/>
          <a:ln w="9525">
            <a:noFill/>
            <a:miter lim="800000"/>
            <a:headEnd/>
            <a:tailEnd/>
          </a:ln>
        </p:spPr>
      </p:pic>
    </p:spTree>
    <p:extLst>
      <p:ext uri="{BB962C8B-B14F-4D97-AF65-F5344CB8AC3E}">
        <p14:creationId xmlns:p14="http://schemas.microsoft.com/office/powerpoint/2010/main" val="3963580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t>Paradigma Ganda dengan Dua Variabel Independen dan Dua Variabel Dependen </a:t>
            </a:r>
          </a:p>
        </p:txBody>
      </p:sp>
      <p:pic>
        <p:nvPicPr>
          <p:cNvPr id="10243" name="Picture 4"/>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extLst>
      <p:ext uri="{BB962C8B-B14F-4D97-AF65-F5344CB8AC3E}">
        <p14:creationId xmlns:p14="http://schemas.microsoft.com/office/powerpoint/2010/main" val="23881561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Paradigma Jalur</a:t>
            </a:r>
          </a:p>
        </p:txBody>
      </p:sp>
      <p:pic>
        <p:nvPicPr>
          <p:cNvPr id="11267" name="Picture 3"/>
          <p:cNvPicPr>
            <a:picLocks noChangeAspect="1" noChangeArrowheads="1"/>
          </p:cNvPicPr>
          <p:nvPr/>
        </p:nvPicPr>
        <p:blipFill>
          <a:blip r:embed="rId2"/>
          <a:srcRect/>
          <a:stretch>
            <a:fillRect/>
          </a:stretch>
        </p:blipFill>
        <p:spPr bwMode="auto">
          <a:xfrm>
            <a:off x="900113" y="1916113"/>
            <a:ext cx="7506891" cy="3816350"/>
          </a:xfrm>
          <a:prstGeom prst="rect">
            <a:avLst/>
          </a:prstGeom>
          <a:noFill/>
          <a:ln w="9525">
            <a:noFill/>
            <a:miter lim="800000"/>
            <a:headEnd/>
            <a:tailEnd/>
          </a:ln>
        </p:spPr>
      </p:pic>
    </p:spTree>
    <p:extLst>
      <p:ext uri="{BB962C8B-B14F-4D97-AF65-F5344CB8AC3E}">
        <p14:creationId xmlns:p14="http://schemas.microsoft.com/office/powerpoint/2010/main" val="11249161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mtClean="0"/>
              <a:t>Paradigma antar Ubahan Model Recursive</a:t>
            </a:r>
          </a:p>
        </p:txBody>
      </p:sp>
      <p:pic>
        <p:nvPicPr>
          <p:cNvPr id="12291" name="Picture 2"/>
          <p:cNvPicPr>
            <a:picLocks noChangeAspect="1" noChangeArrowheads="1"/>
          </p:cNvPicPr>
          <p:nvPr/>
        </p:nvPicPr>
        <p:blipFill>
          <a:blip r:embed="rId2"/>
          <a:srcRect/>
          <a:stretch>
            <a:fillRect/>
          </a:stretch>
        </p:blipFill>
        <p:spPr bwMode="auto">
          <a:xfrm>
            <a:off x="845344" y="1844675"/>
            <a:ext cx="5130404" cy="4032250"/>
          </a:xfrm>
          <a:prstGeom prst="rect">
            <a:avLst/>
          </a:prstGeom>
          <a:noFill/>
          <a:ln w="9525">
            <a:noFill/>
            <a:miter lim="800000"/>
            <a:headEnd/>
            <a:tailEnd/>
          </a:ln>
          <a:effectLst/>
        </p:spPr>
      </p:pic>
      <p:pic>
        <p:nvPicPr>
          <p:cNvPr id="12292" name="Picture 2"/>
          <p:cNvPicPr>
            <a:picLocks noChangeAspect="1" noChangeArrowheads="1"/>
          </p:cNvPicPr>
          <p:nvPr/>
        </p:nvPicPr>
        <p:blipFill>
          <a:blip r:embed="rId3"/>
          <a:srcRect/>
          <a:stretch>
            <a:fillRect/>
          </a:stretch>
        </p:blipFill>
        <p:spPr bwMode="auto">
          <a:xfrm>
            <a:off x="6246019" y="1844675"/>
            <a:ext cx="2322910" cy="2597150"/>
          </a:xfrm>
          <a:prstGeom prst="rect">
            <a:avLst/>
          </a:prstGeom>
          <a:noFill/>
          <a:ln w="9525">
            <a:noFill/>
            <a:miter lim="800000"/>
            <a:headEnd/>
            <a:tailEnd/>
          </a:ln>
          <a:effectLst/>
        </p:spPr>
      </p:pic>
    </p:spTree>
    <p:extLst>
      <p:ext uri="{BB962C8B-B14F-4D97-AF65-F5344CB8AC3E}">
        <p14:creationId xmlns:p14="http://schemas.microsoft.com/office/powerpoint/2010/main" val="14430626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6"/>
          <p:cNvPicPr>
            <a:picLocks noChangeAspect="1" noChangeArrowheads="1"/>
          </p:cNvPicPr>
          <p:nvPr/>
        </p:nvPicPr>
        <p:blipFill>
          <a:blip r:embed="rId2"/>
          <a:srcRect/>
          <a:stretch>
            <a:fillRect/>
          </a:stretch>
        </p:blipFill>
        <p:spPr bwMode="auto">
          <a:xfrm>
            <a:off x="845344" y="1624013"/>
            <a:ext cx="5400675" cy="4181475"/>
          </a:xfrm>
          <a:prstGeom prst="rect">
            <a:avLst/>
          </a:prstGeom>
          <a:noFill/>
          <a:ln w="9525">
            <a:noFill/>
            <a:miter lim="800000"/>
            <a:headEnd/>
            <a:tailEnd/>
          </a:ln>
        </p:spPr>
      </p:pic>
    </p:spTree>
    <p:extLst>
      <p:ext uri="{BB962C8B-B14F-4D97-AF65-F5344CB8AC3E}">
        <p14:creationId xmlns:p14="http://schemas.microsoft.com/office/powerpoint/2010/main" val="24115315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Definisi</a:t>
            </a:r>
          </a:p>
        </p:txBody>
      </p:sp>
      <p:sp>
        <p:nvSpPr>
          <p:cNvPr id="58371"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sebagai atribut dari seseorang atau objek yang mempunyai variasi antara satu orang dengan yang lain atau satu obyek dengan obyek yang lain (Hatch &amp; Farhady, 1991)</a:t>
            </a:r>
          </a:p>
          <a:p>
            <a:pPr algn="just">
              <a:lnSpc>
                <a:spcPct val="90000"/>
              </a:lnSpc>
              <a:buFont typeface="Arial" pitchFamily="34" charset="0"/>
              <a:buChar char="•"/>
            </a:pPr>
            <a:r>
              <a:rPr lang="en-US" smtClean="0"/>
              <a:t>Variabel: constructs (konstruk) atau sifat yang akan dipelajari (Kerlinger, 1973)</a:t>
            </a:r>
          </a:p>
          <a:p>
            <a:pPr algn="just">
              <a:lnSpc>
                <a:spcPct val="90000"/>
              </a:lnSpc>
              <a:buFont typeface="Arial" pitchFamily="34" charset="0"/>
              <a:buChar char="•"/>
            </a:pPr>
            <a:r>
              <a:rPr lang="en-US" smtClean="0"/>
              <a:t>Variabel penelitian: Suatu atribut atau sifat atau aspek dari orang maupun obyek yang mempunyai variasi tertentu yang ditetapkan oleh peneliti untuk dipelajari dan ditarik kesimpulannya.</a:t>
            </a:r>
          </a:p>
          <a:p>
            <a:pPr>
              <a:buFont typeface="Arial" pitchFamily="34" charset="0"/>
              <a:buChar char="•"/>
            </a:pPr>
            <a:endParaRPr lang="en-US" smtClean="0"/>
          </a:p>
        </p:txBody>
      </p:sp>
    </p:spTree>
    <p:extLst>
      <p:ext uri="{BB962C8B-B14F-4D97-AF65-F5344CB8AC3E}">
        <p14:creationId xmlns:p14="http://schemas.microsoft.com/office/powerpoint/2010/main" val="4388280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normAutofit/>
          </a:bodyPr>
          <a:lstStyle/>
          <a:p>
            <a:pPr algn="just">
              <a:buFont typeface="Arial" pitchFamily="34" charset="0"/>
              <a:buChar char="•"/>
            </a:pPr>
            <a:r>
              <a:rPr lang="en-US" smtClean="0"/>
              <a:t>Variabel merupakan suatu istilah yang berasal dari kata “vary” dan “able” yang berarti “berubah” dan “bisa”. Jadi kata variabel berarti bisa berubah. Oleh sebab itu setiap variabel dapat diberi nilai, dan nilai itu berubah-ubah. Nilai itu bisa kuntitatif (terukur dan atau terhitung dan dinyatakan dengan angka) juga bisa kualitatif. Ukuran kualitatif suatu variabel tidak lain adalah jumlah dan derajat atributnya.</a:t>
            </a:r>
          </a:p>
          <a:p>
            <a:pPr>
              <a:buFont typeface="Arial" pitchFamily="34" charset="0"/>
              <a:buChar char="•"/>
            </a:pPr>
            <a:endParaRPr lang="en-US" smtClean="0"/>
          </a:p>
          <a:p>
            <a:pPr>
              <a:buFont typeface="Arial" pitchFamily="34" charset="0"/>
              <a:buChar char="•"/>
            </a:pPr>
            <a:endParaRPr lang="en-US" smtClean="0"/>
          </a:p>
        </p:txBody>
      </p:sp>
    </p:spTree>
    <p:extLst>
      <p:ext uri="{BB962C8B-B14F-4D97-AF65-F5344CB8AC3E}">
        <p14:creationId xmlns:p14="http://schemas.microsoft.com/office/powerpoint/2010/main" val="5966766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Penggolongan Variabel</a:t>
            </a:r>
          </a:p>
        </p:txBody>
      </p:sp>
      <p:sp>
        <p:nvSpPr>
          <p:cNvPr id="60419" name="Content Placeholder 2"/>
          <p:cNvSpPr>
            <a:spLocks noGrp="1"/>
          </p:cNvSpPr>
          <p:nvPr>
            <p:ph idx="1"/>
          </p:nvPr>
        </p:nvSpPr>
        <p:spPr/>
        <p:txBody>
          <a:bodyPr>
            <a:normAutofit/>
          </a:bodyPr>
          <a:lstStyle/>
          <a:p>
            <a:pPr marL="609600" indent="-609600">
              <a:lnSpc>
                <a:spcPct val="90000"/>
              </a:lnSpc>
              <a:buFont typeface="Arial" pitchFamily="34" charset="0"/>
              <a:buChar char="•"/>
            </a:pPr>
            <a:r>
              <a:rPr lang="en-US" smtClean="0"/>
              <a:t>Berdasarkan sifat:</a:t>
            </a:r>
          </a:p>
          <a:p>
            <a:pPr marL="609600" indent="-609600">
              <a:lnSpc>
                <a:spcPct val="90000"/>
              </a:lnSpc>
              <a:buFontTx/>
              <a:buNone/>
            </a:pPr>
            <a:r>
              <a:rPr lang="en-US" smtClean="0"/>
              <a:t>	a. Kualitatif</a:t>
            </a:r>
          </a:p>
          <a:p>
            <a:pPr marL="609600" indent="-609600">
              <a:lnSpc>
                <a:spcPct val="90000"/>
              </a:lnSpc>
              <a:buFontTx/>
              <a:buNone/>
            </a:pPr>
            <a:r>
              <a:rPr lang="en-US" smtClean="0"/>
              <a:t>	b. Kuantitatif</a:t>
            </a:r>
          </a:p>
          <a:p>
            <a:pPr marL="609600" indent="-609600">
              <a:lnSpc>
                <a:spcPct val="90000"/>
              </a:lnSpc>
              <a:buFont typeface="Arial" pitchFamily="34" charset="0"/>
              <a:buChar char="•"/>
            </a:pPr>
            <a:r>
              <a:rPr lang="en-US" smtClean="0"/>
              <a:t>Berdasarkan fenomena:</a:t>
            </a:r>
          </a:p>
          <a:p>
            <a:pPr marL="609600" indent="-609600">
              <a:lnSpc>
                <a:spcPct val="90000"/>
              </a:lnSpc>
              <a:buFontTx/>
              <a:buNone/>
            </a:pPr>
            <a:r>
              <a:rPr lang="en-US" smtClean="0"/>
              <a:t>	a. Diskrit (nominal, kategorikal)</a:t>
            </a:r>
          </a:p>
          <a:p>
            <a:pPr marL="609600" indent="-609600">
              <a:lnSpc>
                <a:spcPct val="90000"/>
              </a:lnSpc>
              <a:buFontTx/>
              <a:buNone/>
            </a:pPr>
            <a:r>
              <a:rPr lang="en-US" smtClean="0"/>
              <a:t>	b. Variabel kontinum (ordinal, interval, rasio)</a:t>
            </a:r>
          </a:p>
          <a:p>
            <a:pPr marL="609600" indent="-609600">
              <a:lnSpc>
                <a:spcPct val="90000"/>
              </a:lnSpc>
              <a:buFont typeface="Arial" pitchFamily="34" charset="0"/>
              <a:buChar char="•"/>
            </a:pPr>
            <a:r>
              <a:rPr lang="en-US" smtClean="0"/>
              <a:t>Berdasarkan urutan waktu:</a:t>
            </a:r>
          </a:p>
          <a:p>
            <a:pPr marL="609600" indent="-609600">
              <a:lnSpc>
                <a:spcPct val="90000"/>
              </a:lnSpc>
              <a:buFontTx/>
              <a:buNone/>
            </a:pPr>
            <a:r>
              <a:rPr lang="en-US" smtClean="0"/>
              <a:t>	a. Variabel independen (X)</a:t>
            </a:r>
          </a:p>
          <a:p>
            <a:pPr marL="609600" indent="-609600">
              <a:lnSpc>
                <a:spcPct val="90000"/>
              </a:lnSpc>
              <a:buFontTx/>
              <a:buNone/>
            </a:pPr>
            <a:r>
              <a:rPr lang="en-US" smtClean="0"/>
              <a:t>	b. variabel dependen (Y)</a:t>
            </a:r>
          </a:p>
          <a:p>
            <a:pPr marL="609600" indent="-609600">
              <a:lnSpc>
                <a:spcPct val="90000"/>
              </a:lnSpc>
              <a:buFontTx/>
              <a:buNone/>
            </a:pPr>
            <a:r>
              <a:rPr lang="en-US" smtClean="0"/>
              <a:t>	c. Variabel antara/intervening (i)</a:t>
            </a:r>
          </a:p>
        </p:txBody>
      </p:sp>
    </p:spTree>
    <p:extLst>
      <p:ext uri="{BB962C8B-B14F-4D97-AF65-F5344CB8AC3E}">
        <p14:creationId xmlns:p14="http://schemas.microsoft.com/office/powerpoint/2010/main" val="36138147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Macam-Macam Variabel (1)</a:t>
            </a:r>
          </a:p>
        </p:txBody>
      </p:sp>
      <p:sp>
        <p:nvSpPr>
          <p:cNvPr id="61443" name="Content Placeholder 2"/>
          <p:cNvSpPr>
            <a:spLocks noGrp="1"/>
          </p:cNvSpPr>
          <p:nvPr>
            <p:ph idx="1"/>
          </p:nvPr>
        </p:nvSpPr>
        <p:spPr/>
        <p:txBody>
          <a:bodyPr/>
          <a:lstStyle/>
          <a:p>
            <a:pPr algn="just">
              <a:lnSpc>
                <a:spcPct val="90000"/>
              </a:lnSpc>
            </a:pPr>
            <a:r>
              <a:rPr lang="en-US" smtClean="0"/>
              <a:t>Variabel independen (variabel bebas): variabel stimulus, prediktor, antecedent, adalah variabel yang menjadi sebab perubahannya atau timbulnya variabel dependen (terikat)</a:t>
            </a:r>
          </a:p>
          <a:p>
            <a:pPr algn="just">
              <a:lnSpc>
                <a:spcPct val="90000"/>
              </a:lnSpc>
            </a:pPr>
            <a:r>
              <a:rPr lang="en-US" smtClean="0"/>
              <a:t>Variabel dependen (variabel terikat): variabel output, kriteria, konsekuen, adalah variabel yang dipengaruhi atau yang menjadi akibat karena adanya variabel bebas.</a:t>
            </a:r>
          </a:p>
          <a:p>
            <a:endParaRPr lang="en-US" smtClean="0"/>
          </a:p>
        </p:txBody>
      </p:sp>
    </p:spTree>
    <p:extLst>
      <p:ext uri="{BB962C8B-B14F-4D97-AF65-F5344CB8AC3E}">
        <p14:creationId xmlns:p14="http://schemas.microsoft.com/office/powerpoint/2010/main" val="35533483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Macam-Macam Variabel (2)</a:t>
            </a:r>
          </a:p>
        </p:txBody>
      </p:sp>
      <p:sp>
        <p:nvSpPr>
          <p:cNvPr id="62467"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moderator: variabel yang mempengaruhi (memperkuat/memperlemah) hubungan antara variabel independen dengan dependen, disebut juga sebagai variabel independen kedua.</a:t>
            </a:r>
          </a:p>
          <a:p>
            <a:pPr algn="just">
              <a:lnSpc>
                <a:spcPct val="90000"/>
              </a:lnSpc>
              <a:buFont typeface="Arial" pitchFamily="34" charset="0"/>
              <a:buChar char="•"/>
            </a:pPr>
            <a:r>
              <a:rPr lang="en-US" smtClean="0"/>
              <a:t>Variabel intervening: Variabel yang secara teoritis mempengaruhi (memperlemah dan memperkuat) hubungan antara variabel independen dengan dependen tetapi tidak dapat diukur.</a:t>
            </a:r>
          </a:p>
          <a:p>
            <a:pPr algn="just">
              <a:lnSpc>
                <a:spcPct val="90000"/>
              </a:lnSpc>
              <a:buFont typeface="Arial" pitchFamily="34" charset="0"/>
              <a:buChar char="•"/>
            </a:pPr>
            <a:r>
              <a:rPr lang="en-US" smtClean="0"/>
              <a:t>Variabel kontrol: Variabel yang dikendalikan dibuat konstan sehingga peneliti dapat melakukan penelitian yang bersifat membandingkan.</a:t>
            </a:r>
          </a:p>
          <a:p>
            <a:pPr>
              <a:buFont typeface="Arial" pitchFamily="34" charset="0"/>
              <a:buChar char="•"/>
            </a:pPr>
            <a:endParaRPr lang="en-US" smtClean="0"/>
          </a:p>
        </p:txBody>
      </p:sp>
    </p:spTree>
    <p:extLst>
      <p:ext uri="{BB962C8B-B14F-4D97-AF65-F5344CB8AC3E}">
        <p14:creationId xmlns:p14="http://schemas.microsoft.com/office/powerpoint/2010/main" val="4927937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Hubungan antar variabel (1) </a:t>
            </a:r>
          </a:p>
        </p:txBody>
      </p:sp>
      <p:sp>
        <p:nvSpPr>
          <p:cNvPr id="63491" name="Content Placeholder 2"/>
          <p:cNvSpPr>
            <a:spLocks noGrp="1"/>
          </p:cNvSpPr>
          <p:nvPr>
            <p:ph idx="1"/>
          </p:nvPr>
        </p:nvSpPr>
        <p:spPr/>
        <p:txBody>
          <a:bodyPr/>
          <a:lstStyle/>
          <a:p>
            <a:pPr>
              <a:buFont typeface="Arial" pitchFamily="34" charset="0"/>
              <a:buNone/>
            </a:pPr>
            <a:r>
              <a:rPr lang="en-US" smtClean="0"/>
              <a:t>(a) Hubungan simetris, yaitu</a:t>
            </a:r>
          </a:p>
          <a:p>
            <a:pPr algn="just"/>
            <a:r>
              <a:rPr lang="en-US" smtClean="0"/>
              <a:t> dua variabel yang nilai-nilainya bergerak searah karena kebetulan dipengaruhi oleh suatu variabel lain yang sama.</a:t>
            </a:r>
          </a:p>
          <a:p>
            <a:pPr algn="just"/>
            <a:r>
              <a:rPr lang="en-US" smtClean="0"/>
              <a:t>dua variabel kebetulan saja searah nilainya, padahal satu sama lain tak ada hubungan sama sekali.</a:t>
            </a:r>
          </a:p>
          <a:p>
            <a:pPr algn="just">
              <a:buFont typeface="Arial" pitchFamily="34" charset="0"/>
              <a:buNone/>
            </a:pPr>
            <a:endParaRPr lang="en-US" smtClean="0"/>
          </a:p>
        </p:txBody>
      </p:sp>
    </p:spTree>
    <p:extLst>
      <p:ext uri="{BB962C8B-B14F-4D97-AF65-F5344CB8AC3E}">
        <p14:creationId xmlns:p14="http://schemas.microsoft.com/office/powerpoint/2010/main" val="32698863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Hubungan antar variabel (2)</a:t>
            </a:r>
          </a:p>
        </p:txBody>
      </p:sp>
      <p:sp>
        <p:nvSpPr>
          <p:cNvPr id="64515" name="Content Placeholder 2"/>
          <p:cNvSpPr>
            <a:spLocks noGrp="1"/>
          </p:cNvSpPr>
          <p:nvPr>
            <p:ph idx="1"/>
          </p:nvPr>
        </p:nvSpPr>
        <p:spPr/>
        <p:txBody>
          <a:bodyPr/>
          <a:lstStyle/>
          <a:p>
            <a:pPr algn="just"/>
            <a:r>
              <a:rPr lang="en-US" smtClean="0"/>
              <a:t>dua variabel kebetulan merupakan indikator dari suatu konsep pemikiran tertentu. Misal variabel berat badan dan variabel tinggi badan sebagai indikator kesejahteraan masyarakat.</a:t>
            </a:r>
          </a:p>
          <a:p>
            <a:pPr algn="just"/>
            <a:r>
              <a:rPr lang="en-US" smtClean="0"/>
              <a:t>dua variabel itu bersifat komplementer misal “jumlah mandor” dan “jumlah buruh”. Komplementer artinya saling menyaratkan.</a:t>
            </a:r>
          </a:p>
          <a:p>
            <a:endParaRPr lang="en-US" smtClean="0"/>
          </a:p>
        </p:txBody>
      </p:sp>
    </p:spTree>
    <p:extLst>
      <p:ext uri="{BB962C8B-B14F-4D97-AF65-F5344CB8AC3E}">
        <p14:creationId xmlns:p14="http://schemas.microsoft.com/office/powerpoint/2010/main" val="23491012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Hubungan antar variabel (3) </a:t>
            </a:r>
          </a:p>
        </p:txBody>
      </p:sp>
      <p:sp>
        <p:nvSpPr>
          <p:cNvPr id="4" name="Content Placeholder 3"/>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(b)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yaitu</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X </a:t>
            </a:r>
            <a:r>
              <a:rPr lang="en-US" dirty="0" err="1" smtClean="0"/>
              <a:t>dan</a:t>
            </a:r>
            <a:r>
              <a:rPr lang="en-US" dirty="0" smtClean="0"/>
              <a:t> Y </a:t>
            </a:r>
            <a:r>
              <a:rPr lang="en-US" dirty="0" err="1" smtClean="0"/>
              <a:t>dimana</a:t>
            </a:r>
            <a:r>
              <a:rPr lang="en-US" dirty="0" smtClean="0"/>
              <a:t> X</a:t>
            </a:r>
            <a:r>
              <a:rPr lang="en-US" dirty="0" smtClean="0">
                <a:sym typeface="Wingdings" pitchFamily="2" charset="2"/>
              </a:rPr>
              <a:t></a:t>
            </a:r>
            <a:r>
              <a:rPr lang="en-US" dirty="0" smtClean="0"/>
              <a:t>Y </a:t>
            </a:r>
            <a:r>
              <a:rPr lang="en-US" dirty="0" err="1" smtClean="0"/>
              <a:t>tapi</a:t>
            </a:r>
            <a:r>
              <a:rPr lang="en-US" dirty="0" smtClean="0"/>
              <a:t> </a:t>
            </a:r>
            <a:r>
              <a:rPr lang="en-US" dirty="0" err="1" smtClean="0"/>
              <a:t>bisa</a:t>
            </a:r>
            <a:r>
              <a:rPr lang="en-US" dirty="0" smtClean="0"/>
              <a:t> </a:t>
            </a:r>
            <a:r>
              <a:rPr lang="en-US" dirty="0" err="1" smtClean="0"/>
              <a:t>juga</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tertentu</a:t>
            </a:r>
            <a:r>
              <a:rPr lang="en-US" dirty="0" smtClean="0"/>
              <a:t> Y</a:t>
            </a:r>
            <a:r>
              <a:rPr lang="en-US" dirty="0" smtClean="0">
                <a:sym typeface="Wingdings" pitchFamily="2" charset="2"/>
              </a:rPr>
              <a:t></a:t>
            </a:r>
            <a:r>
              <a:rPr lang="en-US" dirty="0" smtClean="0"/>
              <a:t>X.</a:t>
            </a:r>
          </a:p>
          <a:p>
            <a:pPr algn="just" fontAlgn="auto">
              <a:spcAft>
                <a:spcPts val="0"/>
              </a:spcAft>
              <a:buFont typeface="Arial" pitchFamily="34" charset="0"/>
              <a:buNone/>
              <a:defRPr/>
            </a:pPr>
            <a:r>
              <a:rPr lang="en-US" dirty="0" smtClean="0"/>
              <a:t>(c) </a:t>
            </a:r>
            <a:r>
              <a:rPr lang="en-US" dirty="0" err="1" smtClean="0"/>
              <a:t>Hubungan</a:t>
            </a:r>
            <a:r>
              <a:rPr lang="en-US" dirty="0" smtClean="0"/>
              <a:t> </a:t>
            </a:r>
            <a:r>
              <a:rPr lang="en-US" dirty="0" err="1" smtClean="0"/>
              <a:t>Asimetri</a:t>
            </a:r>
            <a:r>
              <a:rPr lang="en-US" dirty="0" smtClean="0"/>
              <a:t> </a:t>
            </a:r>
            <a:r>
              <a:rPr lang="en-US" dirty="0" err="1" smtClean="0"/>
              <a:t>bisa</a:t>
            </a:r>
            <a:r>
              <a:rPr lang="en-US" dirty="0" smtClean="0"/>
              <a:t> </a:t>
            </a:r>
            <a:r>
              <a:rPr lang="en-US" dirty="0" err="1" smtClean="0"/>
              <a:t>berupa</a:t>
            </a:r>
            <a:endParaRPr lang="en-US" dirty="0" smtClean="0"/>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Bivariat</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Variabel</a:t>
            </a:r>
            <a:r>
              <a:rPr lang="en-US" dirty="0" smtClean="0"/>
              <a:t> yang lain)</a:t>
            </a:r>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Multivariat</a:t>
            </a:r>
            <a:r>
              <a:rPr lang="en-US" dirty="0" smtClean="0"/>
              <a:t> ( </a:t>
            </a:r>
            <a:r>
              <a:rPr lang="en-US" dirty="0" err="1" smtClean="0"/>
              <a:t>beberapa</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lainnya</a:t>
            </a:r>
            <a:r>
              <a:rPr lang="en-US" dirty="0" smtClean="0"/>
              <a:t>)</a:t>
            </a:r>
          </a:p>
          <a:p>
            <a:pPr fontAlgn="auto">
              <a:spcAft>
                <a:spcPts val="0"/>
              </a:spcAft>
              <a:buFont typeface="Arial" pitchFamily="34" charset="0"/>
              <a:buChar char="•"/>
              <a:defRPr/>
            </a:pPr>
            <a:endParaRPr lang="en-US" dirty="0" smtClean="0"/>
          </a:p>
          <a:p>
            <a:pPr marL="457200" indent="0"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16080351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TotalTime>
  <Words>527</Words>
  <Application>Microsoft Office PowerPoint</Application>
  <PresentationFormat>On-screen Show (4:3)</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Materi 5</vt:lpstr>
      <vt:lpstr>Definisi</vt:lpstr>
      <vt:lpstr>PowerPoint Presentation</vt:lpstr>
      <vt:lpstr>Penggolongan Variabel</vt:lpstr>
      <vt:lpstr>Macam-Macam Variabel (1)</vt:lpstr>
      <vt:lpstr>Macam-Macam Variabel (2)</vt:lpstr>
      <vt:lpstr>Hubungan antar variabel (1) </vt:lpstr>
      <vt:lpstr>Hubungan antar variabel (2)</vt:lpstr>
      <vt:lpstr>Hubungan antar variabel (3) </vt:lpstr>
      <vt:lpstr>Paradigma Penelitian</vt:lpstr>
      <vt:lpstr>Paradigma Sederhana</vt:lpstr>
      <vt:lpstr>Paradigma Sederhana Berurutan</vt:lpstr>
      <vt:lpstr>Paradigma Ganda dengan Dua Variabel Independen </vt:lpstr>
      <vt:lpstr>Paradigma Ganda dengan Tiga Variabel Independen </vt:lpstr>
      <vt:lpstr>Paradigma Ganda dengan Dua Variabel Dependen </vt:lpstr>
      <vt:lpstr>Paradigma Ganda dengan Dua Variabel Independen dan Dua Variabel Dependen </vt:lpstr>
      <vt:lpstr>Paradigma Jalur</vt:lpstr>
      <vt:lpstr>Paradigma antar Ubahan Model Recursive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5</dc:title>
  <dc:creator>RAHASIA</dc:creator>
  <cp:lastModifiedBy>RAHASIA</cp:lastModifiedBy>
  <cp:revision>1</cp:revision>
  <dcterms:created xsi:type="dcterms:W3CDTF">2020-04-08T02:08:40Z</dcterms:created>
  <dcterms:modified xsi:type="dcterms:W3CDTF">2020-04-08T02:10:11Z</dcterms:modified>
</cp:coreProperties>
</file>