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A7640-828E-499E-B004-2F5ECC1C0E62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47E74-7EA3-41AD-9F28-32CFDA221D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114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A959FF-D17C-47B1-8A62-B56362FB149B}" type="slidenum">
              <a:rPr lang="id-ID"/>
              <a:pPr/>
              <a:t>2</a:t>
            </a:fld>
            <a:endParaRPr lang="id-ID"/>
          </a:p>
        </p:txBody>
      </p:sp>
      <p:sp>
        <p:nvSpPr>
          <p:cNvPr id="308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8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390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94E906-965F-4F6B-854A-3142DEA34153}" type="slidenum">
              <a:rPr lang="id-ID"/>
              <a:pPr/>
              <a:t>3</a:t>
            </a:fld>
            <a:endParaRPr lang="id-ID"/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33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492377-CC2F-43E2-8B58-AB04A65F5F7A}" type="slidenum">
              <a:rPr lang="id-ID"/>
              <a:pPr/>
              <a:t>4</a:t>
            </a:fld>
            <a:endParaRPr lang="id-ID"/>
          </a:p>
        </p:txBody>
      </p:sp>
      <p:sp>
        <p:nvSpPr>
          <p:cNvPr id="312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2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10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59235B-AEEC-4C0B-B1C6-E5BF4D2A09E3}" type="slidenum">
              <a:rPr lang="id-ID"/>
              <a:pPr/>
              <a:t>5</a:t>
            </a:fld>
            <a:endParaRPr lang="id-ID"/>
          </a:p>
        </p:txBody>
      </p:sp>
      <p:sp>
        <p:nvSpPr>
          <p:cNvPr id="314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4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82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7B779B-E282-4EFA-A489-04EAD6FBF48D}" type="slidenum">
              <a:rPr lang="id-ID"/>
              <a:pPr/>
              <a:t>6</a:t>
            </a:fld>
            <a:endParaRPr lang="id-ID"/>
          </a:p>
        </p:txBody>
      </p:sp>
      <p:sp>
        <p:nvSpPr>
          <p:cNvPr id="316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6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290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637E78-F1A6-4A83-A23D-ADF02A510CDD}" type="slidenum">
              <a:rPr lang="id-ID"/>
              <a:pPr/>
              <a:t>7</a:t>
            </a:fld>
            <a:endParaRPr lang="id-ID"/>
          </a:p>
        </p:txBody>
      </p:sp>
      <p:sp>
        <p:nvSpPr>
          <p:cNvPr id="318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8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44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917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394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54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7490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594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5194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6082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436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003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416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509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021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223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039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689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770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F7FA-D9A6-44A9-904D-B5B68A093E27}" type="datetimeFigureOut">
              <a:rPr lang="id-ID" smtClean="0"/>
              <a:t>04/04/2020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129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1798984"/>
            <a:ext cx="8619114" cy="1304434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Manjemen Perkreditan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 </a:t>
            </a:r>
            <a:r>
              <a:rPr lang="id-ID" sz="1800" dirty="0" smtClean="0"/>
              <a:t>Pertemuan - </a:t>
            </a:r>
            <a:r>
              <a:rPr lang="id-ID" sz="1800" dirty="0" smtClean="0"/>
              <a:t>5</a:t>
            </a:r>
            <a:endParaRPr lang="id-ID" sz="1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89213" y="4134678"/>
            <a:ext cx="8915399" cy="2285999"/>
          </a:xfrm>
        </p:spPr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06179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4E55CB-F0DF-4257-A94B-89518390C945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1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01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8468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3300" b="1" dirty="0" smtClean="0">
                <a:latin typeface="+mn-lt"/>
              </a:rPr>
              <a:t>Resiko</a:t>
            </a:r>
            <a:r>
              <a:rPr lang="id-ID" sz="3300" b="1" dirty="0" smtClean="0">
                <a:latin typeface="+mn-lt"/>
              </a:rPr>
              <a:t> </a:t>
            </a:r>
            <a:r>
              <a:rPr lang="id-ID" sz="3300" b="1" dirty="0" smtClean="0">
                <a:latin typeface="+mn-lt"/>
              </a:rPr>
              <a:t>Perkreditan</a:t>
            </a:r>
            <a:endParaRPr lang="en-US" sz="3300" b="1" dirty="0">
              <a:latin typeface="+mn-lt"/>
            </a:endParaRPr>
          </a:p>
        </p:txBody>
      </p:sp>
      <p:sp>
        <p:nvSpPr>
          <p:cNvPr id="307203" name="Rectangle 8"/>
          <p:cNvSpPr>
            <a:spLocks noGrp="1" noChangeArrowheads="1"/>
          </p:cNvSpPr>
          <p:nvPr>
            <p:ph idx="1"/>
          </p:nvPr>
        </p:nvSpPr>
        <p:spPr>
          <a:xfrm>
            <a:off x="2335696" y="1709529"/>
            <a:ext cx="9412356" cy="479066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d-ID" sz="2400" b="1" dirty="0" smtClean="0"/>
              <a:t>1. </a:t>
            </a:r>
            <a:r>
              <a:rPr lang="id-ID" sz="2400" b="1" dirty="0" smtClean="0"/>
              <a:t>Risiko dari Sifat Usaha</a:t>
            </a: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 smtClean="0"/>
              <a:t>    </a:t>
            </a:r>
            <a:r>
              <a:rPr lang="id-ID" sz="2000" dirty="0" smtClean="0"/>
              <a:t>Sebagai misal usaha di bidang perdagangan bersifat lebih dinamis dari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usaha di bidang perkebunan, hingga terlihat kegiatan perdagangan </a:t>
            </a:r>
          </a:p>
          <a:p>
            <a:pPr marL="0" indent="0">
              <a:buNone/>
            </a:pPr>
            <a:r>
              <a:rPr lang="id-ID" sz="2000" dirty="0" smtClean="0"/>
              <a:t>     mempunyai risiko lebih tinggi dibandingkan dengan kegiatan perkebun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nan.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Tetapi lain lagi kalau dibandingkan dengan usaha-usaha di bidang,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show, entertainment, pertandingan-pertandingan olah raga juga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mengandung tingkat risiko usaha yang tinggi karena adanya turn over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kegiatan usaha yang cepat, dan kegiatan usaha dalam bentuk fisik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tidak dapat disimpan kalau tidak ada pembeli</a:t>
            </a:r>
            <a:endParaRPr lang="en-US" sz="2000" dirty="0" smtClean="0"/>
          </a:p>
        </p:txBody>
      </p:sp>
      <p:sp>
        <p:nvSpPr>
          <p:cNvPr id="30720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F97FAE-F844-4981-A215-62DFFCE6C050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2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449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75453" y="1331844"/>
            <a:ext cx="9303026" cy="49596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2000" dirty="0" smtClean="0"/>
              <a:t>Dari sifat-sifat usaha ini akan dapat diketahui tinggi/rendahnya tingkat risiko usaha dengan berbagai kriteria antara lain:</a:t>
            </a:r>
          </a:p>
          <a:p>
            <a:pPr marL="457200" indent="-457200">
              <a:buAutoNum type="alphaLcPeriod"/>
            </a:pPr>
            <a:r>
              <a:rPr lang="id-ID" sz="2000" dirty="0" smtClean="0"/>
              <a:t>Turn over usaha makin tinggi maka semakin tinggi risikonya.</a:t>
            </a:r>
          </a:p>
          <a:p>
            <a:pPr marL="457200" indent="-457200">
              <a:buAutoNum type="alphaLcPeriod"/>
            </a:pPr>
            <a:r>
              <a:rPr lang="id-ID" sz="2000" dirty="0" smtClean="0"/>
              <a:t>Tingkat spesifikasi/kekhususan usaha, semakin khusus bidang usaha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semakin tinggi risikonya.</a:t>
            </a:r>
          </a:p>
          <a:p>
            <a:pPr marL="457200" indent="-457200">
              <a:buAutoNum type="alphaLcPeriod" startAt="3"/>
            </a:pPr>
            <a:r>
              <a:rPr lang="id-ID" sz="2000" dirty="0" smtClean="0"/>
              <a:t>Investasi pada aktiva lancar modal/kerja, semakin besar investasi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pada modal kerja maka risiko akan semakin tinggi dibandingkan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dengan usaha yang investasi pada barang-barang modal.</a:t>
            </a:r>
          </a:p>
          <a:p>
            <a:pPr marL="457200" indent="-457200">
              <a:buAutoNum type="alphaLcPeriod" startAt="4"/>
            </a:pPr>
            <a:r>
              <a:rPr lang="id-ID" sz="2000" dirty="0" smtClean="0"/>
              <a:t>Usaha dengan padat modal pada negara berkembang akan mem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punyai risiko yang lebih besar dibandingkan dengan usaha yang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banyak mengerahkan tenaga. </a:t>
            </a:r>
            <a:r>
              <a:rPr lang="id-ID" sz="2000" dirty="0" smtClean="0"/>
              <a:t>Tetapi sebaliknya pada negara maju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usaha padat karya akan mempunyai risiko yang lebih tinggi dibandi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ngkan dengan usaha yang padat modal.</a:t>
            </a:r>
          </a:p>
          <a:p>
            <a:pPr marL="0" indent="0">
              <a:buNone/>
            </a:pPr>
            <a:endParaRPr lang="id-ID" sz="2000" dirty="0"/>
          </a:p>
        </p:txBody>
      </p:sp>
      <p:sp>
        <p:nvSpPr>
          <p:cNvPr id="309251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526927-33AB-4DA1-AC13-5EB2AF46C4D4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3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01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5" y="496957"/>
            <a:ext cx="9015979" cy="5282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Lanjutan....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>
          <a:xfrm>
            <a:off x="2189019" y="1649896"/>
            <a:ext cx="9419886" cy="48617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000" dirty="0"/>
              <a:t>e</a:t>
            </a:r>
            <a:r>
              <a:rPr lang="id-ID" sz="2000" dirty="0" smtClean="0"/>
              <a:t>. Karena memang sifat dari pekerjaannya itu sendiri yang mempunyai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risiko tinggi, misalnya pengeboran minyak bumi di lepas pantai.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Stuntman dalam pembuatan film, usaha pencarian harta karun, dan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usaha-usaha yang berupa perintis yang sebelumnya belum dikenal /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lazim dilakukan manusia.</a:t>
            </a:r>
          </a:p>
          <a:p>
            <a:pPr marL="0" indent="0">
              <a:buNone/>
            </a:pPr>
            <a:endParaRPr lang="id-ID" sz="2000" dirty="0"/>
          </a:p>
          <a:p>
            <a:pPr marL="457200" indent="-457200">
              <a:buAutoNum type="arabicPeriod" startAt="2"/>
            </a:pPr>
            <a:r>
              <a:rPr lang="id-ID" sz="2400" b="1" dirty="0" smtClean="0"/>
              <a:t>Risiko Gegrafis</a:t>
            </a:r>
          </a:p>
          <a:p>
            <a:pPr marL="0" indent="0"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  </a:t>
            </a:r>
            <a:r>
              <a:rPr lang="id-ID" sz="2000" dirty="0" smtClean="0"/>
              <a:t>Risiko geografis ini erat hubungannya dengan bencana alam yang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 sering terjadi pada suatu lokasi tertentu misalnya :</a:t>
            </a:r>
            <a:endParaRPr lang="en-US" sz="2000" dirty="0"/>
          </a:p>
        </p:txBody>
      </p:sp>
      <p:sp>
        <p:nvSpPr>
          <p:cNvPr id="311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230300-B1DF-41E2-A8E8-FF2212A21E74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4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698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457200"/>
            <a:ext cx="9660834" cy="60330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id-ID" sz="2000" dirty="0" smtClean="0"/>
              <a:t>Perkebunan/peternakan di daerah gunung berapi akan mempunyai risiko          tinggi.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id-ID" sz="2000" dirty="0" smtClean="0"/>
              <a:t>Industri di daerah banyak gempa bumi juga mempunyai risiko yang tinggi.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id-ID" sz="2000" dirty="0" smtClean="0"/>
              <a:t>Pertanian, industri, di dekat muara sungai yang sering mengalami banjir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/>
              <a:t> </a:t>
            </a:r>
            <a:r>
              <a:rPr lang="id-ID" sz="2000" dirty="0" smtClean="0"/>
              <a:t>    setiap tahun pada musim hujan.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 smtClean="0"/>
              <a:t>Tetapi ada juga risiko yang timbul bukan dari bencana alam tetapi karena faktor lingkungan misalnya, mendirikan indistri di daerah pemukiman akan terdapat risiko untuk diprotes masyarakat sekelilingnya karena akan menim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/>
              <a:t>b</a:t>
            </a:r>
            <a:r>
              <a:rPr lang="id-ID" sz="2000" dirty="0" smtClean="0"/>
              <a:t>ulkan polusi.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 smtClean="0"/>
              <a:t>Risiko geografis juga dapat timbul karena tidak sesuainya pemilihan lokasi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 smtClean="0"/>
              <a:t>Tempat usaha, misalnya pendirian pabrik baja yang jauh dari bahan baku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 smtClean="0"/>
              <a:t>Dan pemasaran serta jauh pula dari faktor-faktor produksi lainnya.</a:t>
            </a:r>
            <a:endParaRPr lang="id-ID" sz="2000" dirty="0"/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 smtClean="0"/>
              <a:t>	   </a:t>
            </a:r>
            <a:endParaRPr lang="en-US" sz="2000" dirty="0"/>
          </a:p>
        </p:txBody>
      </p:sp>
      <p:sp>
        <p:nvSpPr>
          <p:cNvPr id="313347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888F46-8108-447B-8222-5B94A263959C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5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771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8496" y="520102"/>
            <a:ext cx="9878006" cy="64473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400" b="1" dirty="0">
                <a:solidFill>
                  <a:schemeClr val="tx1"/>
                </a:solidFill>
                <a:latin typeface="+mn-lt"/>
              </a:rPr>
              <a:t>3</a:t>
            </a:r>
            <a:r>
              <a:rPr lang="id-ID" sz="2400" b="1" dirty="0" smtClean="0">
                <a:solidFill>
                  <a:schemeClr val="tx1"/>
                </a:solidFill>
                <a:latin typeface="+mn-lt"/>
              </a:rPr>
              <a:t>. Risiko Politik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>
          <a:xfrm>
            <a:off x="1878496" y="1152906"/>
            <a:ext cx="9878006" cy="530331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id-ID" sz="2000" dirty="0" smtClean="0"/>
              <a:t>Banyak kegagalan perkreditan karena tidak adanya kebijakan politik yang jelas. Oleh karena itu kestabilan politik di suatu negara / daerah akan merupakan faktor yang cukup mententukan dalam keberhasilan kegiatan usaha.</a:t>
            </a:r>
          </a:p>
          <a:p>
            <a:pPr marL="0" indent="0">
              <a:lnSpc>
                <a:spcPct val="110000"/>
              </a:lnSpc>
              <a:buNone/>
            </a:pPr>
            <a:endParaRPr lang="id-ID" sz="2000" dirty="0"/>
          </a:p>
          <a:p>
            <a:pPr marL="0" indent="0">
              <a:lnSpc>
                <a:spcPct val="110000"/>
              </a:lnSpc>
              <a:buNone/>
            </a:pPr>
            <a:r>
              <a:rPr lang="id-ID" sz="2400" b="1" dirty="0" smtClean="0"/>
              <a:t>4. Risiko Uncertainty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</a:t>
            </a:r>
            <a:r>
              <a:rPr lang="id-ID" sz="2000" dirty="0" smtClean="0"/>
              <a:t>Faktor ketidakpastian akan menimbulkan spekulasi, dan setiap usaha yang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d-ID" sz="2000" dirty="0"/>
              <a:t> </a:t>
            </a:r>
            <a:r>
              <a:rPr lang="id-ID" sz="2000" dirty="0" smtClean="0"/>
              <a:t>    berupa spekulasi akan mengandung risiko yang tinggi karena segala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d-ID" sz="2000" dirty="0"/>
              <a:t> </a:t>
            </a:r>
            <a:r>
              <a:rPr lang="id-ID" sz="2000" dirty="0" smtClean="0"/>
              <a:t>    sesuatunya tidak dapat direncanakan terlebih dahulu dengan baik.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d-ID" sz="2000" dirty="0"/>
              <a:t> </a:t>
            </a:r>
            <a:r>
              <a:rPr lang="id-ID" sz="2000" dirty="0" smtClean="0"/>
              <a:t>    Salah satu unsur kredit adalah adanya tenggang waktu antara pemberian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d-ID" sz="2000" dirty="0"/>
              <a:t> </a:t>
            </a:r>
            <a:r>
              <a:rPr lang="id-ID" sz="2000" dirty="0" smtClean="0"/>
              <a:t>    kredit dengan waktu pembayaran kembali sehingga risiko ketdakpastian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d-ID" sz="2000" dirty="0"/>
              <a:t> </a:t>
            </a:r>
            <a:r>
              <a:rPr lang="id-ID" sz="2000" dirty="0" smtClean="0"/>
              <a:t>    setiap kredit selalu melekat </a:t>
            </a:r>
            <a:r>
              <a:rPr lang="id-ID" sz="2000" i="1" dirty="0" smtClean="0"/>
              <a:t>(inherent).</a:t>
            </a:r>
            <a:endParaRPr lang="en-US" sz="2000" i="1" dirty="0"/>
          </a:p>
        </p:txBody>
      </p:sp>
      <p:sp>
        <p:nvSpPr>
          <p:cNvPr id="31539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77F02-AFF6-4F6C-B688-6D17085412F3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6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679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4764" y="624110"/>
            <a:ext cx="8719848" cy="733635"/>
          </a:xfrm>
        </p:spPr>
        <p:txBody>
          <a:bodyPr>
            <a:normAutofit fontScale="90000"/>
          </a:bodyPr>
          <a:lstStyle/>
          <a:p>
            <a:r>
              <a:rPr lang="id-ID" sz="2700" b="1" dirty="0" smtClean="0"/>
              <a:t>5. Risiko Inflasi                                                                             </a:t>
            </a:r>
            <a:r>
              <a:rPr lang="id-ID" sz="2400" b="1" dirty="0" smtClean="0"/>
              <a:t/>
            </a:r>
            <a:br>
              <a:rPr lang="id-ID" sz="2400" b="1" dirty="0" smtClean="0"/>
            </a:br>
            <a:endParaRPr lang="id-ID" sz="2400" b="1" dirty="0"/>
          </a:p>
        </p:txBody>
      </p:sp>
      <p:sp>
        <p:nvSpPr>
          <p:cNvPr id="317442" name="Rectangle 12"/>
          <p:cNvSpPr>
            <a:spLocks noGrp="1" noChangeArrowheads="1"/>
          </p:cNvSpPr>
          <p:nvPr>
            <p:ph idx="1"/>
          </p:nvPr>
        </p:nvSpPr>
        <p:spPr>
          <a:xfrm>
            <a:off x="2594551" y="1305307"/>
            <a:ext cx="9306504" cy="5053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dirty="0" smtClean="0"/>
              <a:t>Secara umum inflasi dapat didefinisikan bahwa naiknya harga barang-barang dan jasa pada umumnya sebagai akibat dari jumlah uang (permintaan) lebih banyak dibandingkan dengan jumlah barang-barang atau jasa yang tersedia (jumlah penawaran). Sebagai akibat dari inflasi adalah turunnya nilai uang.</a:t>
            </a:r>
          </a:p>
          <a:p>
            <a:pPr marL="0" indent="0">
              <a:buNone/>
            </a:pPr>
            <a:endParaRPr lang="id-ID" sz="2000" dirty="0"/>
          </a:p>
          <a:p>
            <a:pPr marL="0" indent="0">
              <a:buNone/>
            </a:pPr>
            <a:r>
              <a:rPr lang="id-ID" sz="2400" b="1" dirty="0" smtClean="0"/>
              <a:t>6. Risiko Persaingan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Risiko persaingan dapat berupa persaingan terhadap sesama bank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sendiri yang membiayai proyek yang sama, atau persaingan antara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perusahaan-perusahaan sejenis yang menjadi obyek perkreditan.</a:t>
            </a:r>
            <a:endParaRPr lang="en-US" sz="2000" dirty="0" smtClean="0"/>
          </a:p>
          <a:p>
            <a:pPr marL="684213" indent="-684213">
              <a:buNone/>
            </a:pPr>
            <a:r>
              <a:rPr lang="en-US" sz="2000" dirty="0" smtClean="0"/>
              <a:t>     </a:t>
            </a:r>
            <a:endParaRPr lang="en-US" dirty="0" smtClean="0"/>
          </a:p>
        </p:txBody>
      </p:sp>
      <p:sp>
        <p:nvSpPr>
          <p:cNvPr id="317443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7941CD-F31A-47A9-A3C9-7CE9AD5E28CB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7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040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4929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282</TotalTime>
  <Words>585</Words>
  <Application>Microsoft Office PowerPoint</Application>
  <PresentationFormat>Widescreen</PresentationFormat>
  <Paragraphs>77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Franklin Gothic Book</vt:lpstr>
      <vt:lpstr>Wingdings 3</vt:lpstr>
      <vt:lpstr>Wisp</vt:lpstr>
      <vt:lpstr>Manjemen Perkreditan  Pertemuan - 5</vt:lpstr>
      <vt:lpstr>Resiko Perkreditan</vt:lpstr>
      <vt:lpstr>    </vt:lpstr>
      <vt:lpstr>Lanjutan....</vt:lpstr>
      <vt:lpstr>PowerPoint Presentation</vt:lpstr>
      <vt:lpstr>3. Risiko Politik</vt:lpstr>
      <vt:lpstr>5. Risiko Inflasi                                                                              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Dana Pensiun (Pension Fund)</dc:title>
  <dc:creator>Ithot</dc:creator>
  <cp:lastModifiedBy>mari</cp:lastModifiedBy>
  <cp:revision>57</cp:revision>
  <dcterms:created xsi:type="dcterms:W3CDTF">2013-08-20T03:37:14Z</dcterms:created>
  <dcterms:modified xsi:type="dcterms:W3CDTF">2020-04-04T15:47:05Z</dcterms:modified>
</cp:coreProperties>
</file>