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0" r:id="rId3"/>
    <p:sldId id="274" r:id="rId4"/>
    <p:sldId id="275" r:id="rId5"/>
    <p:sldId id="271" r:id="rId6"/>
    <p:sldId id="273" r:id="rId7"/>
    <p:sldId id="276" r:id="rId8"/>
    <p:sldId id="278" r:id="rId9"/>
    <p:sldId id="277" r:id="rId10"/>
    <p:sldId id="257" r:id="rId11"/>
    <p:sldId id="258" r:id="rId12"/>
    <p:sldId id="272" r:id="rId13"/>
    <p:sldId id="259" r:id="rId14"/>
    <p:sldId id="262" r:id="rId15"/>
    <p:sldId id="260" r:id="rId16"/>
    <p:sldId id="261" r:id="rId17"/>
    <p:sldId id="263"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71" d="100"/>
          <a:sy n="71" d="100"/>
        </p:scale>
        <p:origin x="-10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62210-4EA1-422B-944B-6C3A29772A2C}"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62210-4EA1-422B-944B-6C3A29772A2C}"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62210-4EA1-422B-944B-6C3A29772A2C}"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62210-4EA1-422B-944B-6C3A29772A2C}"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62210-4EA1-422B-944B-6C3A29772A2C}"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62210-4EA1-422B-944B-6C3A29772A2C}"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62210-4EA1-422B-944B-6C3A29772A2C}" type="datetimeFigureOut">
              <a:rPr lang="en-US" smtClean="0"/>
              <a:pPr/>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62210-4EA1-422B-944B-6C3A29772A2C}" type="datetimeFigureOut">
              <a:rPr lang="en-US" smtClean="0"/>
              <a:pPr/>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62210-4EA1-422B-944B-6C3A29772A2C}"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62210-4EA1-422B-944B-6C3A29772A2C}"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62210-4EA1-422B-944B-6C3A29772A2C}"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02BA-0B4D-484E-BBBF-6D9363BEB8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62210-4EA1-422B-944B-6C3A29772A2C}" type="datetimeFigureOut">
              <a:rPr lang="en-US" smtClean="0"/>
              <a:pPr/>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2BA-0B4D-484E-BBBF-6D9363BEB8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National_identity" TargetMode="External"/><Relationship Id="rId2" Type="http://schemas.openxmlformats.org/officeDocument/2006/relationships/hyperlink" Target="https://en.wikipedia.org/wiki/Self-identity"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en.wikipedia.org/wiki/Cultural_ident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1371600"/>
            <a:ext cx="5410200" cy="1292662"/>
          </a:xfrm>
          <a:prstGeom prst="rect">
            <a:avLst/>
          </a:prstGeom>
          <a:noFill/>
        </p:spPr>
        <p:txBody>
          <a:bodyPr wrap="square" rtlCol="0">
            <a:spAutoFit/>
          </a:bodyPr>
          <a:lstStyle/>
          <a:p>
            <a:r>
              <a:rPr lang="en-US" sz="2400" dirty="0" smtClean="0"/>
              <a:t>IDENTITAS &amp; IDENTITAS PERUSAHAAN </a:t>
            </a:r>
            <a:r>
              <a:rPr lang="en-US" sz="2400" i="1" dirty="0" smtClean="0"/>
              <a:t>(CORPORATE IDENTITY)</a:t>
            </a:r>
          </a:p>
          <a:p>
            <a:endParaRPr lang="en-US" sz="1200" dirty="0" smtClean="0"/>
          </a:p>
          <a:p>
            <a:r>
              <a:rPr lang="en-US" dirty="0" smtClean="0"/>
              <a:t>OLEH KANKAN K, M.DS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2.jpg"/>
          <p:cNvPicPr>
            <a:picLocks noGrp="1" noChangeAspect="1"/>
          </p:cNvPicPr>
          <p:nvPr>
            <p:ph idx="1"/>
          </p:nvPr>
        </p:nvPicPr>
        <p:blipFill>
          <a:blip r:embed="rId2" cstate="email"/>
          <a:stretch>
            <a:fillRect/>
          </a:stretch>
        </p:blipFill>
        <p:spPr>
          <a:xfrm>
            <a:off x="7848600" y="0"/>
            <a:ext cx="1295400" cy="6858000"/>
          </a:xfrm>
        </p:spPr>
      </p:pic>
      <p:sp>
        <p:nvSpPr>
          <p:cNvPr id="6" name="TextBox 5"/>
          <p:cNvSpPr txBox="1"/>
          <p:nvPr/>
        </p:nvSpPr>
        <p:spPr>
          <a:xfrm>
            <a:off x="685800" y="2209800"/>
            <a:ext cx="6705599" cy="3970318"/>
          </a:xfrm>
          <a:prstGeom prst="rect">
            <a:avLst/>
          </a:prstGeom>
          <a:noFill/>
        </p:spPr>
        <p:txBody>
          <a:bodyPr wrap="square" rtlCol="0">
            <a:spAutoFit/>
          </a:bodyPr>
          <a:lstStyle/>
          <a:p>
            <a:pPr algn="r"/>
            <a:r>
              <a:rPr lang="en-US" dirty="0"/>
              <a:t>Kesan sebuah lembaga/institusi tidak akan pernah lepas dari identitas perusahaan. Identitas perusahaan merupakan suatu hal yang memungkinkan sebuah perusahaan dikenal dan mampu dibedakan dari perusahaan lainnya</a:t>
            </a:r>
            <a:r>
              <a:rPr lang="en-US" dirty="0" smtClean="0"/>
              <a:t>.</a:t>
            </a:r>
          </a:p>
          <a:p>
            <a:pPr algn="r"/>
            <a:endParaRPr lang="en-US" dirty="0" smtClean="0"/>
          </a:p>
          <a:p>
            <a:pPr algn="r"/>
            <a:r>
              <a:rPr lang="en-US" dirty="0" smtClean="0"/>
              <a:t>Menurut Balmer, (1995), </a:t>
            </a:r>
            <a:r>
              <a:rPr lang="en-US" i="1" dirty="0"/>
              <a:t>Corporate Identity (CI)</a:t>
            </a:r>
            <a:r>
              <a:rPr lang="en-US" dirty="0"/>
              <a:t>/Identitas Perusahaan adalah “pesona” dari suatu korporasi yang disesuaikan dengan pencapaian terhadap sasaran bisnis secara objektif, pada umumnya seringkali dimanifestasikan melalui </a:t>
            </a:r>
            <a:r>
              <a:rPr lang="en-US" i="1" dirty="0"/>
              <a:t>branding</a:t>
            </a:r>
            <a:r>
              <a:rPr lang="en-US" dirty="0"/>
              <a:t> atau digunakan sebagai merek dagang. </a:t>
            </a:r>
            <a:endParaRPr lang="en-US" dirty="0" smtClean="0"/>
          </a:p>
          <a:p>
            <a:pPr algn="r"/>
            <a:r>
              <a:rPr lang="en-US" i="1" dirty="0" smtClean="0"/>
              <a:t>Corporate </a:t>
            </a:r>
            <a:r>
              <a:rPr lang="en-US" i="1" dirty="0"/>
              <a:t>Identity</a:t>
            </a:r>
            <a:r>
              <a:rPr lang="en-US" dirty="0"/>
              <a:t> dihadirkan ketika suatu perusahaan/organisasi atau kelompok kepemilikan suatu perusahaan/organisasi berusaha secara bersama membangun filosofi perusahaan/organisasi tersebut.</a:t>
            </a:r>
            <a:r>
              <a:rPr lang="en-US" dirty="0" smtClean="0"/>
              <a:t>  </a:t>
            </a:r>
          </a:p>
          <a:p>
            <a:pPr algn="r"/>
            <a:endParaRPr lang="en-US" dirty="0" smtClean="0"/>
          </a:p>
        </p:txBody>
      </p:sp>
      <p:sp>
        <p:nvSpPr>
          <p:cNvPr id="5" name="Title 1"/>
          <p:cNvSpPr>
            <a:spLocks noGrp="1"/>
          </p:cNvSpPr>
          <p:nvPr>
            <p:ph type="title"/>
          </p:nvPr>
        </p:nvSpPr>
        <p:spPr>
          <a:xfrm>
            <a:off x="457200" y="274638"/>
            <a:ext cx="8229600" cy="1143000"/>
          </a:xfrm>
        </p:spPr>
        <p:txBody>
          <a:bodyPr/>
          <a:lstStyle/>
          <a:p>
            <a:r>
              <a:rPr lang="id-ID" dirty="0" smtClean="0"/>
              <a:t>Identitas Perusahaan</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2.jpg"/>
          <p:cNvPicPr>
            <a:picLocks noChangeAspect="1"/>
          </p:cNvPicPr>
          <p:nvPr/>
        </p:nvPicPr>
        <p:blipFill>
          <a:blip r:embed="rId2" cstate="email"/>
          <a:stretch>
            <a:fillRect/>
          </a:stretch>
        </p:blipFill>
        <p:spPr>
          <a:xfrm>
            <a:off x="7848600" y="0"/>
            <a:ext cx="1295400" cy="6858000"/>
          </a:xfrm>
          <a:prstGeom prst="rect">
            <a:avLst/>
          </a:prstGeom>
        </p:spPr>
      </p:pic>
      <p:sp>
        <p:nvSpPr>
          <p:cNvPr id="5" name="TextBox 4"/>
          <p:cNvSpPr txBox="1"/>
          <p:nvPr/>
        </p:nvSpPr>
        <p:spPr>
          <a:xfrm>
            <a:off x="685800" y="685800"/>
            <a:ext cx="6705599" cy="5078313"/>
          </a:xfrm>
          <a:prstGeom prst="rect">
            <a:avLst/>
          </a:prstGeom>
          <a:noFill/>
        </p:spPr>
        <p:txBody>
          <a:bodyPr wrap="square" rtlCol="0">
            <a:spAutoFit/>
          </a:bodyPr>
          <a:lstStyle/>
          <a:p>
            <a:pPr algn="r"/>
            <a:endParaRPr lang="en-US" dirty="0" smtClean="0"/>
          </a:p>
          <a:p>
            <a:pPr algn="r"/>
            <a:r>
              <a:rPr lang="en-US" dirty="0" smtClean="0"/>
              <a:t>Menurut </a:t>
            </a:r>
            <a:r>
              <a:rPr lang="en-US" dirty="0"/>
              <a:t>Wally Olins (1989, h.29), bentuk identitas perusahaan terbagi menjadi 4 area aktivitas </a:t>
            </a:r>
            <a:r>
              <a:rPr lang="en-US" dirty="0" smtClean="0"/>
              <a:t>utama:</a:t>
            </a:r>
          </a:p>
          <a:p>
            <a:pPr algn="r"/>
            <a:r>
              <a:rPr lang="en-US" dirty="0" smtClean="0"/>
              <a:t> </a:t>
            </a:r>
          </a:p>
          <a:p>
            <a:pPr algn="r">
              <a:buFont typeface="Arial" pitchFamily="34" charset="0"/>
              <a:buChar char="•"/>
            </a:pPr>
            <a:r>
              <a:rPr lang="en-US" i="1" dirty="0" smtClean="0"/>
              <a:t> </a:t>
            </a:r>
            <a:r>
              <a:rPr lang="en-US" i="1" dirty="0"/>
              <a:t>Product/Service </a:t>
            </a:r>
            <a:r>
              <a:rPr lang="en-US" dirty="0"/>
              <a:t>(apa yang dibuat/yang dijual), </a:t>
            </a:r>
            <a:endParaRPr lang="en-US" dirty="0" smtClean="0"/>
          </a:p>
          <a:p>
            <a:pPr algn="r">
              <a:buFont typeface="Arial" pitchFamily="34" charset="0"/>
              <a:buChar char="•"/>
            </a:pPr>
            <a:r>
              <a:rPr lang="en-US" i="1" dirty="0" smtClean="0"/>
              <a:t>Environment </a:t>
            </a:r>
            <a:r>
              <a:rPr lang="en-US" dirty="0"/>
              <a:t>(dimana kita membuat atau menjualnya-tempat-atau bentuk fisik), </a:t>
            </a:r>
            <a:endParaRPr lang="en-US" dirty="0" smtClean="0"/>
          </a:p>
          <a:p>
            <a:pPr algn="r">
              <a:buFont typeface="Arial" pitchFamily="34" charset="0"/>
              <a:buChar char="•"/>
            </a:pPr>
            <a:r>
              <a:rPr lang="en-US" i="1" dirty="0" smtClean="0"/>
              <a:t>Information </a:t>
            </a:r>
            <a:r>
              <a:rPr lang="en-US" dirty="0"/>
              <a:t>(bagaimana kita menjelaskan dan mempublikasikan apa yang kita lakukan), </a:t>
            </a:r>
            <a:endParaRPr lang="en-US" dirty="0" smtClean="0"/>
          </a:p>
          <a:p>
            <a:pPr algn="r">
              <a:buFont typeface="Arial" pitchFamily="34" charset="0"/>
              <a:buChar char="•"/>
            </a:pPr>
            <a:r>
              <a:rPr lang="en-US" i="1" dirty="0" smtClean="0"/>
              <a:t>Behaviour </a:t>
            </a:r>
            <a:r>
              <a:rPr lang="en-US" dirty="0"/>
              <a:t>(bagaimana karakteristik interaksi khalayak didalam dan di luar organisasi perusahaan tersebut</a:t>
            </a:r>
            <a:r>
              <a:rPr lang="en-US" dirty="0" smtClean="0"/>
              <a:t>).</a:t>
            </a:r>
          </a:p>
          <a:p>
            <a:pPr algn="r">
              <a:buFont typeface="Arial" pitchFamily="34" charset="0"/>
              <a:buChar char="•"/>
            </a:pPr>
            <a:endParaRPr lang="en-US" dirty="0"/>
          </a:p>
          <a:p>
            <a:pPr algn="r"/>
            <a:r>
              <a:rPr lang="en-US" dirty="0" smtClean="0"/>
              <a:t>Sedangkan Balmer (1995) menjelaskan bahwa Identitas </a:t>
            </a:r>
            <a:r>
              <a:rPr lang="en-US" dirty="0"/>
              <a:t>Perusahaan terdiri dari tiga bagian yang digunakan dalam bermacam cakupan:</a:t>
            </a:r>
          </a:p>
          <a:p>
            <a:pPr algn="r">
              <a:buFont typeface="Arial" pitchFamily="34" charset="0"/>
              <a:buChar char="•"/>
            </a:pPr>
            <a:r>
              <a:rPr lang="en-US" i="1" dirty="0" smtClean="0"/>
              <a:t>Corporate </a:t>
            </a:r>
            <a:r>
              <a:rPr lang="en-US" i="1" dirty="0"/>
              <a:t>Visual</a:t>
            </a:r>
            <a:r>
              <a:rPr lang="en-US" dirty="0"/>
              <a:t> (logo, </a:t>
            </a:r>
            <a:r>
              <a:rPr lang="en-US" i="1" dirty="0"/>
              <a:t>uniform</a:t>
            </a:r>
            <a:r>
              <a:rPr lang="en-US" dirty="0"/>
              <a:t> dsb)</a:t>
            </a:r>
          </a:p>
          <a:p>
            <a:pPr algn="r">
              <a:buFont typeface="Arial" pitchFamily="34" charset="0"/>
              <a:buChar char="•"/>
            </a:pPr>
            <a:r>
              <a:rPr lang="en-US" i="1" dirty="0" smtClean="0"/>
              <a:t>Corporate </a:t>
            </a:r>
            <a:r>
              <a:rPr lang="en-US" i="1" dirty="0"/>
              <a:t>Communication</a:t>
            </a:r>
            <a:r>
              <a:rPr lang="en-US" dirty="0"/>
              <a:t> (iklan, </a:t>
            </a:r>
            <a:r>
              <a:rPr lang="en-US" i="1" dirty="0"/>
              <a:t>public relations</a:t>
            </a:r>
            <a:r>
              <a:rPr lang="en-US" dirty="0"/>
              <a:t>,  informasi dsb)</a:t>
            </a:r>
          </a:p>
          <a:p>
            <a:pPr algn="r">
              <a:buFont typeface="Arial" pitchFamily="34" charset="0"/>
              <a:buChar char="•"/>
            </a:pPr>
            <a:r>
              <a:rPr lang="en-US" i="1" dirty="0" smtClean="0"/>
              <a:t>Corporate </a:t>
            </a:r>
            <a:r>
              <a:rPr lang="en-US" i="1" dirty="0"/>
              <a:t>Behavior</a:t>
            </a:r>
            <a:r>
              <a:rPr lang="en-US" dirty="0"/>
              <a:t> (nilai-nilai internal, norma-norma dsb)</a:t>
            </a:r>
          </a:p>
          <a:p>
            <a:pPr algn="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2.jpg"/>
          <p:cNvPicPr>
            <a:picLocks noChangeAspect="1"/>
          </p:cNvPicPr>
          <p:nvPr/>
        </p:nvPicPr>
        <p:blipFill>
          <a:blip r:embed="rId2" cstate="email"/>
          <a:stretch>
            <a:fillRect/>
          </a:stretch>
        </p:blipFill>
        <p:spPr>
          <a:xfrm>
            <a:off x="7848600" y="0"/>
            <a:ext cx="1295400" cy="6858000"/>
          </a:xfrm>
          <a:prstGeom prst="rect">
            <a:avLst/>
          </a:prstGeom>
        </p:spPr>
      </p:pic>
      <p:pic>
        <p:nvPicPr>
          <p:cNvPr id="3" name="Picture 2" descr="123.jpg"/>
          <p:cNvPicPr>
            <a:picLocks noChangeAspect="1"/>
          </p:cNvPicPr>
          <p:nvPr/>
        </p:nvPicPr>
        <p:blipFill>
          <a:blip r:embed="rId3" cstate="email"/>
          <a:stretch>
            <a:fillRect/>
          </a:stretch>
        </p:blipFill>
        <p:spPr>
          <a:xfrm>
            <a:off x="0" y="0"/>
            <a:ext cx="2667000" cy="2474976"/>
          </a:xfrm>
          <a:prstGeom prst="rect">
            <a:avLst/>
          </a:prstGeom>
        </p:spPr>
      </p:pic>
      <p:pic>
        <p:nvPicPr>
          <p:cNvPr id="9" name="Picture 8" descr="dunkin-donuts.jpeg"/>
          <p:cNvPicPr>
            <a:picLocks noChangeAspect="1"/>
          </p:cNvPicPr>
          <p:nvPr/>
        </p:nvPicPr>
        <p:blipFill>
          <a:blip r:embed="rId4" cstate="email"/>
          <a:stretch>
            <a:fillRect/>
          </a:stretch>
        </p:blipFill>
        <p:spPr>
          <a:xfrm>
            <a:off x="2895600" y="0"/>
            <a:ext cx="3505200" cy="2331366"/>
          </a:xfrm>
          <a:prstGeom prst="rect">
            <a:avLst/>
          </a:prstGeom>
        </p:spPr>
      </p:pic>
      <p:pic>
        <p:nvPicPr>
          <p:cNvPr id="11" name="Picture 10" descr="dunkin-donuts1.jpg"/>
          <p:cNvPicPr>
            <a:picLocks noChangeAspect="1"/>
          </p:cNvPicPr>
          <p:nvPr/>
        </p:nvPicPr>
        <p:blipFill>
          <a:blip r:embed="rId5" cstate="email"/>
          <a:stretch>
            <a:fillRect/>
          </a:stretch>
        </p:blipFill>
        <p:spPr>
          <a:xfrm>
            <a:off x="2133600" y="3047999"/>
            <a:ext cx="3513045" cy="3810001"/>
          </a:xfrm>
          <a:prstGeom prst="rect">
            <a:avLst/>
          </a:prstGeom>
        </p:spPr>
      </p:pic>
      <p:pic>
        <p:nvPicPr>
          <p:cNvPr id="12" name="Picture 11" descr="dunkin-donuts (1).jpg"/>
          <p:cNvPicPr>
            <a:picLocks noChangeAspect="1"/>
          </p:cNvPicPr>
          <p:nvPr/>
        </p:nvPicPr>
        <p:blipFill>
          <a:blip r:embed="rId6" cstate="email"/>
          <a:stretch>
            <a:fillRect/>
          </a:stretch>
        </p:blipFill>
        <p:spPr>
          <a:xfrm>
            <a:off x="1" y="2286000"/>
            <a:ext cx="3124200" cy="2752792"/>
          </a:xfrm>
          <a:prstGeom prst="rect">
            <a:avLst/>
          </a:prstGeom>
        </p:spPr>
      </p:pic>
      <p:pic>
        <p:nvPicPr>
          <p:cNvPr id="5" name="Picture 4" descr="30954_Vale-Michael.jpg"/>
          <p:cNvPicPr>
            <a:picLocks noChangeAspect="1"/>
          </p:cNvPicPr>
          <p:nvPr/>
        </p:nvPicPr>
        <p:blipFill>
          <a:blip r:embed="rId7" cstate="email"/>
          <a:stretch>
            <a:fillRect/>
          </a:stretch>
        </p:blipFill>
        <p:spPr>
          <a:xfrm>
            <a:off x="2590801" y="1"/>
            <a:ext cx="1785937" cy="2286000"/>
          </a:xfrm>
          <a:prstGeom prst="rect">
            <a:avLst/>
          </a:prstGeom>
        </p:spPr>
      </p:pic>
      <p:pic>
        <p:nvPicPr>
          <p:cNvPr id="10" name="Picture 9" descr="dunkin-donuts.jpg"/>
          <p:cNvPicPr>
            <a:picLocks noChangeAspect="1"/>
          </p:cNvPicPr>
          <p:nvPr/>
        </p:nvPicPr>
        <p:blipFill>
          <a:blip r:embed="rId8" cstate="email"/>
          <a:stretch>
            <a:fillRect/>
          </a:stretch>
        </p:blipFill>
        <p:spPr>
          <a:xfrm>
            <a:off x="-152400" y="4648200"/>
            <a:ext cx="6374422" cy="2209800"/>
          </a:xfrm>
          <a:prstGeom prst="rect">
            <a:avLst/>
          </a:prstGeom>
        </p:spPr>
      </p:pic>
      <p:pic>
        <p:nvPicPr>
          <p:cNvPr id="8" name="Picture 7" descr="dunkindonuts.jpg"/>
          <p:cNvPicPr>
            <a:picLocks noChangeAspect="1"/>
          </p:cNvPicPr>
          <p:nvPr/>
        </p:nvPicPr>
        <p:blipFill>
          <a:blip r:embed="rId9" cstate="email"/>
          <a:stretch>
            <a:fillRect/>
          </a:stretch>
        </p:blipFill>
        <p:spPr>
          <a:xfrm>
            <a:off x="6172200" y="4648200"/>
            <a:ext cx="1838553" cy="2209800"/>
          </a:xfrm>
          <a:prstGeom prst="rect">
            <a:avLst/>
          </a:prstGeom>
        </p:spPr>
      </p:pic>
      <p:pic>
        <p:nvPicPr>
          <p:cNvPr id="13" name="Picture 12" descr="DunkinCoffee.jpg"/>
          <p:cNvPicPr>
            <a:picLocks noChangeAspect="1"/>
          </p:cNvPicPr>
          <p:nvPr/>
        </p:nvPicPr>
        <p:blipFill>
          <a:blip r:embed="rId10" cstate="email"/>
          <a:stretch>
            <a:fillRect/>
          </a:stretch>
        </p:blipFill>
        <p:spPr>
          <a:xfrm>
            <a:off x="3124200" y="2286000"/>
            <a:ext cx="2514599" cy="1624012"/>
          </a:xfrm>
          <a:prstGeom prst="rect">
            <a:avLst/>
          </a:prstGeom>
        </p:spPr>
      </p:pic>
      <p:pic>
        <p:nvPicPr>
          <p:cNvPr id="14" name="Picture 13" descr="thumb.png"/>
          <p:cNvPicPr>
            <a:picLocks noChangeAspect="1"/>
          </p:cNvPicPr>
          <p:nvPr/>
        </p:nvPicPr>
        <p:blipFill>
          <a:blip r:embed="rId11" cstate="email"/>
          <a:stretch>
            <a:fillRect/>
          </a:stretch>
        </p:blipFill>
        <p:spPr>
          <a:xfrm>
            <a:off x="6079657" y="0"/>
            <a:ext cx="3064343" cy="2286000"/>
          </a:xfrm>
          <a:prstGeom prst="rect">
            <a:avLst/>
          </a:prstGeom>
        </p:spPr>
      </p:pic>
      <p:pic>
        <p:nvPicPr>
          <p:cNvPr id="6" name="Picture 5" descr="032504_fg5.jpg"/>
          <p:cNvPicPr>
            <a:picLocks noChangeAspect="1"/>
          </p:cNvPicPr>
          <p:nvPr/>
        </p:nvPicPr>
        <p:blipFill>
          <a:blip r:embed="rId12" cstate="email"/>
          <a:stretch>
            <a:fillRect/>
          </a:stretch>
        </p:blipFill>
        <p:spPr>
          <a:xfrm>
            <a:off x="7653410" y="4648200"/>
            <a:ext cx="1490590" cy="2209800"/>
          </a:xfrm>
          <a:prstGeom prst="rect">
            <a:avLst/>
          </a:prstGeom>
        </p:spPr>
      </p:pic>
      <p:pic>
        <p:nvPicPr>
          <p:cNvPr id="15" name="Picture 14" descr="417f3_dunkin-donuts-vibe.png"/>
          <p:cNvPicPr>
            <a:picLocks noChangeAspect="1"/>
          </p:cNvPicPr>
          <p:nvPr/>
        </p:nvPicPr>
        <p:blipFill>
          <a:blip r:embed="rId13" cstate="email"/>
          <a:stretch>
            <a:fillRect/>
          </a:stretch>
        </p:blipFill>
        <p:spPr>
          <a:xfrm>
            <a:off x="5364482" y="2286000"/>
            <a:ext cx="3779518" cy="23621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2.jpg"/>
          <p:cNvPicPr>
            <a:picLocks noChangeAspect="1"/>
          </p:cNvPicPr>
          <p:nvPr/>
        </p:nvPicPr>
        <p:blipFill>
          <a:blip r:embed="rId2" cstate="email"/>
          <a:stretch>
            <a:fillRect/>
          </a:stretch>
        </p:blipFill>
        <p:spPr>
          <a:xfrm>
            <a:off x="7848600" y="0"/>
            <a:ext cx="1295400" cy="6858000"/>
          </a:xfrm>
          <a:prstGeom prst="rect">
            <a:avLst/>
          </a:prstGeom>
        </p:spPr>
      </p:pic>
      <p:sp>
        <p:nvSpPr>
          <p:cNvPr id="5" name="TextBox 4"/>
          <p:cNvSpPr txBox="1"/>
          <p:nvPr/>
        </p:nvSpPr>
        <p:spPr>
          <a:xfrm>
            <a:off x="685800" y="685800"/>
            <a:ext cx="6705599" cy="4801314"/>
          </a:xfrm>
          <a:prstGeom prst="rect">
            <a:avLst/>
          </a:prstGeom>
          <a:noFill/>
        </p:spPr>
        <p:txBody>
          <a:bodyPr wrap="square" rtlCol="0">
            <a:spAutoFit/>
          </a:bodyPr>
          <a:lstStyle/>
          <a:p>
            <a:pPr algn="r"/>
            <a:endParaRPr lang="en-US" dirty="0" smtClean="0"/>
          </a:p>
          <a:p>
            <a:pPr lvl="0"/>
            <a:r>
              <a:rPr lang="en-US" b="1" dirty="0" smtClean="0"/>
              <a:t>Unsur Umum Identitas </a:t>
            </a:r>
          </a:p>
          <a:p>
            <a:pPr lvl="0"/>
            <a:r>
              <a:rPr lang="en-US" b="1" dirty="0" smtClean="0"/>
              <a:t>Nama </a:t>
            </a:r>
            <a:r>
              <a:rPr lang="en-US" b="1" i="1" dirty="0" smtClean="0"/>
              <a:t>Brand</a:t>
            </a:r>
            <a:r>
              <a:rPr lang="en-US" b="1" dirty="0" smtClean="0"/>
              <a:t> (</a:t>
            </a:r>
            <a:r>
              <a:rPr lang="en-US" b="1" i="1" dirty="0" smtClean="0"/>
              <a:t>Brand Name</a:t>
            </a:r>
            <a:r>
              <a:rPr lang="en-US" b="1" dirty="0" smtClean="0"/>
              <a:t>)</a:t>
            </a:r>
            <a:endParaRPr lang="en-US" sz="1600" dirty="0" smtClean="0"/>
          </a:p>
          <a:p>
            <a:endParaRPr lang="en-US" i="1" dirty="0" smtClean="0"/>
          </a:p>
          <a:p>
            <a:r>
              <a:rPr lang="en-US" i="1" dirty="0" smtClean="0"/>
              <a:t>Brand name</a:t>
            </a:r>
            <a:r>
              <a:rPr lang="en-US" dirty="0" smtClean="0"/>
              <a:t> merupakan pokok terpenting karena sering berhubungan dengan tema inti atau asosiasi terhadap produk. </a:t>
            </a:r>
            <a:r>
              <a:rPr lang="en-US" i="1" dirty="0" smtClean="0"/>
              <a:t>Brand name</a:t>
            </a:r>
            <a:r>
              <a:rPr lang="en-US" dirty="0" smtClean="0"/>
              <a:t> dapat menjadi sangat efektif dalam komunikasi. Dimana konsumen dapat mengerti komunikasi pemasaran yang disampaikan dalam jarak waktu beberapa detik (untuk iklan) hingga kemungkinan jam (untuk </a:t>
            </a:r>
            <a:r>
              <a:rPr lang="en-US" i="1" dirty="0" smtClean="0"/>
              <a:t>sales call</a:t>
            </a:r>
            <a:r>
              <a:rPr lang="en-US" dirty="0" smtClean="0"/>
              <a:t>), dimana </a:t>
            </a:r>
            <a:r>
              <a:rPr lang="en-US" i="1" dirty="0" smtClean="0"/>
              <a:t>brand name</a:t>
            </a:r>
            <a:r>
              <a:rPr lang="en-US" dirty="0" smtClean="0"/>
              <a:t> dapat dikenali dan memiliki makna yang tercatat atau aktif dalam ingatan hanya dalam hitungan detik. </a:t>
            </a:r>
            <a:r>
              <a:rPr lang="en-US" i="1" dirty="0" smtClean="0"/>
              <a:t>Brand name</a:t>
            </a:r>
            <a:r>
              <a:rPr lang="en-US" dirty="0" smtClean="0"/>
              <a:t> berhubungan erat dengan bahasa, dan bahasa berevolusi secara dinamis. Karena itu pemilihan </a:t>
            </a:r>
            <a:r>
              <a:rPr lang="en-US" i="1" dirty="0" smtClean="0"/>
              <a:t>brand name</a:t>
            </a:r>
            <a:r>
              <a:rPr lang="en-US" dirty="0" smtClean="0"/>
              <a:t> seharusnya didukung dengan riset konsumen (</a:t>
            </a:r>
            <a:r>
              <a:rPr lang="en-US" i="1" dirty="0" smtClean="0"/>
              <a:t>consumer research</a:t>
            </a:r>
            <a:r>
              <a:rPr lang="en-US" dirty="0" smtClean="0"/>
              <a:t>) (Cottineau, 2000).</a:t>
            </a:r>
            <a:endParaRPr lang="en-US" sz="1600" dirty="0" smtClean="0"/>
          </a:p>
          <a:p>
            <a:r>
              <a:rPr lang="en-US" b="1" dirty="0" smtClean="0"/>
              <a:t> </a:t>
            </a:r>
            <a:endParaRPr lang="en-US" sz="1600" dirty="0" smtClean="0"/>
          </a:p>
          <a:p>
            <a:pPr lvl="0"/>
            <a:r>
              <a:rPr lang="en-US" b="1" dirty="0" smtClean="0"/>
              <a:t> </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685800"/>
            <a:ext cx="6705599" cy="2862322"/>
          </a:xfrm>
          <a:prstGeom prst="rect">
            <a:avLst/>
          </a:prstGeom>
          <a:noFill/>
        </p:spPr>
        <p:txBody>
          <a:bodyPr wrap="square" rtlCol="0">
            <a:spAutoFit/>
          </a:bodyPr>
          <a:lstStyle/>
          <a:p>
            <a:pPr lvl="0"/>
            <a:r>
              <a:rPr lang="en-US" b="1" dirty="0" smtClean="0"/>
              <a:t>Logo </a:t>
            </a:r>
            <a:endParaRPr lang="en-US" sz="1600" dirty="0" smtClean="0"/>
          </a:p>
          <a:p>
            <a:r>
              <a:rPr lang="en-US" dirty="0" smtClean="0"/>
              <a:t>Logo adalah tanda khusus yang sangat penting yang didesain untuk sebuah perusahaan, barang atau jasa dan ada untuk menciptakan asosiasi dan pengenalan tersebut.  Logo merupakan atribut paling utama yang terlihat secara fisik, seperti layaknya wajah pada manusia. Melalui logo, tergambar semua atribut nonfisik lainnya sebagai jiwa dari entitas tersebut, yaitu: visi dan misinya, </a:t>
            </a:r>
            <a:r>
              <a:rPr lang="en-US" i="1" dirty="0" smtClean="0"/>
              <a:t>corporate value, corporate culture,</a:t>
            </a:r>
            <a:r>
              <a:rPr lang="en-US" dirty="0" smtClean="0"/>
              <a:t> dan seluruh kepribadiannya.( Rustan, 2009, h.66)</a:t>
            </a:r>
            <a:endParaRPr lang="en-US" sz="1600" dirty="0" smtClean="0"/>
          </a:p>
          <a:p>
            <a:r>
              <a:rPr lang="en-US" b="1" dirty="0" smtClean="0"/>
              <a:t> </a:t>
            </a:r>
            <a:endParaRPr lang="en-US" sz="1600" dirty="0" smtClean="0"/>
          </a:p>
          <a:p>
            <a:pPr lvl="0"/>
            <a:r>
              <a:rPr lang="en-US" b="1" i="1" dirty="0" smtClean="0"/>
              <a:t> </a:t>
            </a:r>
            <a:endParaRPr lang="en-US" sz="1600" dirty="0"/>
          </a:p>
        </p:txBody>
      </p:sp>
      <p:pic>
        <p:nvPicPr>
          <p:cNvPr id="6" name="Picture 5" descr="nike-swoosh.jpg"/>
          <p:cNvPicPr>
            <a:picLocks noChangeAspect="1"/>
          </p:cNvPicPr>
          <p:nvPr/>
        </p:nvPicPr>
        <p:blipFill>
          <a:blip r:embed="rId2" cstate="print"/>
          <a:stretch>
            <a:fillRect/>
          </a:stretch>
        </p:blipFill>
        <p:spPr>
          <a:xfrm>
            <a:off x="2667000" y="3962400"/>
            <a:ext cx="3855089" cy="2895600"/>
          </a:xfrm>
          <a:prstGeom prst="rect">
            <a:avLst/>
          </a:prstGeom>
        </p:spPr>
      </p:pic>
      <p:pic>
        <p:nvPicPr>
          <p:cNvPr id="7" name="Picture 6" descr="Nike_Tick_Logo_by_Tie147.png"/>
          <p:cNvPicPr>
            <a:picLocks noChangeAspect="1"/>
          </p:cNvPicPr>
          <p:nvPr/>
        </p:nvPicPr>
        <p:blipFill>
          <a:blip r:embed="rId3" cstate="email"/>
          <a:stretch>
            <a:fillRect/>
          </a:stretch>
        </p:blipFill>
        <p:spPr>
          <a:xfrm>
            <a:off x="6305176" y="3962400"/>
            <a:ext cx="2838824" cy="2895600"/>
          </a:xfrm>
          <a:prstGeom prst="rect">
            <a:avLst/>
          </a:prstGeom>
        </p:spPr>
      </p:pic>
      <p:pic>
        <p:nvPicPr>
          <p:cNvPr id="8" name="Picture 7" descr="Nike-Logo1.jpg"/>
          <p:cNvPicPr>
            <a:picLocks noChangeAspect="1"/>
          </p:cNvPicPr>
          <p:nvPr/>
        </p:nvPicPr>
        <p:blipFill>
          <a:blip r:embed="rId4" cstate="email"/>
          <a:stretch>
            <a:fillRect/>
          </a:stretch>
        </p:blipFill>
        <p:spPr>
          <a:xfrm>
            <a:off x="0" y="3962400"/>
            <a:ext cx="2895600" cy="2895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685800"/>
            <a:ext cx="6705599" cy="4524315"/>
          </a:xfrm>
          <a:prstGeom prst="rect">
            <a:avLst/>
          </a:prstGeom>
          <a:noFill/>
        </p:spPr>
        <p:txBody>
          <a:bodyPr wrap="square" rtlCol="0">
            <a:spAutoFit/>
          </a:bodyPr>
          <a:lstStyle/>
          <a:p>
            <a:pPr lvl="0"/>
            <a:r>
              <a:rPr lang="en-US" b="1" i="1" dirty="0" smtClean="0"/>
              <a:t>Tagline</a:t>
            </a:r>
            <a:endParaRPr lang="en-US" sz="1600" dirty="0" smtClean="0"/>
          </a:p>
          <a:p>
            <a:r>
              <a:rPr lang="en-US" i="1" dirty="0" smtClean="0"/>
              <a:t>Tagline</a:t>
            </a:r>
            <a:r>
              <a:rPr lang="en-US" dirty="0" smtClean="0"/>
              <a:t> adalah salah satu atribut dalam sistem identitas, berupa satu kata atau lebih yang menggambarkan esensi, </a:t>
            </a:r>
            <a:r>
              <a:rPr lang="en-US" i="1" dirty="0" smtClean="0"/>
              <a:t>personality</a:t>
            </a:r>
            <a:r>
              <a:rPr lang="en-US" dirty="0" smtClean="0"/>
              <a:t> maupun </a:t>
            </a:r>
            <a:r>
              <a:rPr lang="en-US" i="1" dirty="0" smtClean="0"/>
              <a:t>positioning brand. </a:t>
            </a:r>
            <a:r>
              <a:rPr lang="en-US" dirty="0" smtClean="0"/>
              <a:t>(Rustan 2009, h.70). </a:t>
            </a:r>
            <a:endParaRPr lang="en-US" sz="1600" dirty="0" smtClean="0"/>
          </a:p>
          <a:p>
            <a:r>
              <a:rPr lang="en-US" dirty="0" smtClean="0"/>
              <a:t>Eric Swartz, seorang penulis dan ahli </a:t>
            </a:r>
            <a:r>
              <a:rPr lang="en-US" i="1" dirty="0" smtClean="0"/>
              <a:t>brand</a:t>
            </a:r>
            <a:r>
              <a:rPr lang="en-US" dirty="0" smtClean="0"/>
              <a:t> </a:t>
            </a:r>
            <a:r>
              <a:rPr lang="en-US" i="1" dirty="0" smtClean="0"/>
              <a:t>tagline</a:t>
            </a:r>
            <a:r>
              <a:rPr lang="en-US" dirty="0" smtClean="0"/>
              <a:t> (dalam Rustan 2009) mendefinisikan </a:t>
            </a:r>
            <a:r>
              <a:rPr lang="en-US" i="1" dirty="0" smtClean="0"/>
              <a:t>tagline</a:t>
            </a:r>
            <a:r>
              <a:rPr lang="en-US" dirty="0" smtClean="0"/>
              <a:t> sebagai: susunan kata yang ringkas (biasanya tidak lebih dari 7 kata), diletakan mendampingi logo dan mengandung pesan </a:t>
            </a:r>
            <a:r>
              <a:rPr lang="en-US" i="1" dirty="0" smtClean="0"/>
              <a:t>brand</a:t>
            </a:r>
            <a:r>
              <a:rPr lang="en-US" dirty="0" smtClean="0"/>
              <a:t> yang kuat ditujukan kepada </a:t>
            </a:r>
            <a:r>
              <a:rPr lang="en-US" i="1" dirty="0" smtClean="0"/>
              <a:t>audience</a:t>
            </a:r>
            <a:r>
              <a:rPr lang="en-US" dirty="0" smtClean="0"/>
              <a:t> tertentu.</a:t>
            </a:r>
            <a:endParaRPr lang="en-US" sz="1600" dirty="0" smtClean="0"/>
          </a:p>
          <a:p>
            <a:r>
              <a:rPr lang="en-US" dirty="0" smtClean="0"/>
              <a:t>Usia pemakaian sebuah </a:t>
            </a:r>
            <a:r>
              <a:rPr lang="en-US" i="1" dirty="0" smtClean="0"/>
              <a:t>tagline</a:t>
            </a:r>
            <a:r>
              <a:rPr lang="en-US" dirty="0" smtClean="0"/>
              <a:t> pada suatu </a:t>
            </a:r>
            <a:r>
              <a:rPr lang="en-US" i="1" dirty="0" smtClean="0"/>
              <a:t>brand</a:t>
            </a:r>
            <a:r>
              <a:rPr lang="en-US" dirty="0" smtClean="0"/>
              <a:t> tidak bersifat selamanya atau permanen. Seringkali </a:t>
            </a:r>
            <a:r>
              <a:rPr lang="en-US" i="1" dirty="0" smtClean="0"/>
              <a:t>tagline</a:t>
            </a:r>
            <a:r>
              <a:rPr lang="en-US" dirty="0" smtClean="0"/>
              <a:t> diganti menyesuaikan perkembangan pasar dan gaya hidup target </a:t>
            </a:r>
            <a:r>
              <a:rPr lang="en-US" i="1" dirty="0" smtClean="0"/>
              <a:t>audience</a:t>
            </a:r>
            <a:r>
              <a:rPr lang="en-US" dirty="0" smtClean="0"/>
              <a:t>nya. </a:t>
            </a:r>
            <a:endParaRPr lang="en-US" sz="1600" dirty="0" smtClean="0"/>
          </a:p>
          <a:p>
            <a:r>
              <a:rPr lang="en-US" b="1" dirty="0" smtClean="0"/>
              <a:t> </a:t>
            </a:r>
            <a:endParaRPr lang="en-US" sz="1600" dirty="0" smtClean="0"/>
          </a:p>
          <a:p>
            <a:pPr lvl="0"/>
            <a:r>
              <a:rPr lang="en-US" b="1" dirty="0" smtClean="0"/>
              <a:t> </a:t>
            </a:r>
            <a:endParaRPr lang="en-US" sz="1600" dirty="0" smtClean="0"/>
          </a:p>
          <a:p>
            <a:pPr lvl="0"/>
            <a:r>
              <a:rPr lang="en-US" b="1" dirty="0" smtClean="0"/>
              <a:t> </a:t>
            </a:r>
            <a:endParaRPr lang="en-US" sz="1600" dirty="0" smtClean="0"/>
          </a:p>
          <a:p>
            <a:pPr lvl="0"/>
            <a:r>
              <a:rPr lang="en-US" b="1" dirty="0" smtClean="0"/>
              <a:t> </a:t>
            </a:r>
            <a:endParaRPr lang="en-US" sz="1600" dirty="0"/>
          </a:p>
        </p:txBody>
      </p:sp>
      <p:pic>
        <p:nvPicPr>
          <p:cNvPr id="5" name="Picture 4" descr="NIKE_Wallpaper_a0r3y.jpg"/>
          <p:cNvPicPr>
            <a:picLocks noChangeAspect="1"/>
          </p:cNvPicPr>
          <p:nvPr/>
        </p:nvPicPr>
        <p:blipFill>
          <a:blip r:embed="rId2" cstate="print"/>
          <a:stretch>
            <a:fillRect/>
          </a:stretch>
        </p:blipFill>
        <p:spPr>
          <a:xfrm>
            <a:off x="3505200" y="4495800"/>
            <a:ext cx="3149600" cy="2362200"/>
          </a:xfrm>
          <a:prstGeom prst="rect">
            <a:avLst/>
          </a:prstGeom>
        </p:spPr>
      </p:pic>
      <p:pic>
        <p:nvPicPr>
          <p:cNvPr id="7" name="Picture 6" descr="nike-writethefuture-documentary.jpg"/>
          <p:cNvPicPr>
            <a:picLocks noChangeAspect="1"/>
          </p:cNvPicPr>
          <p:nvPr/>
        </p:nvPicPr>
        <p:blipFill>
          <a:blip r:embed="rId3" cstate="email"/>
          <a:stretch>
            <a:fillRect/>
          </a:stretch>
        </p:blipFill>
        <p:spPr>
          <a:xfrm>
            <a:off x="6629399" y="4495800"/>
            <a:ext cx="2816849" cy="2362200"/>
          </a:xfrm>
          <a:prstGeom prst="rect">
            <a:avLst/>
          </a:prstGeom>
        </p:spPr>
      </p:pic>
      <p:pic>
        <p:nvPicPr>
          <p:cNvPr id="10" name="Picture 9" descr="p3.jpg"/>
          <p:cNvPicPr>
            <a:picLocks noChangeAspect="1"/>
          </p:cNvPicPr>
          <p:nvPr/>
        </p:nvPicPr>
        <p:blipFill>
          <a:blip r:embed="rId4" cstate="email"/>
          <a:stretch>
            <a:fillRect/>
          </a:stretch>
        </p:blipFill>
        <p:spPr>
          <a:xfrm>
            <a:off x="0" y="4496637"/>
            <a:ext cx="3581400" cy="236136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685800"/>
            <a:ext cx="6705599" cy="2031325"/>
          </a:xfrm>
          <a:prstGeom prst="rect">
            <a:avLst/>
          </a:prstGeom>
          <a:noFill/>
        </p:spPr>
        <p:txBody>
          <a:bodyPr wrap="square" rtlCol="0">
            <a:spAutoFit/>
          </a:bodyPr>
          <a:lstStyle/>
          <a:p>
            <a:pPr lvl="0"/>
            <a:r>
              <a:rPr lang="en-US" b="1" dirty="0" smtClean="0"/>
              <a:t> </a:t>
            </a:r>
            <a:endParaRPr lang="en-US" sz="1600" dirty="0" smtClean="0"/>
          </a:p>
          <a:p>
            <a:pPr lvl="0"/>
            <a:r>
              <a:rPr lang="en-US" b="1" dirty="0" smtClean="0"/>
              <a:t>Sistem grafis dan elemen visual yang standar</a:t>
            </a:r>
            <a:endParaRPr lang="en-US" sz="1600" dirty="0" smtClean="0"/>
          </a:p>
          <a:p>
            <a:r>
              <a:rPr lang="en-US" dirty="0" smtClean="0"/>
              <a:t>Warna, gambar, bentuk huruf dan tata letak. </a:t>
            </a:r>
            <a:endParaRPr lang="en-US" sz="1600" dirty="0" smtClean="0"/>
          </a:p>
          <a:p>
            <a:r>
              <a:rPr lang="en-US" dirty="0" smtClean="0"/>
              <a:t> </a:t>
            </a:r>
            <a:endParaRPr lang="en-US" sz="1600" dirty="0" smtClean="0"/>
          </a:p>
          <a:p>
            <a:pPr lvl="0"/>
            <a:r>
              <a:rPr lang="en-US" b="1" dirty="0" smtClean="0"/>
              <a:t>Aplikasi </a:t>
            </a:r>
            <a:endParaRPr lang="en-US" sz="1600" dirty="0" smtClean="0"/>
          </a:p>
          <a:p>
            <a:r>
              <a:rPr lang="en-US" dirty="0" smtClean="0"/>
              <a:t>Pada media resmi </a:t>
            </a:r>
            <a:r>
              <a:rPr lang="en-US" i="1" dirty="0" smtClean="0"/>
              <a:t>(official)</a:t>
            </a:r>
            <a:r>
              <a:rPr lang="en-US" dirty="0" smtClean="0"/>
              <a:t> dan media komunikasi, publikasi dan promosi (komersial).</a:t>
            </a:r>
            <a:endParaRPr lang="en-US" sz="1600" dirty="0"/>
          </a:p>
        </p:txBody>
      </p:sp>
      <p:pic>
        <p:nvPicPr>
          <p:cNvPr id="6" name="Picture 5" descr="nike-football-00_.jpg"/>
          <p:cNvPicPr>
            <a:picLocks noChangeAspect="1"/>
          </p:cNvPicPr>
          <p:nvPr/>
        </p:nvPicPr>
        <p:blipFill>
          <a:blip r:embed="rId2" cstate="email"/>
          <a:stretch>
            <a:fillRect/>
          </a:stretch>
        </p:blipFill>
        <p:spPr>
          <a:xfrm>
            <a:off x="0" y="4333725"/>
            <a:ext cx="6019800" cy="2771019"/>
          </a:xfrm>
          <a:prstGeom prst="rect">
            <a:avLst/>
          </a:prstGeom>
        </p:spPr>
      </p:pic>
      <p:pic>
        <p:nvPicPr>
          <p:cNvPr id="7" name="Picture 6" descr="throwback-thursday-nike-air-force-180-pump-2.jpg"/>
          <p:cNvPicPr>
            <a:picLocks noChangeAspect="1"/>
          </p:cNvPicPr>
          <p:nvPr/>
        </p:nvPicPr>
        <p:blipFill>
          <a:blip r:embed="rId3" cstate="email"/>
          <a:stretch>
            <a:fillRect/>
          </a:stretch>
        </p:blipFill>
        <p:spPr>
          <a:xfrm>
            <a:off x="5867399" y="4343401"/>
            <a:ext cx="3287059" cy="2514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533400"/>
            <a:ext cx="9144000" cy="47176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itle 1"/>
          <p:cNvSpPr>
            <a:spLocks noGrp="1"/>
          </p:cNvSpPr>
          <p:nvPr>
            <p:ph type="title"/>
          </p:nvPr>
        </p:nvSpPr>
        <p:spPr>
          <a:xfrm>
            <a:off x="609600" y="2895600"/>
            <a:ext cx="8229600" cy="1143000"/>
          </a:xfrm>
        </p:spPr>
        <p:txBody>
          <a:bodyPr/>
          <a:lstStyle/>
          <a:p>
            <a:r>
              <a:rPr lang="id-ID" dirty="0" smtClean="0"/>
              <a:t>End</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2.jpg"/>
          <p:cNvPicPr>
            <a:picLocks noChangeAspect="1"/>
          </p:cNvPicPr>
          <p:nvPr/>
        </p:nvPicPr>
        <p:blipFill>
          <a:blip r:embed="rId2" cstate="email">
            <a:duotone>
              <a:prstClr val="black"/>
              <a:schemeClr val="accent3">
                <a:tint val="45000"/>
                <a:satMod val="400000"/>
              </a:schemeClr>
            </a:duotone>
          </a:blip>
          <a:stretch>
            <a:fillRect/>
          </a:stretch>
        </p:blipFill>
        <p:spPr>
          <a:xfrm>
            <a:off x="7848600" y="0"/>
            <a:ext cx="1295400" cy="6858000"/>
          </a:xfrm>
          <a:prstGeom prst="rect">
            <a:avLst/>
          </a:prstGeom>
        </p:spPr>
      </p:pic>
      <p:sp>
        <p:nvSpPr>
          <p:cNvPr id="5" name="TextBox 4"/>
          <p:cNvSpPr txBox="1"/>
          <p:nvPr/>
        </p:nvSpPr>
        <p:spPr>
          <a:xfrm>
            <a:off x="685801" y="762000"/>
            <a:ext cx="6705599" cy="3416320"/>
          </a:xfrm>
          <a:prstGeom prst="rect">
            <a:avLst/>
          </a:prstGeom>
          <a:noFill/>
        </p:spPr>
        <p:txBody>
          <a:bodyPr wrap="square" rtlCol="0">
            <a:spAutoFit/>
          </a:bodyPr>
          <a:lstStyle/>
          <a:p>
            <a:pPr algn="r"/>
            <a:r>
              <a:rPr lang="en-US" dirty="0"/>
              <a:t>Identitas adalah salah satu metode untuk dapat dikenali, mengenali, dan membedakan satu hal dengan yang lain. Di dalam kehidupan, keberadaan identitas sangat diperlukan, tidak hanya manusia yang membutuhkan identitas tapi juga berbagai objek lain disekitar manusia</a:t>
            </a:r>
            <a:r>
              <a:rPr lang="en-US" dirty="0" smtClean="0"/>
              <a:t>.</a:t>
            </a:r>
          </a:p>
          <a:p>
            <a:pPr algn="r"/>
            <a:r>
              <a:rPr lang="en-US" dirty="0" smtClean="0"/>
              <a:t> </a:t>
            </a:r>
          </a:p>
          <a:p>
            <a:pPr algn="r"/>
            <a:r>
              <a:rPr lang="en-US" dirty="0" smtClean="0"/>
              <a:t>Manusia </a:t>
            </a:r>
            <a:r>
              <a:rPr lang="en-US" dirty="0"/>
              <a:t>hidup tidak hanya berinteraksi dengan sesama manusia saja, tetapi juga berinteraksi dengan makhluk hidup lain maupun benda mati, meskipun pengolahan informasi yang dilakukan bersifat satu arah. Dengan adanya identitas maka manusia bisa membedakan sesuatu (makhluk hidup maupun benda mati) tersebut dengan sesuatu yang lain</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062g8JA3gH0SE_198.jpg"/>
          <p:cNvPicPr>
            <a:picLocks noGrp="1" noChangeAspect="1"/>
          </p:cNvPicPr>
          <p:nvPr>
            <p:ph idx="1"/>
          </p:nvPr>
        </p:nvPicPr>
        <p:blipFill>
          <a:blip r:embed="rId2" cstate="email">
            <a:grayscl/>
          </a:blip>
          <a:stretch>
            <a:fillRect/>
          </a:stretch>
        </p:blipFill>
        <p:spPr>
          <a:xfrm>
            <a:off x="1" y="4038600"/>
            <a:ext cx="4027714" cy="2819400"/>
          </a:xfrm>
        </p:spPr>
      </p:pic>
      <p:pic>
        <p:nvPicPr>
          <p:cNvPr id="5" name="Picture 4" descr="11556494_5024.jpg"/>
          <p:cNvPicPr>
            <a:picLocks noChangeAspect="1"/>
          </p:cNvPicPr>
          <p:nvPr/>
        </p:nvPicPr>
        <p:blipFill>
          <a:blip r:embed="rId3" cstate="email">
            <a:grayscl/>
          </a:blip>
          <a:stretch>
            <a:fillRect/>
          </a:stretch>
        </p:blipFill>
        <p:spPr>
          <a:xfrm>
            <a:off x="5257800" y="0"/>
            <a:ext cx="4343400" cy="3257550"/>
          </a:xfrm>
          <a:prstGeom prst="rect">
            <a:avLst/>
          </a:prstGeom>
        </p:spPr>
      </p:pic>
      <p:pic>
        <p:nvPicPr>
          <p:cNvPr id="6" name="Picture 5" descr="alex wex.jpg"/>
          <p:cNvPicPr>
            <a:picLocks noChangeAspect="1"/>
          </p:cNvPicPr>
          <p:nvPr/>
        </p:nvPicPr>
        <p:blipFill>
          <a:blip r:embed="rId4" cstate="email">
            <a:grayscl/>
          </a:blip>
          <a:stretch>
            <a:fillRect/>
          </a:stretch>
        </p:blipFill>
        <p:spPr>
          <a:xfrm>
            <a:off x="0" y="0"/>
            <a:ext cx="3048000" cy="4061888"/>
          </a:xfrm>
          <a:prstGeom prst="rect">
            <a:avLst/>
          </a:prstGeom>
        </p:spPr>
      </p:pic>
      <p:pic>
        <p:nvPicPr>
          <p:cNvPr id="7" name="Picture 6" descr="7D5_Bipas.jpg"/>
          <p:cNvPicPr>
            <a:picLocks noChangeAspect="1"/>
          </p:cNvPicPr>
          <p:nvPr/>
        </p:nvPicPr>
        <p:blipFill>
          <a:blip r:embed="rId5" cstate="email">
            <a:grayscl/>
          </a:blip>
          <a:stretch>
            <a:fillRect/>
          </a:stretch>
        </p:blipFill>
        <p:spPr>
          <a:xfrm>
            <a:off x="6756400" y="3276600"/>
            <a:ext cx="2387600" cy="3581400"/>
          </a:xfrm>
          <a:prstGeom prst="rect">
            <a:avLst/>
          </a:prstGeom>
        </p:spPr>
      </p:pic>
      <p:pic>
        <p:nvPicPr>
          <p:cNvPr id="9" name="Picture 8" descr="l.jpg"/>
          <p:cNvPicPr>
            <a:picLocks noChangeAspect="1"/>
          </p:cNvPicPr>
          <p:nvPr/>
        </p:nvPicPr>
        <p:blipFill>
          <a:blip r:embed="rId6" cstate="email">
            <a:grayscl/>
          </a:blip>
          <a:stretch>
            <a:fillRect/>
          </a:stretch>
        </p:blipFill>
        <p:spPr>
          <a:xfrm>
            <a:off x="2971800" y="0"/>
            <a:ext cx="2514600" cy="2485263"/>
          </a:xfrm>
          <a:prstGeom prst="rect">
            <a:avLst/>
          </a:prstGeom>
        </p:spPr>
      </p:pic>
      <p:pic>
        <p:nvPicPr>
          <p:cNvPr id="13" name="Picture 12" descr="1979-Le-21eme-Adam-Katz-Sinding-Karlie-Kloss-After-Stella-McCartney-Paris-Fashion-Week-Fall-Winter-2012-2013-New-York-City-Street-Style-Fashion-Blog_21E1860-920x612.jpg"/>
          <p:cNvPicPr>
            <a:picLocks noChangeAspect="1"/>
          </p:cNvPicPr>
          <p:nvPr/>
        </p:nvPicPr>
        <p:blipFill>
          <a:blip r:embed="rId7" cstate="email">
            <a:grayscl/>
          </a:blip>
          <a:stretch>
            <a:fillRect/>
          </a:stretch>
        </p:blipFill>
        <p:spPr>
          <a:xfrm>
            <a:off x="3581400" y="3276600"/>
            <a:ext cx="3465108" cy="2305050"/>
          </a:xfrm>
          <a:prstGeom prst="rect">
            <a:avLst/>
          </a:prstGeom>
        </p:spPr>
      </p:pic>
      <p:pic>
        <p:nvPicPr>
          <p:cNvPr id="11" name="Picture 10" descr="eugena_210.jpg"/>
          <p:cNvPicPr>
            <a:picLocks noChangeAspect="1"/>
          </p:cNvPicPr>
          <p:nvPr/>
        </p:nvPicPr>
        <p:blipFill>
          <a:blip r:embed="rId8" cstate="email"/>
          <a:stretch>
            <a:fillRect/>
          </a:stretch>
        </p:blipFill>
        <p:spPr>
          <a:xfrm>
            <a:off x="2971800" y="2438400"/>
            <a:ext cx="2514600" cy="3791732"/>
          </a:xfrm>
          <a:prstGeom prst="rect">
            <a:avLst/>
          </a:prstGeom>
        </p:spPr>
      </p:pic>
      <p:pic>
        <p:nvPicPr>
          <p:cNvPr id="12" name="Picture 11" descr="00002958.jpg"/>
          <p:cNvPicPr>
            <a:picLocks noChangeAspect="1"/>
          </p:cNvPicPr>
          <p:nvPr/>
        </p:nvPicPr>
        <p:blipFill>
          <a:blip r:embed="rId9" cstate="email"/>
          <a:stretch>
            <a:fillRect/>
          </a:stretch>
        </p:blipFill>
        <p:spPr>
          <a:xfrm>
            <a:off x="2971800" y="4724400"/>
            <a:ext cx="4095455" cy="2133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as.jpg"/>
          <p:cNvPicPr>
            <a:picLocks noChangeAspect="1"/>
          </p:cNvPicPr>
          <p:nvPr/>
        </p:nvPicPr>
        <p:blipFill>
          <a:blip r:embed="rId2" cstate="email">
            <a:grayscl/>
          </a:blip>
          <a:srcRect/>
          <a:stretch>
            <a:fillRect/>
          </a:stretch>
        </p:blipFill>
        <p:spPr>
          <a:xfrm>
            <a:off x="4572000" y="0"/>
            <a:ext cx="2971800" cy="3048000"/>
          </a:xfrm>
          <a:prstGeom prst="rect">
            <a:avLst/>
          </a:prstGeom>
        </p:spPr>
      </p:pic>
      <p:pic>
        <p:nvPicPr>
          <p:cNvPr id="5" name="Picture 4" descr="images (1).jpg"/>
          <p:cNvPicPr>
            <a:picLocks noChangeAspect="1"/>
          </p:cNvPicPr>
          <p:nvPr/>
        </p:nvPicPr>
        <p:blipFill>
          <a:blip r:embed="rId3" cstate="print">
            <a:grayscl/>
          </a:blip>
          <a:stretch>
            <a:fillRect/>
          </a:stretch>
        </p:blipFill>
        <p:spPr>
          <a:xfrm>
            <a:off x="-457201" y="2895600"/>
            <a:ext cx="3739407" cy="3962400"/>
          </a:xfrm>
          <a:prstGeom prst="rect">
            <a:avLst/>
          </a:prstGeom>
        </p:spPr>
      </p:pic>
      <p:pic>
        <p:nvPicPr>
          <p:cNvPr id="7" name="Picture 6" descr="mpo ati.jpeg"/>
          <p:cNvPicPr>
            <a:picLocks noChangeAspect="1"/>
          </p:cNvPicPr>
          <p:nvPr/>
        </p:nvPicPr>
        <p:blipFill>
          <a:blip r:embed="rId4" cstate="print">
            <a:grayscl/>
          </a:blip>
          <a:stretch>
            <a:fillRect/>
          </a:stretch>
        </p:blipFill>
        <p:spPr>
          <a:xfrm>
            <a:off x="2971801" y="0"/>
            <a:ext cx="2057400" cy="3059723"/>
          </a:xfrm>
          <a:prstGeom prst="rect">
            <a:avLst/>
          </a:prstGeom>
        </p:spPr>
      </p:pic>
      <p:pic>
        <p:nvPicPr>
          <p:cNvPr id="10" name="Picture 9" descr="aming (1).jpg"/>
          <p:cNvPicPr>
            <a:picLocks noChangeAspect="1"/>
          </p:cNvPicPr>
          <p:nvPr/>
        </p:nvPicPr>
        <p:blipFill>
          <a:blip r:embed="rId5" cstate="print">
            <a:grayscl/>
          </a:blip>
          <a:stretch>
            <a:fillRect/>
          </a:stretch>
        </p:blipFill>
        <p:spPr>
          <a:xfrm>
            <a:off x="0" y="0"/>
            <a:ext cx="2971800" cy="2971800"/>
          </a:xfrm>
          <a:prstGeom prst="rect">
            <a:avLst/>
          </a:prstGeom>
        </p:spPr>
      </p:pic>
      <p:pic>
        <p:nvPicPr>
          <p:cNvPr id="6" name="Picture 5" descr="low-11D36801-jpg_064708.jpg"/>
          <p:cNvPicPr>
            <a:picLocks noChangeAspect="1"/>
          </p:cNvPicPr>
          <p:nvPr/>
        </p:nvPicPr>
        <p:blipFill>
          <a:blip r:embed="rId6" cstate="email">
            <a:grayscl/>
          </a:blip>
          <a:stretch>
            <a:fillRect/>
          </a:stretch>
        </p:blipFill>
        <p:spPr>
          <a:xfrm>
            <a:off x="2514600" y="2895600"/>
            <a:ext cx="3048000" cy="4523620"/>
          </a:xfrm>
          <a:prstGeom prst="rect">
            <a:avLst/>
          </a:prstGeom>
        </p:spPr>
      </p:pic>
      <p:pic>
        <p:nvPicPr>
          <p:cNvPr id="9" name="Picture 8" descr="959-jpg_064659.jpg"/>
          <p:cNvPicPr>
            <a:picLocks noChangeAspect="1"/>
          </p:cNvPicPr>
          <p:nvPr/>
        </p:nvPicPr>
        <p:blipFill>
          <a:blip r:embed="rId7" cstate="email">
            <a:grayscl/>
          </a:blip>
          <a:stretch>
            <a:fillRect/>
          </a:stretch>
        </p:blipFill>
        <p:spPr>
          <a:xfrm>
            <a:off x="6858000" y="0"/>
            <a:ext cx="2286000" cy="3749041"/>
          </a:xfrm>
          <a:prstGeom prst="rect">
            <a:avLst/>
          </a:prstGeom>
        </p:spPr>
      </p:pic>
      <p:pic>
        <p:nvPicPr>
          <p:cNvPr id="4" name="Content Placeholder 3" descr="yati_pesek.jpg"/>
          <p:cNvPicPr>
            <a:picLocks noGrp="1" noChangeAspect="1"/>
          </p:cNvPicPr>
          <p:nvPr>
            <p:ph idx="1"/>
          </p:nvPr>
        </p:nvPicPr>
        <p:blipFill>
          <a:blip r:embed="rId8" cstate="print">
            <a:grayscl/>
          </a:blip>
          <a:stretch>
            <a:fillRect/>
          </a:stretch>
        </p:blipFill>
        <p:spPr>
          <a:xfrm>
            <a:off x="5181600" y="2895600"/>
            <a:ext cx="3962400" cy="3962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778715.jpg"/>
          <p:cNvPicPr>
            <a:picLocks noChangeAspect="1"/>
          </p:cNvPicPr>
          <p:nvPr/>
        </p:nvPicPr>
        <p:blipFill>
          <a:blip r:embed="rId2" cstate="email"/>
          <a:stretch>
            <a:fillRect/>
          </a:stretch>
        </p:blipFill>
        <p:spPr>
          <a:xfrm>
            <a:off x="6096000" y="1723704"/>
            <a:ext cx="3048000" cy="3150696"/>
          </a:xfrm>
          <a:prstGeom prst="rect">
            <a:avLst/>
          </a:prstGeom>
        </p:spPr>
      </p:pic>
      <p:pic>
        <p:nvPicPr>
          <p:cNvPr id="8" name="Picture 7" descr="FINGERPRINT.jpg"/>
          <p:cNvPicPr>
            <a:picLocks noChangeAspect="1"/>
          </p:cNvPicPr>
          <p:nvPr/>
        </p:nvPicPr>
        <p:blipFill>
          <a:blip r:embed="rId3" cstate="print"/>
          <a:stretch>
            <a:fillRect/>
          </a:stretch>
        </p:blipFill>
        <p:spPr>
          <a:xfrm>
            <a:off x="2284300" y="1752600"/>
            <a:ext cx="2214575" cy="3200400"/>
          </a:xfrm>
          <a:prstGeom prst="rect">
            <a:avLst/>
          </a:prstGeom>
        </p:spPr>
      </p:pic>
      <p:pic>
        <p:nvPicPr>
          <p:cNvPr id="9" name="Picture 8" descr="Fingerprint1.jpg"/>
          <p:cNvPicPr>
            <a:picLocks noChangeAspect="1"/>
          </p:cNvPicPr>
          <p:nvPr/>
        </p:nvPicPr>
        <p:blipFill>
          <a:blip r:embed="rId4" cstate="print"/>
          <a:stretch>
            <a:fillRect/>
          </a:stretch>
        </p:blipFill>
        <p:spPr>
          <a:xfrm>
            <a:off x="4495800" y="1752600"/>
            <a:ext cx="1905000" cy="3105978"/>
          </a:xfrm>
          <a:prstGeom prst="rect">
            <a:avLst/>
          </a:prstGeom>
        </p:spPr>
      </p:pic>
      <p:pic>
        <p:nvPicPr>
          <p:cNvPr id="12" name="Picture 11" descr="fingerprint.gif"/>
          <p:cNvPicPr>
            <a:picLocks noChangeAspect="1"/>
          </p:cNvPicPr>
          <p:nvPr/>
        </p:nvPicPr>
        <p:blipFill>
          <a:blip r:embed="rId5" cstate="print"/>
          <a:stretch>
            <a:fillRect/>
          </a:stretch>
        </p:blipFill>
        <p:spPr>
          <a:xfrm>
            <a:off x="228600" y="1828800"/>
            <a:ext cx="1935348" cy="31337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igsamples2.gif"/>
          <p:cNvPicPr>
            <a:picLocks noGrp="1" noChangeAspect="1"/>
          </p:cNvPicPr>
          <p:nvPr>
            <p:ph idx="1"/>
          </p:nvPr>
        </p:nvPicPr>
        <p:blipFill>
          <a:blip r:embed="rId2" cstate="print"/>
          <a:stretch>
            <a:fillRect/>
          </a:stretch>
        </p:blipFill>
        <p:spPr>
          <a:xfrm>
            <a:off x="2057400" y="228600"/>
            <a:ext cx="4800600" cy="608076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981505908359351bdbde29935f7067f6.jpg"/>
          <p:cNvPicPr>
            <a:picLocks noGrp="1" noChangeAspect="1"/>
          </p:cNvPicPr>
          <p:nvPr>
            <p:ph idx="1"/>
          </p:nvPr>
        </p:nvPicPr>
        <p:blipFill>
          <a:blip r:embed="rId2" cstate="email"/>
          <a:stretch>
            <a:fillRect/>
          </a:stretch>
        </p:blipFill>
        <p:spPr>
          <a:xfrm>
            <a:off x="-609600" y="0"/>
            <a:ext cx="9753600" cy="6096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Identitas</a:t>
            </a:r>
            <a:endParaRPr lang="id-ID" dirty="0"/>
          </a:p>
        </p:txBody>
      </p:sp>
      <p:sp>
        <p:nvSpPr>
          <p:cNvPr id="3" name="Content Placeholder 2"/>
          <p:cNvSpPr>
            <a:spLocks noGrp="1"/>
          </p:cNvSpPr>
          <p:nvPr>
            <p:ph idx="1"/>
          </p:nvPr>
        </p:nvSpPr>
        <p:spPr>
          <a:xfrm>
            <a:off x="457200" y="1600200"/>
            <a:ext cx="7086600" cy="5029200"/>
          </a:xfrm>
        </p:spPr>
        <p:txBody>
          <a:bodyPr>
            <a:normAutofit lnSpcReduction="10000"/>
          </a:bodyPr>
          <a:lstStyle/>
          <a:p>
            <a:r>
              <a:rPr lang="en-US" sz="2400" b="1" i="1" dirty="0" smtClean="0"/>
              <a:t>identity</a:t>
            </a:r>
            <a:r>
              <a:rPr lang="en-US" sz="2400" i="1" dirty="0" smtClean="0"/>
              <a:t> is a person's conception and expression of their own (</a:t>
            </a:r>
            <a:r>
              <a:rPr lang="en-US" sz="2400" i="1" dirty="0" smtClean="0">
                <a:hlinkClick r:id="rId2" tooltip="Self-identity"/>
              </a:rPr>
              <a:t>self-identity</a:t>
            </a:r>
            <a:r>
              <a:rPr lang="en-US" sz="2400" i="1" dirty="0" smtClean="0"/>
              <a:t>) and others' individuality or group affiliations (such as </a:t>
            </a:r>
            <a:r>
              <a:rPr lang="en-US" sz="2400" i="1" dirty="0" smtClean="0">
                <a:hlinkClick r:id="rId3" tooltip="National identity"/>
              </a:rPr>
              <a:t>national identity</a:t>
            </a:r>
            <a:r>
              <a:rPr lang="en-US" sz="2400" i="1" dirty="0" smtClean="0"/>
              <a:t> and </a:t>
            </a:r>
            <a:r>
              <a:rPr lang="en-US" sz="2400" i="1" dirty="0" smtClean="0">
                <a:hlinkClick r:id="rId4" tooltip="Cultural identity"/>
              </a:rPr>
              <a:t>cultural identity</a:t>
            </a:r>
            <a:r>
              <a:rPr lang="en-US" sz="2400" i="1" dirty="0" smtClean="0"/>
              <a:t>).</a:t>
            </a:r>
            <a:endParaRPr lang="id-ID" sz="2400" i="1" dirty="0" smtClean="0"/>
          </a:p>
          <a:p>
            <a:r>
              <a:rPr lang="en-US" sz="2400" i="1" dirty="0" smtClean="0"/>
              <a:t>understanding 'identity', from the simple 'me' to complex considerations found in domains such as philosophy, ideology and cultural studies.</a:t>
            </a:r>
            <a:endParaRPr lang="id-ID" sz="2400" i="1" dirty="0" smtClean="0"/>
          </a:p>
          <a:p>
            <a:r>
              <a:rPr lang="id-ID" sz="2400" i="1" dirty="0" smtClean="0"/>
              <a:t>Identity sometime are similar to:</a:t>
            </a:r>
          </a:p>
          <a:p>
            <a:pPr lvl="1">
              <a:buFontTx/>
              <a:buChar char="-"/>
            </a:pPr>
            <a:r>
              <a:rPr lang="id-ID" sz="2000" i="1" dirty="0" smtClean="0"/>
              <a:t>Belief</a:t>
            </a:r>
          </a:p>
          <a:p>
            <a:pPr lvl="1">
              <a:buFontTx/>
              <a:buChar char="-"/>
            </a:pPr>
            <a:r>
              <a:rPr lang="id-ID" sz="2000" i="1" dirty="0" smtClean="0"/>
              <a:t>Nationality</a:t>
            </a:r>
          </a:p>
          <a:p>
            <a:pPr lvl="1">
              <a:buFontTx/>
              <a:buChar char="-"/>
            </a:pPr>
            <a:r>
              <a:rPr lang="id-ID" sz="2000" i="1" dirty="0" smtClean="0"/>
              <a:t>Race</a:t>
            </a:r>
          </a:p>
          <a:p>
            <a:pPr lvl="1">
              <a:buFontTx/>
              <a:buChar char="-"/>
            </a:pPr>
            <a:r>
              <a:rPr lang="id-ID" sz="2000" i="1" dirty="0" smtClean="0"/>
              <a:t>Gender</a:t>
            </a:r>
          </a:p>
          <a:p>
            <a:pPr lvl="1">
              <a:buFontTx/>
              <a:buChar char="-"/>
            </a:pPr>
            <a:r>
              <a:rPr lang="id-ID" sz="2000" i="1" dirty="0" smtClean="0"/>
              <a:t>Culture</a:t>
            </a:r>
          </a:p>
          <a:p>
            <a:pPr lvl="1">
              <a:buFontTx/>
              <a:buChar char="-"/>
            </a:pPr>
            <a:r>
              <a:rPr lang="id-ID" sz="2000" i="1" dirty="0" smtClean="0"/>
              <a:t>etc</a:t>
            </a:r>
            <a:endParaRPr lang="en-US" sz="2400" i="1" dirty="0" smtClean="0"/>
          </a:p>
          <a:p>
            <a:endParaRPr lang="id-ID" sz="2400" i="1" dirty="0"/>
          </a:p>
        </p:txBody>
      </p:sp>
      <p:pic>
        <p:nvPicPr>
          <p:cNvPr id="4" name="Content Placeholder 3" descr="Graphic2.jpg"/>
          <p:cNvPicPr>
            <a:picLocks noChangeAspect="1"/>
          </p:cNvPicPr>
          <p:nvPr/>
        </p:nvPicPr>
        <p:blipFill>
          <a:blip r:embed="rId5" cstate="email"/>
          <a:stretch>
            <a:fillRect/>
          </a:stretch>
        </p:blipFill>
        <p:spPr>
          <a:xfrm>
            <a:off x="7848600" y="0"/>
            <a:ext cx="12954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Gadis-Bali.jpg"/>
          <p:cNvPicPr>
            <a:picLocks noGrp="1" noChangeAspect="1"/>
          </p:cNvPicPr>
          <p:nvPr>
            <p:ph idx="1"/>
          </p:nvPr>
        </p:nvPicPr>
        <p:blipFill>
          <a:blip r:embed="rId2"/>
          <a:stretch>
            <a:fillRect/>
          </a:stretch>
        </p:blipFill>
        <p:spPr>
          <a:xfrm>
            <a:off x="-1" y="0"/>
            <a:ext cx="10281859" cy="6858000"/>
          </a:xfrm>
        </p:spPr>
      </p:pic>
      <p:pic>
        <p:nvPicPr>
          <p:cNvPr id="5" name="Picture 4" descr="muslim_kids_praying.jpg"/>
          <p:cNvPicPr>
            <a:picLocks noChangeAspect="1"/>
          </p:cNvPicPr>
          <p:nvPr/>
        </p:nvPicPr>
        <p:blipFill>
          <a:blip r:embed="rId3"/>
          <a:stretch>
            <a:fillRect/>
          </a:stretch>
        </p:blipFill>
        <p:spPr>
          <a:xfrm>
            <a:off x="0" y="4343400"/>
            <a:ext cx="3810000" cy="2514600"/>
          </a:xfrm>
          <a:prstGeom prst="rect">
            <a:avLst/>
          </a:prstGeom>
        </p:spPr>
      </p:pic>
      <p:pic>
        <p:nvPicPr>
          <p:cNvPr id="7" name="Picture 6" descr="tanda-salib-kerudung.jpg"/>
          <p:cNvPicPr>
            <a:picLocks noChangeAspect="1"/>
          </p:cNvPicPr>
          <p:nvPr/>
        </p:nvPicPr>
        <p:blipFill>
          <a:blip r:embed="rId4" cstate="email"/>
          <a:stretch>
            <a:fillRect/>
          </a:stretch>
        </p:blipFill>
        <p:spPr>
          <a:xfrm>
            <a:off x="0" y="-457200"/>
            <a:ext cx="3810000" cy="2725033"/>
          </a:xfrm>
          <a:prstGeom prst="rect">
            <a:avLst/>
          </a:prstGeom>
        </p:spPr>
      </p:pic>
      <p:pic>
        <p:nvPicPr>
          <p:cNvPr id="6" name="Picture 5" descr="antarafoto-Sembahyang120710-2.jpg"/>
          <p:cNvPicPr>
            <a:picLocks noChangeAspect="1"/>
          </p:cNvPicPr>
          <p:nvPr/>
        </p:nvPicPr>
        <p:blipFill>
          <a:blip r:embed="rId5" cstate="email"/>
          <a:stretch>
            <a:fillRect/>
          </a:stretch>
        </p:blipFill>
        <p:spPr>
          <a:xfrm>
            <a:off x="0" y="1803400"/>
            <a:ext cx="3810000" cy="254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599</Words>
  <Application>Microsoft Office PowerPoint</Application>
  <PresentationFormat>On-screen Show (4:3)</PresentationFormat>
  <Paragraphs>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Konsep Identitas</vt:lpstr>
      <vt:lpstr>Slide 9</vt:lpstr>
      <vt:lpstr>Identitas Perusahaan</vt:lpstr>
      <vt:lpstr>Slide 11</vt:lpstr>
      <vt:lpstr>Slide 12</vt:lpstr>
      <vt:lpstr>Slide 13</vt:lpstr>
      <vt:lpstr>Slide 14</vt:lpstr>
      <vt:lpstr>Slide 15</vt:lpstr>
      <vt:lpstr>Slide 16</vt:lpstr>
      <vt:lpstr>Slide 17</vt:lpstr>
      <vt:lpstr>End</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Katharina</cp:lastModifiedBy>
  <cp:revision>52</cp:revision>
  <dcterms:created xsi:type="dcterms:W3CDTF">2012-09-15T04:50:17Z</dcterms:created>
  <dcterms:modified xsi:type="dcterms:W3CDTF">2020-04-08T15:35:18Z</dcterms:modified>
</cp:coreProperties>
</file>