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8" r:id="rId4"/>
    <p:sldId id="310" r:id="rId5"/>
    <p:sldId id="311" r:id="rId6"/>
    <p:sldId id="312" r:id="rId7"/>
    <p:sldId id="309" r:id="rId8"/>
    <p:sldId id="294" r:id="rId9"/>
    <p:sldId id="307" r:id="rId10"/>
    <p:sldId id="291" r:id="rId11"/>
    <p:sldId id="306" r:id="rId12"/>
    <p:sldId id="308" r:id="rId13"/>
    <p:sldId id="313" r:id="rId14"/>
    <p:sldId id="315" r:id="rId15"/>
    <p:sldId id="314" r:id="rId16"/>
    <p:sldId id="292" r:id="rId17"/>
    <p:sldId id="289" r:id="rId18"/>
    <p:sldId id="300" r:id="rId19"/>
    <p:sldId id="316" r:id="rId20"/>
    <p:sldId id="295" r:id="rId21"/>
    <p:sldId id="302" r:id="rId22"/>
    <p:sldId id="301" r:id="rId23"/>
    <p:sldId id="318" r:id="rId24"/>
    <p:sldId id="319" r:id="rId25"/>
    <p:sldId id="317" r:id="rId26"/>
    <p:sldId id="27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11C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7" d="100"/>
          <a:sy n="77" d="100"/>
        </p:scale>
        <p:origin x="-87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F8E1A8-CBE9-4015-82D8-58B6BC6BCFD1}"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A1D323-B52E-47D6-9D53-1AE9DCC1CE6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F8E1A8-CBE9-4015-82D8-58B6BC6BCFD1}"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A1D323-B52E-47D6-9D53-1AE9DCC1CE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F8E1A8-CBE9-4015-82D8-58B6BC6BCFD1}"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A1D323-B52E-47D6-9D53-1AE9DCC1CE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F8E1A8-CBE9-4015-82D8-58B6BC6BCFD1}"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A1D323-B52E-47D6-9D53-1AE9DCC1CE6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F8E1A8-CBE9-4015-82D8-58B6BC6BCFD1}" type="datetimeFigureOut">
              <a:rPr lang="en-US" smtClean="0"/>
              <a:pPr/>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A1D323-B52E-47D6-9D53-1AE9DCC1CE6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F8E1A8-CBE9-4015-82D8-58B6BC6BCFD1}"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A1D323-B52E-47D6-9D53-1AE9DCC1CE6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F8E1A8-CBE9-4015-82D8-58B6BC6BCFD1}" type="datetimeFigureOut">
              <a:rPr lang="en-US" smtClean="0"/>
              <a:pPr/>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A1D323-B52E-47D6-9D53-1AE9DCC1CE6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F8E1A8-CBE9-4015-82D8-58B6BC6BCFD1}" type="datetimeFigureOut">
              <a:rPr lang="en-US" smtClean="0"/>
              <a:pPr/>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A1D323-B52E-47D6-9D53-1AE9DCC1CE6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F8E1A8-CBE9-4015-82D8-58B6BC6BCFD1}" type="datetimeFigureOut">
              <a:rPr lang="en-US" smtClean="0"/>
              <a:pPr/>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A1D323-B52E-47D6-9D53-1AE9DCC1CE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F8E1A8-CBE9-4015-82D8-58B6BC6BCFD1}"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A1D323-B52E-47D6-9D53-1AE9DCC1CE6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F8E1A8-CBE9-4015-82D8-58B6BC6BCFD1}" type="datetimeFigureOut">
              <a:rPr lang="en-US" smtClean="0"/>
              <a:pPr/>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A1D323-B52E-47D6-9D53-1AE9DCC1CE6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F8E1A8-CBE9-4015-82D8-58B6BC6BCFD1}" type="datetimeFigureOut">
              <a:rPr lang="en-US" smtClean="0"/>
              <a:pPr/>
              <a:t>4/8/2020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A1D323-B52E-47D6-9D53-1AE9DCC1CE6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image" Target="../media/image14.jpeg"/><Relationship Id="rId1" Type="http://schemas.openxmlformats.org/officeDocument/2006/relationships/slideLayout" Target="../slideLayouts/slideLayout7.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 Id="rId4" Type="http://schemas.openxmlformats.org/officeDocument/2006/relationships/image" Target="../media/image23.jpeg"/></Relationships>
</file>

<file path=ppt/slides/_rels/slide23.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png"/><Relationship Id="rId1" Type="http://schemas.openxmlformats.org/officeDocument/2006/relationships/slideLayout" Target="../slideLayouts/slideLayout7.xml"/><Relationship Id="rId5" Type="http://schemas.openxmlformats.org/officeDocument/2006/relationships/image" Target="../media/image29.png"/><Relationship Id="rId4" Type="http://schemas.openxmlformats.org/officeDocument/2006/relationships/image" Target="../media/image28.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24"/>
            <a:ext cx="9144000"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pc="300" dirty="0">
              <a:solidFill>
                <a:srgbClr val="00B050"/>
              </a:solidFill>
            </a:endParaRPr>
          </a:p>
        </p:txBody>
      </p:sp>
      <p:sp>
        <p:nvSpPr>
          <p:cNvPr id="2" name="Title 1"/>
          <p:cNvSpPr>
            <a:spLocks noGrp="1"/>
          </p:cNvSpPr>
          <p:nvPr>
            <p:ph type="ctrTitle"/>
          </p:nvPr>
        </p:nvSpPr>
        <p:spPr>
          <a:xfrm>
            <a:off x="838200" y="1295400"/>
            <a:ext cx="5638800" cy="3679825"/>
          </a:xfrm>
        </p:spPr>
        <p:txBody>
          <a:bodyPr>
            <a:noAutofit/>
          </a:bodyPr>
          <a:lstStyle/>
          <a:p>
            <a:pPr algn="l"/>
            <a:r>
              <a:rPr lang="id-ID" sz="3200" b="1" dirty="0" smtClean="0">
                <a:solidFill>
                  <a:schemeClr val="bg1"/>
                </a:solidFill>
                <a:latin typeface="Calibri"/>
                <a:cs typeface="Calibri"/>
              </a:rPr>
              <a:t>P. </a:t>
            </a:r>
            <a:r>
              <a:rPr lang="en-US" sz="3200" b="1" smtClean="0">
                <a:solidFill>
                  <a:schemeClr val="bg1"/>
                </a:solidFill>
                <a:latin typeface="Calibri"/>
                <a:cs typeface="Calibri"/>
              </a:rPr>
              <a:t>3</a:t>
            </a:r>
            <a:r>
              <a:rPr lang="id-ID" sz="3200" b="1" smtClean="0">
                <a:solidFill>
                  <a:schemeClr val="bg1"/>
                </a:solidFill>
                <a:latin typeface="Calibri"/>
                <a:cs typeface="Calibri"/>
              </a:rPr>
              <a:t> </a:t>
            </a:r>
            <a:r>
              <a:rPr lang="id-ID" sz="3200" b="1" dirty="0" smtClean="0">
                <a:solidFill>
                  <a:schemeClr val="bg1"/>
                </a:solidFill>
                <a:latin typeface="Calibri"/>
                <a:cs typeface="Calibri"/>
              </a:rPr>
              <a:t>– </a:t>
            </a:r>
            <a:r>
              <a:rPr lang="en-US" sz="3200" b="1" dirty="0" smtClean="0">
                <a:solidFill>
                  <a:schemeClr val="bg1"/>
                </a:solidFill>
                <a:latin typeface="Calibri"/>
                <a:cs typeface="Calibri"/>
              </a:rPr>
              <a:t>S</a:t>
            </a:r>
            <a:r>
              <a:rPr lang="id-ID" sz="3200" b="1" dirty="0" smtClean="0">
                <a:solidFill>
                  <a:schemeClr val="bg1"/>
                </a:solidFill>
                <a:latin typeface="Calibri"/>
                <a:cs typeface="Calibri"/>
              </a:rPr>
              <a:t>tudio DKV 3</a:t>
            </a:r>
            <a:endParaRPr lang="en-US" sz="3200" dirty="0">
              <a:solidFill>
                <a:schemeClr val="bg1"/>
              </a:solidFill>
              <a:latin typeface="Calibri"/>
              <a:cs typeface="Calibri"/>
            </a:endParaRPr>
          </a:p>
        </p:txBody>
      </p:sp>
      <p:sp>
        <p:nvSpPr>
          <p:cNvPr id="4" name="Subtitle 2"/>
          <p:cNvSpPr txBox="1">
            <a:spLocks/>
          </p:cNvSpPr>
          <p:nvPr/>
        </p:nvSpPr>
        <p:spPr>
          <a:xfrm>
            <a:off x="857224" y="5824558"/>
            <a:ext cx="4157666" cy="533400"/>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id-ID" b="0" i="0" u="none" strike="noStrike" kern="1200" cap="none" normalizeH="0" baseline="0" noProof="0" dirty="0" smtClean="0">
                <a:ln>
                  <a:noFill/>
                </a:ln>
                <a:solidFill>
                  <a:schemeClr val="bg2">
                    <a:lumMod val="75000"/>
                  </a:schemeClr>
                </a:solidFill>
                <a:effectLst/>
                <a:uLnTx/>
                <a:uFillTx/>
                <a:latin typeface="Calibri"/>
                <a:ea typeface="+mn-ea"/>
                <a:cs typeface="Calibri"/>
              </a:rPr>
              <a:t>Wantoro, M.Ds</a:t>
            </a:r>
            <a:r>
              <a:rPr kumimoji="0" lang="id-ID" b="0" i="0" u="none" strike="noStrike" kern="1200" cap="none" normalizeH="0" noProof="0" dirty="0" smtClean="0">
                <a:ln>
                  <a:noFill/>
                </a:ln>
                <a:solidFill>
                  <a:schemeClr val="bg2">
                    <a:lumMod val="75000"/>
                  </a:schemeClr>
                </a:solidFill>
                <a:effectLst/>
                <a:uLnTx/>
                <a:uFillTx/>
                <a:latin typeface="Calibri"/>
                <a:ea typeface="+mn-ea"/>
                <a:cs typeface="Calibri"/>
              </a:rPr>
              <a:t> &amp; </a:t>
            </a:r>
            <a:r>
              <a:rPr kumimoji="0" lang="id-ID" b="0" i="0" u="none" strike="noStrike" kern="1200" cap="none" normalizeH="0" baseline="0" noProof="0" dirty="0" smtClean="0">
                <a:ln>
                  <a:noFill/>
                </a:ln>
                <a:solidFill>
                  <a:schemeClr val="bg2">
                    <a:lumMod val="75000"/>
                  </a:schemeClr>
                </a:solidFill>
                <a:effectLst/>
                <a:uLnTx/>
                <a:uFillTx/>
                <a:latin typeface="Calibri"/>
                <a:ea typeface="+mn-ea"/>
                <a:cs typeface="Calibri"/>
              </a:rPr>
              <a:t>Tim Dosen Studio DKV 3</a:t>
            </a:r>
            <a:endParaRPr kumimoji="0" lang="en-US" b="0" i="0" u="none" strike="noStrike" kern="1200" cap="none" normalizeH="0" baseline="0" noProof="0" dirty="0" smtClean="0">
              <a:ln>
                <a:noFill/>
              </a:ln>
              <a:solidFill>
                <a:schemeClr val="bg2">
                  <a:lumMod val="75000"/>
                </a:schemeClr>
              </a:solidFill>
              <a:effectLst/>
              <a:uLnTx/>
              <a:uFillTx/>
              <a:latin typeface="Calibri"/>
              <a:ea typeface="+mn-ea"/>
              <a:cs typeface="Calibri"/>
            </a:endParaRPr>
          </a:p>
        </p:txBody>
      </p:sp>
      <p:sp>
        <p:nvSpPr>
          <p:cNvPr id="6" name="Title 1"/>
          <p:cNvSpPr txBox="1">
            <a:spLocks/>
          </p:cNvSpPr>
          <p:nvPr/>
        </p:nvSpPr>
        <p:spPr>
          <a:xfrm>
            <a:off x="785786" y="2285992"/>
            <a:ext cx="9215502" cy="3679825"/>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id-ID" sz="6000" b="1" spc="-150" dirty="0" smtClean="0">
                <a:latin typeface="Calibri"/>
                <a:ea typeface="+mj-ea"/>
                <a:cs typeface="Calibri"/>
              </a:rPr>
              <a:t>Identitas Visual</a:t>
            </a:r>
            <a:r>
              <a:rPr kumimoji="0" lang="en-US" sz="6000" b="1" i="0" u="none" strike="noStrike" kern="1200" cap="none" spc="-150" normalizeH="0" baseline="0" noProof="0" dirty="0" smtClean="0">
                <a:ln>
                  <a:noFill/>
                </a:ln>
                <a:effectLst/>
                <a:uLnTx/>
                <a:uFillTx/>
                <a:latin typeface="Calibri"/>
                <a:ea typeface="+mj-ea"/>
                <a:cs typeface="Calibri"/>
              </a:rPr>
              <a:t/>
            </a:r>
            <a:br>
              <a:rPr kumimoji="0" lang="en-US" sz="6000" b="1" i="0" u="none" strike="noStrike" kern="1200" cap="none" spc="-150" normalizeH="0" baseline="0" noProof="0" dirty="0" smtClean="0">
                <a:ln>
                  <a:noFill/>
                </a:ln>
                <a:effectLst/>
                <a:uLnTx/>
                <a:uFillTx/>
                <a:latin typeface="Calibri"/>
                <a:ea typeface="+mj-ea"/>
                <a:cs typeface="Calibri"/>
              </a:rPr>
            </a:br>
            <a:endParaRPr kumimoji="0" lang="en-US" sz="6000" b="1" i="0" u="none" strike="noStrike" kern="1200" cap="none" spc="-150" normalizeH="0" baseline="0" noProof="0" dirty="0">
              <a:ln>
                <a:noFill/>
              </a:ln>
              <a:effectLst/>
              <a:uLnTx/>
              <a:uFillTx/>
              <a:latin typeface="Calibri"/>
              <a:ea typeface="+mj-ea"/>
              <a:cs typeface="Calibri"/>
            </a:endParaRPr>
          </a:p>
        </p:txBody>
      </p:sp>
      <p:pic>
        <p:nvPicPr>
          <p:cNvPr id="26628" name="Picture 4" descr="Hasil gambar untuk process logo"/>
          <p:cNvPicPr>
            <a:picLocks noChangeAspect="1" noChangeArrowheads="1"/>
          </p:cNvPicPr>
          <p:nvPr/>
        </p:nvPicPr>
        <p:blipFill>
          <a:blip r:embed="rId2" cstate="email"/>
          <a:srcRect/>
          <a:stretch>
            <a:fillRect/>
          </a:stretch>
        </p:blipFill>
        <p:spPr bwMode="auto">
          <a:xfrm>
            <a:off x="3286116" y="0"/>
            <a:ext cx="1768030" cy="1857364"/>
          </a:xfrm>
          <a:prstGeom prst="rect">
            <a:avLst/>
          </a:prstGeom>
          <a:noFill/>
        </p:spPr>
      </p:pic>
      <p:pic>
        <p:nvPicPr>
          <p:cNvPr id="26630" name="Picture 6" descr="Hasil gambar untuk process logo"/>
          <p:cNvPicPr>
            <a:picLocks noChangeAspect="1" noChangeArrowheads="1"/>
          </p:cNvPicPr>
          <p:nvPr/>
        </p:nvPicPr>
        <p:blipFill>
          <a:blip r:embed="rId3" cstate="email"/>
          <a:srcRect/>
          <a:stretch>
            <a:fillRect/>
          </a:stretch>
        </p:blipFill>
        <p:spPr bwMode="auto">
          <a:xfrm>
            <a:off x="4857752" y="0"/>
            <a:ext cx="1832784" cy="1846004"/>
          </a:xfrm>
          <a:prstGeom prst="rect">
            <a:avLst/>
          </a:prstGeom>
          <a:noFill/>
        </p:spPr>
      </p:pic>
      <p:pic>
        <p:nvPicPr>
          <p:cNvPr id="26632" name="Picture 8" descr="Hasil gambar untuk process logo"/>
          <p:cNvPicPr>
            <a:picLocks noChangeAspect="1" noChangeArrowheads="1"/>
          </p:cNvPicPr>
          <p:nvPr/>
        </p:nvPicPr>
        <p:blipFill>
          <a:blip r:embed="rId4" cstate="email"/>
          <a:srcRect/>
          <a:stretch>
            <a:fillRect/>
          </a:stretch>
        </p:blipFill>
        <p:spPr bwMode="auto">
          <a:xfrm>
            <a:off x="6357950" y="0"/>
            <a:ext cx="2786050" cy="1857367"/>
          </a:xfrm>
          <a:prstGeom prst="rect">
            <a:avLst/>
          </a:prstGeom>
          <a:noFill/>
        </p:spPr>
      </p:pic>
      <p:pic>
        <p:nvPicPr>
          <p:cNvPr id="26634" name="Picture 10" descr="Gambar terkait"/>
          <p:cNvPicPr>
            <a:picLocks noChangeAspect="1" noChangeArrowheads="1"/>
          </p:cNvPicPr>
          <p:nvPr/>
        </p:nvPicPr>
        <p:blipFill>
          <a:blip r:embed="rId5" cstate="email"/>
          <a:srcRect/>
          <a:stretch>
            <a:fillRect/>
          </a:stretch>
        </p:blipFill>
        <p:spPr bwMode="auto">
          <a:xfrm>
            <a:off x="0" y="0"/>
            <a:ext cx="3301980" cy="1857364"/>
          </a:xfrm>
          <a:prstGeom prst="rect">
            <a:avLst/>
          </a:prstGeom>
          <a:noFill/>
        </p:spPr>
      </p:pic>
      <p:sp>
        <p:nvSpPr>
          <p:cNvPr id="16" name="Title 1"/>
          <p:cNvSpPr txBox="1">
            <a:spLocks/>
          </p:cNvSpPr>
          <p:nvPr/>
        </p:nvSpPr>
        <p:spPr>
          <a:xfrm>
            <a:off x="790588" y="2320943"/>
            <a:ext cx="6853246" cy="3679825"/>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d-ID" sz="2000" i="0" u="none" strike="noStrike" kern="1200" cap="none" spc="0" normalizeH="0" baseline="0" noProof="0" dirty="0" smtClean="0">
                <a:ln>
                  <a:noFill/>
                </a:ln>
                <a:solidFill>
                  <a:schemeClr val="bg1"/>
                </a:solidFill>
                <a:effectLst/>
                <a:uLnTx/>
                <a:uFillTx/>
                <a:latin typeface="Calibri"/>
                <a:ea typeface="+mj-ea"/>
                <a:cs typeface="Calibri"/>
              </a:rPr>
              <a:t>Identitas Visual dan Logo</a:t>
            </a:r>
            <a:endParaRPr kumimoji="0" lang="en-US" sz="2000" i="0" u="none" strike="noStrike" kern="1200" cap="none" spc="0" normalizeH="0" baseline="0" noProof="0" dirty="0">
              <a:ln>
                <a:noFill/>
              </a:ln>
              <a:solidFill>
                <a:schemeClr val="bg1"/>
              </a:solidFill>
              <a:effectLst/>
              <a:uLnTx/>
              <a:uFillTx/>
              <a:latin typeface="Calibri"/>
              <a:ea typeface="+mj-ea"/>
              <a:cs typeface="Calibri"/>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4" descr="Hasil gambar untuk visual identity adidas 3 stripes"/>
          <p:cNvPicPr>
            <a:picLocks noChangeAspect="1" noChangeArrowheads="1"/>
          </p:cNvPicPr>
          <p:nvPr/>
        </p:nvPicPr>
        <p:blipFill>
          <a:blip r:embed="rId2" cstate="email"/>
          <a:srcRect/>
          <a:stretch>
            <a:fillRect/>
          </a:stretch>
        </p:blipFill>
        <p:spPr bwMode="auto">
          <a:xfrm>
            <a:off x="0" y="0"/>
            <a:ext cx="9144022" cy="5143512"/>
          </a:xfrm>
          <a:prstGeom prst="rect">
            <a:avLst/>
          </a:prstGeom>
          <a:noFill/>
        </p:spPr>
      </p:pic>
      <p:sp>
        <p:nvSpPr>
          <p:cNvPr id="8" name="Title 1"/>
          <p:cNvSpPr txBox="1">
            <a:spLocks/>
          </p:cNvSpPr>
          <p:nvPr/>
        </p:nvSpPr>
        <p:spPr>
          <a:xfrm>
            <a:off x="642910" y="5643586"/>
            <a:ext cx="8229600" cy="1143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d-ID" u="none" strike="noStrike" kern="1200" cap="none" spc="0" normalizeH="0" baseline="0" noProof="0" dirty="0" smtClean="0">
                <a:ln>
                  <a:noFill/>
                </a:ln>
                <a:effectLst/>
                <a:uLnTx/>
                <a:uFillTx/>
                <a:latin typeface="+mj-lt"/>
                <a:ea typeface="+mj-ea"/>
                <a:cs typeface="+mj-cs"/>
              </a:rPr>
              <a:t>Three Stripes,</a:t>
            </a:r>
            <a:r>
              <a:rPr kumimoji="0" lang="id-ID" u="none" strike="noStrike" kern="1200" cap="none" spc="0" normalizeH="0" noProof="0" dirty="0" smtClean="0">
                <a:ln>
                  <a:noFill/>
                </a:ln>
                <a:effectLst/>
                <a:uLnTx/>
                <a:uFillTx/>
                <a:latin typeface="+mj-lt"/>
                <a:ea typeface="+mj-ea"/>
                <a:cs typeface="+mj-cs"/>
              </a:rPr>
              <a:t> sangat identik dengan brand sport Adidas yang merupakan aplikasi dan pengembangan dari logo Adidas sendiri. </a:t>
            </a:r>
            <a:endParaRPr kumimoji="0" lang="id-ID" b="1" u="none" strike="noStrike" kern="1200" cap="none" spc="0" normalizeH="0" baseline="0" noProof="0" dirty="0">
              <a:ln>
                <a:noFill/>
              </a:ln>
              <a:solidFill>
                <a:srgbClr val="00B050"/>
              </a:solidFill>
              <a:effectLst/>
              <a:uLnTx/>
              <a:uFillTx/>
              <a:latin typeface="+mj-lt"/>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Gambar terkait"/>
          <p:cNvPicPr>
            <a:picLocks noChangeAspect="1" noChangeArrowheads="1"/>
          </p:cNvPicPr>
          <p:nvPr/>
        </p:nvPicPr>
        <p:blipFill>
          <a:blip r:embed="rId2" cstate="email"/>
          <a:srcRect/>
          <a:stretch>
            <a:fillRect/>
          </a:stretch>
        </p:blipFill>
        <p:spPr bwMode="auto">
          <a:xfrm>
            <a:off x="0" y="0"/>
            <a:ext cx="9154018" cy="4357694"/>
          </a:xfrm>
          <a:prstGeom prst="rect">
            <a:avLst/>
          </a:prstGeom>
          <a:noFill/>
        </p:spPr>
      </p:pic>
      <p:sp>
        <p:nvSpPr>
          <p:cNvPr id="3" name="Title 1"/>
          <p:cNvSpPr txBox="1">
            <a:spLocks/>
          </p:cNvSpPr>
          <p:nvPr/>
        </p:nvSpPr>
        <p:spPr>
          <a:xfrm>
            <a:off x="642910" y="5072082"/>
            <a:ext cx="7786742" cy="1143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d-ID" u="none" strike="noStrike" kern="1200" cap="none" spc="0" normalizeH="0" baseline="0" noProof="0" dirty="0" smtClean="0">
                <a:ln>
                  <a:noFill/>
                </a:ln>
                <a:effectLst/>
                <a:uLnTx/>
                <a:uFillTx/>
                <a:latin typeface="+mj-lt"/>
                <a:ea typeface="+mj-ea"/>
                <a:cs typeface="+mj-cs"/>
              </a:rPr>
              <a:t>Warna Merah Putih dengan elemen line</a:t>
            </a:r>
            <a:r>
              <a:rPr kumimoji="0" lang="id-ID" u="none" strike="noStrike" kern="1200" cap="none" spc="0" normalizeH="0" noProof="0" dirty="0" smtClean="0">
                <a:ln>
                  <a:noFill/>
                </a:ln>
                <a:effectLst/>
                <a:uLnTx/>
                <a:uFillTx/>
                <a:latin typeface="+mj-lt"/>
                <a:ea typeface="+mj-ea"/>
                <a:cs typeface="+mj-cs"/>
              </a:rPr>
              <a:t> bergelombang identik dengan brand Coca Cola. </a:t>
            </a:r>
            <a:endParaRPr kumimoji="0" lang="id-ID" b="1" u="none" strike="noStrike" kern="1200" cap="none" spc="0" normalizeH="0" baseline="0" noProof="0" dirty="0">
              <a:ln>
                <a:noFill/>
              </a:ln>
              <a:solidFill>
                <a:srgbClr val="00B050"/>
              </a:solidFill>
              <a:effectLst/>
              <a:uLnTx/>
              <a:uFillTx/>
              <a:latin typeface="+mj-lt"/>
              <a:ea typeface="+mj-ea"/>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asil gambar untuk visual identity color palette"/>
          <p:cNvPicPr>
            <a:picLocks noChangeAspect="1" noChangeArrowheads="1"/>
          </p:cNvPicPr>
          <p:nvPr/>
        </p:nvPicPr>
        <p:blipFill>
          <a:blip r:embed="rId2" cstate="email"/>
          <a:srcRect/>
          <a:stretch>
            <a:fillRect/>
          </a:stretch>
        </p:blipFill>
        <p:spPr bwMode="auto">
          <a:xfrm>
            <a:off x="642910" y="857232"/>
            <a:ext cx="5500726" cy="5466347"/>
          </a:xfrm>
          <a:prstGeom prst="rect">
            <a:avLst/>
          </a:prstGeom>
          <a:noFill/>
        </p:spPr>
      </p:pic>
      <p:sp>
        <p:nvSpPr>
          <p:cNvPr id="3" name="Title 1"/>
          <p:cNvSpPr txBox="1">
            <a:spLocks/>
          </p:cNvSpPr>
          <p:nvPr/>
        </p:nvSpPr>
        <p:spPr>
          <a:xfrm>
            <a:off x="6572264" y="2428868"/>
            <a:ext cx="2000264" cy="3000396"/>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d-ID" u="none" strike="noStrike" kern="1200" cap="none" spc="0" normalizeH="0" baseline="0" noProof="0" dirty="0" smtClean="0">
                <a:ln>
                  <a:noFill/>
                </a:ln>
                <a:effectLst/>
                <a:uLnTx/>
                <a:uFillTx/>
                <a:latin typeface="+mj-lt"/>
                <a:ea typeface="+mj-ea"/>
                <a:cs typeface="+mj-cs"/>
              </a:rPr>
              <a:t>Warna merupakan elemen yang digunakan</a:t>
            </a:r>
            <a:r>
              <a:rPr kumimoji="0" lang="id-ID" u="none" strike="noStrike" kern="1200" cap="none" spc="0" normalizeH="0" noProof="0" dirty="0" smtClean="0">
                <a:ln>
                  <a:noFill/>
                </a:ln>
                <a:effectLst/>
                <a:uLnTx/>
                <a:uFillTx/>
                <a:latin typeface="+mj-lt"/>
                <a:ea typeface="+mj-ea"/>
                <a:cs typeface="+mj-cs"/>
              </a:rPr>
              <a:t> sebagai kekuatan identitas visual sehingga setiap brand menggunakan pola warna yang identik untuk merepresentasikan dirinya.</a:t>
            </a:r>
            <a:endParaRPr kumimoji="0" lang="id-ID" b="1" u="none" strike="noStrike" kern="1200" cap="none" spc="0" normalizeH="0" baseline="0" noProof="0" dirty="0">
              <a:ln>
                <a:noFill/>
              </a:ln>
              <a:solidFill>
                <a:srgbClr val="00B050"/>
              </a:solidFill>
              <a:effectLst/>
              <a:uLnTx/>
              <a:uFillTx/>
              <a:latin typeface="+mj-lt"/>
              <a:ea typeface="+mj-ea"/>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4857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41986" name="Picture 2" descr="Hasil gambar untuk photography national geographic guideline"/>
          <p:cNvPicPr>
            <a:picLocks noChangeAspect="1" noChangeArrowheads="1"/>
          </p:cNvPicPr>
          <p:nvPr/>
        </p:nvPicPr>
        <p:blipFill>
          <a:blip r:embed="rId2" cstate="email"/>
          <a:srcRect/>
          <a:stretch>
            <a:fillRect/>
          </a:stretch>
        </p:blipFill>
        <p:spPr bwMode="auto">
          <a:xfrm>
            <a:off x="0" y="285728"/>
            <a:ext cx="9144000" cy="4572000"/>
          </a:xfrm>
          <a:prstGeom prst="rect">
            <a:avLst/>
          </a:prstGeom>
          <a:noFill/>
        </p:spPr>
      </p:pic>
      <p:sp>
        <p:nvSpPr>
          <p:cNvPr id="3" name="Title 1"/>
          <p:cNvSpPr txBox="1">
            <a:spLocks/>
          </p:cNvSpPr>
          <p:nvPr/>
        </p:nvSpPr>
        <p:spPr>
          <a:xfrm>
            <a:off x="642910" y="5214950"/>
            <a:ext cx="7786742" cy="1143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d-ID" u="none" strike="noStrike" kern="1200" cap="none" spc="0" normalizeH="0" baseline="0" noProof="0" dirty="0" smtClean="0">
                <a:ln>
                  <a:noFill/>
                </a:ln>
                <a:effectLst/>
                <a:uLnTx/>
                <a:uFillTx/>
                <a:latin typeface="+mj-lt"/>
                <a:ea typeface="+mj-ea"/>
                <a:cs typeface="+mj-cs"/>
              </a:rPr>
              <a:t>Foto merupakan</a:t>
            </a:r>
            <a:r>
              <a:rPr kumimoji="0" lang="id-ID" u="none" strike="noStrike" kern="1200" cap="none" spc="0" normalizeH="0" noProof="0" dirty="0" smtClean="0">
                <a:ln>
                  <a:noFill/>
                </a:ln>
                <a:effectLst/>
                <a:uLnTx/>
                <a:uFillTx/>
                <a:latin typeface="+mj-lt"/>
                <a:ea typeface="+mj-ea"/>
                <a:cs typeface="+mj-cs"/>
              </a:rPr>
              <a:t> “senjata” majalah Natgeo dalam menyampaikan pesan-pesannya. Untuk itu Natgeo membuat standar yang tinggi dengan gaya yang khas untuk foto2 yang digunakannya. Gaya foto dibentuk dari kecendrungan obyek, tone, angle dll</a:t>
            </a:r>
            <a:endParaRPr kumimoji="0" lang="id-ID" b="1" u="none" strike="noStrike" kern="1200" cap="none" spc="0" normalizeH="0" baseline="0" noProof="0" dirty="0">
              <a:ln>
                <a:noFill/>
              </a:ln>
              <a:solidFill>
                <a:srgbClr val="00B05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Gambar terkait"/>
          <p:cNvPicPr>
            <a:picLocks noChangeAspect="1" noChangeArrowheads="1"/>
          </p:cNvPicPr>
          <p:nvPr/>
        </p:nvPicPr>
        <p:blipFill>
          <a:blip r:embed="rId2" cstate="email">
            <a:lum contrast="20000"/>
          </a:blip>
          <a:srcRect/>
          <a:stretch>
            <a:fillRect/>
          </a:stretch>
        </p:blipFill>
        <p:spPr bwMode="auto">
          <a:xfrm>
            <a:off x="47172" y="71438"/>
            <a:ext cx="9096860" cy="642939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Gambar terkait"/>
          <p:cNvPicPr>
            <a:picLocks noChangeAspect="1" noChangeArrowheads="1"/>
          </p:cNvPicPr>
          <p:nvPr/>
        </p:nvPicPr>
        <p:blipFill>
          <a:blip r:embed="rId2" cstate="email"/>
          <a:srcRect/>
          <a:stretch>
            <a:fillRect/>
          </a:stretch>
        </p:blipFill>
        <p:spPr bwMode="auto">
          <a:xfrm>
            <a:off x="0" y="0"/>
            <a:ext cx="6858000" cy="6858000"/>
          </a:xfrm>
          <a:prstGeom prst="rect">
            <a:avLst/>
          </a:prstGeom>
          <a:noFill/>
        </p:spPr>
      </p:pic>
      <p:sp>
        <p:nvSpPr>
          <p:cNvPr id="3" name="Title 1"/>
          <p:cNvSpPr txBox="1">
            <a:spLocks/>
          </p:cNvSpPr>
          <p:nvPr/>
        </p:nvSpPr>
        <p:spPr>
          <a:xfrm>
            <a:off x="7143768" y="1785926"/>
            <a:ext cx="1571636" cy="3000396"/>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d-ID" u="none" strike="noStrike" kern="1200" cap="none" spc="0" normalizeH="0" baseline="0" noProof="0" dirty="0" smtClean="0">
                <a:ln>
                  <a:noFill/>
                </a:ln>
                <a:effectLst/>
                <a:uLnTx/>
                <a:uFillTx/>
                <a:latin typeface="+mj-lt"/>
                <a:ea typeface="+mj-ea"/>
                <a:cs typeface="+mj-cs"/>
              </a:rPr>
              <a:t>Brand/Visual Guidelines merupakan panduan yang digunakan</a:t>
            </a:r>
            <a:r>
              <a:rPr kumimoji="0" lang="id-ID" u="none" strike="noStrike" kern="1200" cap="none" spc="0" normalizeH="0" noProof="0" dirty="0" smtClean="0">
                <a:ln>
                  <a:noFill/>
                </a:ln>
                <a:effectLst/>
                <a:uLnTx/>
                <a:uFillTx/>
                <a:latin typeface="+mj-lt"/>
                <a:ea typeface="+mj-ea"/>
                <a:cs typeface="+mj-cs"/>
              </a:rPr>
              <a:t> sebagai acuan dalam penerapan identitas agar konsisten.</a:t>
            </a:r>
            <a:endParaRPr kumimoji="0" lang="id-ID" b="1" u="none" strike="noStrike" kern="1200" cap="none" spc="0" normalizeH="0" baseline="0" noProof="0" dirty="0">
              <a:ln>
                <a:noFill/>
              </a:ln>
              <a:solidFill>
                <a:srgbClr val="00B050"/>
              </a:solidFill>
              <a:effectLst/>
              <a:uLnTx/>
              <a:uFillTx/>
              <a:latin typeface="+mj-lt"/>
              <a:ea typeface="+mj-ea"/>
              <a:cs typeface="+mj-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2332037"/>
            <a:ext cx="7901014" cy="4525963"/>
          </a:xfrm>
        </p:spPr>
        <p:txBody>
          <a:bodyPr>
            <a:normAutofit/>
          </a:bodyPr>
          <a:lstStyle/>
          <a:p>
            <a:r>
              <a:rPr lang="id-ID" sz="1900" dirty="0" smtClean="0"/>
              <a:t>Logo</a:t>
            </a:r>
          </a:p>
          <a:p>
            <a:r>
              <a:rPr lang="id-ID" sz="1900" dirty="0" smtClean="0"/>
              <a:t>Mode/Pola Warna (Color Palettes)</a:t>
            </a:r>
          </a:p>
          <a:p>
            <a:r>
              <a:rPr lang="id-ID" sz="1900" dirty="0" smtClean="0"/>
              <a:t>Tipografi</a:t>
            </a:r>
          </a:p>
          <a:p>
            <a:r>
              <a:rPr lang="id-ID" sz="1900" dirty="0" smtClean="0"/>
              <a:t>Ilustrasi/Fotografi</a:t>
            </a:r>
          </a:p>
          <a:p>
            <a:r>
              <a:rPr lang="id-ID" sz="1900" dirty="0" smtClean="0"/>
              <a:t>Visual Guidelines</a:t>
            </a:r>
          </a:p>
        </p:txBody>
      </p:sp>
      <p:sp>
        <p:nvSpPr>
          <p:cNvPr id="5" name="Title 1"/>
          <p:cNvSpPr>
            <a:spLocks noGrp="1"/>
          </p:cNvSpPr>
          <p:nvPr>
            <p:ph type="title"/>
          </p:nvPr>
        </p:nvSpPr>
        <p:spPr>
          <a:xfrm>
            <a:off x="914400" y="928670"/>
            <a:ext cx="8229600" cy="1143000"/>
          </a:xfrm>
        </p:spPr>
        <p:txBody>
          <a:bodyPr>
            <a:normAutofit/>
          </a:bodyPr>
          <a:lstStyle/>
          <a:p>
            <a:pPr algn="l"/>
            <a:r>
              <a:rPr lang="id-ID" sz="3600" b="1" dirty="0" smtClean="0">
                <a:solidFill>
                  <a:srgbClr val="00B050"/>
                </a:solidFill>
              </a:rPr>
              <a:t>Cakupan Identitas Visual</a:t>
            </a:r>
            <a:endParaRPr lang="id-ID" sz="3600" b="1" dirty="0">
              <a:solidFill>
                <a:srgbClr val="00B05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pc="300" dirty="0">
              <a:solidFill>
                <a:srgbClr val="00B050"/>
              </a:solidFill>
            </a:endParaRPr>
          </a:p>
        </p:txBody>
      </p:sp>
      <p:sp>
        <p:nvSpPr>
          <p:cNvPr id="4" name="Title 1"/>
          <p:cNvSpPr txBox="1">
            <a:spLocks/>
          </p:cNvSpPr>
          <p:nvPr/>
        </p:nvSpPr>
        <p:spPr>
          <a:xfrm>
            <a:off x="838200" y="2819400"/>
            <a:ext cx="7391400" cy="1470025"/>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d-ID" sz="4800" b="1" i="0" u="none" strike="noStrike" kern="1200" cap="none" spc="-150" normalizeH="0" baseline="0" noProof="0" dirty="0" smtClean="0">
                <a:ln>
                  <a:noFill/>
                </a:ln>
                <a:solidFill>
                  <a:schemeClr val="bg1"/>
                </a:solidFill>
                <a:effectLst/>
                <a:uLnTx/>
                <a:uFillTx/>
                <a:latin typeface="Calibri"/>
                <a:ea typeface="+mj-ea"/>
                <a:cs typeface="Calibri"/>
              </a:rPr>
              <a:t>Logo</a:t>
            </a:r>
            <a:endParaRPr kumimoji="0" lang="en-US" sz="4800" b="0" i="0" u="none" strike="noStrike" kern="1200" cap="none" spc="-150" normalizeH="0" baseline="0" noProof="0" dirty="0" smtClean="0">
              <a:ln>
                <a:noFill/>
              </a:ln>
              <a:solidFill>
                <a:schemeClr val="bg1"/>
              </a:solidFill>
              <a:effectLst/>
              <a:uLnTx/>
              <a:uFillTx/>
              <a:latin typeface="Calibri"/>
              <a:ea typeface="+mj-ea"/>
              <a:cs typeface="Calibri"/>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4357686" y="1285860"/>
            <a:ext cx="4214842" cy="4857784"/>
          </a:xfrm>
          <a:prstGeom prst="rect">
            <a:avLst/>
          </a:prstGeom>
        </p:spPr>
        <p:txBody>
          <a:bodyPr>
            <a:normAutofit/>
          </a:bodyPr>
          <a:lstStyle/>
          <a:p>
            <a:pPr lvl="0">
              <a:spcBef>
                <a:spcPct val="20000"/>
              </a:spcBef>
            </a:pPr>
            <a:r>
              <a:rPr lang="id-ID" b="1" dirty="0" smtClean="0"/>
              <a:t>Logo</a:t>
            </a:r>
            <a:r>
              <a:rPr lang="id-ID" dirty="0" smtClean="0"/>
              <a:t> adalah tanda, lambang, ataupun simbol visual yang mengandung pesan dan digunakan sebagai identitas sebuah organisasi, perusahaan atau individu agar mudah diingat oleh orang lain. Logo juga dapat memberi gambaran ciri ataupun identitas sebuah brand.</a:t>
            </a:r>
          </a:p>
          <a:p>
            <a:pPr lvl="0">
              <a:spcBef>
                <a:spcPct val="20000"/>
              </a:spcBef>
            </a:pPr>
            <a:endParaRPr lang="id-ID" dirty="0" smtClean="0"/>
          </a:p>
          <a:p>
            <a:pPr lvl="0">
              <a:spcBef>
                <a:spcPct val="20000"/>
              </a:spcBef>
            </a:pPr>
            <a:r>
              <a:rPr lang="id-ID" dirty="0" smtClean="0"/>
              <a:t>Logo juga merupakan penyederhanaan dari suatu realitas yang kompleks sehingga dapat dikontrol, dimodifikasi, dan dibangun sesuai dengan perkembangan zaman.</a:t>
            </a:r>
            <a:endParaRPr kumimoji="0" lang="id-ID"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Title 1"/>
          <p:cNvSpPr txBox="1">
            <a:spLocks/>
          </p:cNvSpPr>
          <p:nvPr/>
        </p:nvSpPr>
        <p:spPr>
          <a:xfrm>
            <a:off x="628680" y="1142984"/>
            <a:ext cx="8229600" cy="1143000"/>
          </a:xfrm>
          <a:prstGeom prst="rect">
            <a:avLst/>
          </a:prstGeom>
        </p:spPr>
        <p:txBody>
          <a:bodyP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d-ID" sz="3200" b="1" u="none" strike="noStrike" kern="1200" cap="none" spc="0" normalizeH="0" baseline="0" noProof="0" dirty="0" smtClean="0">
                <a:ln>
                  <a:noFill/>
                </a:ln>
                <a:solidFill>
                  <a:srgbClr val="00B050"/>
                </a:solidFill>
                <a:effectLst/>
                <a:uLnTx/>
                <a:uFillTx/>
                <a:latin typeface="+mj-lt"/>
                <a:ea typeface="+mj-ea"/>
                <a:cs typeface="+mj-cs"/>
              </a:rPr>
              <a:t>Definisi Logo</a:t>
            </a:r>
            <a:endParaRPr kumimoji="0" lang="id-ID" sz="3200" b="1" i="0" u="none" strike="noStrike" kern="1200" cap="none" spc="0" normalizeH="0" baseline="0" noProof="0" dirty="0">
              <a:ln>
                <a:noFill/>
              </a:ln>
              <a:solidFill>
                <a:srgbClr val="00B050"/>
              </a:solidFill>
              <a:effectLst/>
              <a:uLnTx/>
              <a:uFillTx/>
              <a:latin typeface="+mj-lt"/>
              <a:ea typeface="+mj-ea"/>
              <a:cs typeface="+mj-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AutoShape 2" descr="Hasil gambar untuk logo bandu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sp>
        <p:nvSpPr>
          <p:cNvPr id="47108" name="AutoShape 4" descr="Hasil gambar untuk logo bandu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sp>
        <p:nvSpPr>
          <p:cNvPr id="47110" name="AutoShape 6" descr="Hasil gambar untuk logo bandu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pic>
        <p:nvPicPr>
          <p:cNvPr id="47112" name="Picture 8" descr="Hasil gambar untuk logo bandung"/>
          <p:cNvPicPr>
            <a:picLocks noChangeAspect="1" noChangeArrowheads="1"/>
          </p:cNvPicPr>
          <p:nvPr/>
        </p:nvPicPr>
        <p:blipFill>
          <a:blip r:embed="rId2" cstate="email"/>
          <a:srcRect/>
          <a:stretch>
            <a:fillRect/>
          </a:stretch>
        </p:blipFill>
        <p:spPr bwMode="auto">
          <a:xfrm>
            <a:off x="857224" y="1071546"/>
            <a:ext cx="3143272" cy="2237104"/>
          </a:xfrm>
          <a:prstGeom prst="rect">
            <a:avLst/>
          </a:prstGeom>
          <a:noFill/>
        </p:spPr>
      </p:pic>
      <p:sp>
        <p:nvSpPr>
          <p:cNvPr id="6" name="Content Placeholder 2"/>
          <p:cNvSpPr txBox="1">
            <a:spLocks/>
          </p:cNvSpPr>
          <p:nvPr/>
        </p:nvSpPr>
        <p:spPr>
          <a:xfrm>
            <a:off x="857224" y="4000504"/>
            <a:ext cx="3214710" cy="2143164"/>
          </a:xfrm>
          <a:prstGeom prst="rect">
            <a:avLst/>
          </a:prstGeom>
        </p:spPr>
        <p:txBody>
          <a:bodyPr>
            <a:normAutofit lnSpcReduction="10000"/>
          </a:bodyPr>
          <a:lstStyle/>
          <a:p>
            <a:pPr lvl="0">
              <a:spcBef>
                <a:spcPct val="20000"/>
              </a:spcBef>
            </a:pPr>
            <a:r>
              <a:rPr lang="id-ID" b="1" dirty="0" smtClean="0"/>
              <a:t>Logo kota Bandung</a:t>
            </a:r>
            <a:r>
              <a:rPr lang="id-ID" dirty="0" smtClean="0"/>
              <a:t> merupakan penyederhanaan dari suatu realitas yang kompleks dari sebuah kota dengan sejarah panjang, kondisi geografis khas, kultur istimewa, sosial, ekonomi, pariwisata dan sebagainya.</a:t>
            </a:r>
          </a:p>
          <a:p>
            <a:pPr lvl="0">
              <a:spcBef>
                <a:spcPct val="20000"/>
              </a:spcBef>
            </a:pPr>
            <a:endParaRPr kumimoji="0" lang="id-ID" b="0" i="0" u="none" strike="noStrike" kern="1200" cap="none" spc="0" normalizeH="0" baseline="0" noProof="0" dirty="0" smtClean="0">
              <a:ln>
                <a:noFill/>
              </a:ln>
              <a:solidFill>
                <a:schemeClr val="tx1"/>
              </a:solidFill>
              <a:effectLst/>
              <a:uLnTx/>
              <a:uFillTx/>
              <a:latin typeface="+mn-lt"/>
              <a:ea typeface="+mn-ea"/>
              <a:cs typeface="+mn-cs"/>
            </a:endParaRPr>
          </a:p>
        </p:txBody>
      </p:sp>
      <p:pic>
        <p:nvPicPr>
          <p:cNvPr id="47114" name="Picture 10" descr="Hasil gambar untuk bandung"/>
          <p:cNvPicPr>
            <a:picLocks noChangeAspect="1" noChangeArrowheads="1"/>
          </p:cNvPicPr>
          <p:nvPr/>
        </p:nvPicPr>
        <p:blipFill>
          <a:blip r:embed="rId3" cstate="email">
            <a:grayscl/>
          </a:blip>
          <a:srcRect/>
          <a:stretch>
            <a:fillRect/>
          </a:stretch>
        </p:blipFill>
        <p:spPr bwMode="auto">
          <a:xfrm>
            <a:off x="6898484" y="0"/>
            <a:ext cx="2245516" cy="2786106"/>
          </a:xfrm>
          <a:prstGeom prst="rect">
            <a:avLst/>
          </a:prstGeom>
          <a:noFill/>
        </p:spPr>
      </p:pic>
      <p:pic>
        <p:nvPicPr>
          <p:cNvPr id="47116" name="Picture 12" descr="Hasil gambar untuk bobotoh cantik"/>
          <p:cNvPicPr>
            <a:picLocks noChangeAspect="1" noChangeArrowheads="1"/>
          </p:cNvPicPr>
          <p:nvPr/>
        </p:nvPicPr>
        <p:blipFill>
          <a:blip r:embed="rId4" cstate="email">
            <a:grayscl/>
          </a:blip>
          <a:srcRect/>
          <a:stretch>
            <a:fillRect/>
          </a:stretch>
        </p:blipFill>
        <p:spPr bwMode="auto">
          <a:xfrm>
            <a:off x="4714876" y="-1"/>
            <a:ext cx="2233118" cy="3000373"/>
          </a:xfrm>
          <a:prstGeom prst="rect">
            <a:avLst/>
          </a:prstGeom>
          <a:noFill/>
        </p:spPr>
      </p:pic>
      <p:pic>
        <p:nvPicPr>
          <p:cNvPr id="47118" name="Picture 14" descr="Hasil gambar untuk budaya sunda"/>
          <p:cNvPicPr>
            <a:picLocks noChangeAspect="1" noChangeArrowheads="1"/>
          </p:cNvPicPr>
          <p:nvPr/>
        </p:nvPicPr>
        <p:blipFill>
          <a:blip r:embed="rId5" cstate="email">
            <a:grayscl/>
          </a:blip>
          <a:srcRect/>
          <a:stretch>
            <a:fillRect/>
          </a:stretch>
        </p:blipFill>
        <p:spPr bwMode="auto">
          <a:xfrm>
            <a:off x="4714876" y="2714620"/>
            <a:ext cx="2416161" cy="2151119"/>
          </a:xfrm>
          <a:prstGeom prst="rect">
            <a:avLst/>
          </a:prstGeom>
          <a:noFill/>
        </p:spPr>
      </p:pic>
      <p:pic>
        <p:nvPicPr>
          <p:cNvPr id="47120" name="Picture 16" descr="Gambar terkait"/>
          <p:cNvPicPr>
            <a:picLocks noChangeAspect="1" noChangeArrowheads="1"/>
          </p:cNvPicPr>
          <p:nvPr/>
        </p:nvPicPr>
        <p:blipFill>
          <a:blip r:embed="rId6" cstate="email">
            <a:grayscl/>
          </a:blip>
          <a:srcRect/>
          <a:stretch>
            <a:fillRect/>
          </a:stretch>
        </p:blipFill>
        <p:spPr bwMode="auto">
          <a:xfrm>
            <a:off x="7000860" y="2714620"/>
            <a:ext cx="2143140" cy="2143140"/>
          </a:xfrm>
          <a:prstGeom prst="rect">
            <a:avLst/>
          </a:prstGeom>
          <a:noFill/>
        </p:spPr>
      </p:pic>
      <p:sp>
        <p:nvSpPr>
          <p:cNvPr id="47122" name="AutoShape 18" descr="Hasil gambar untuk bandros bandu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pic>
        <p:nvPicPr>
          <p:cNvPr id="47124" name="Picture 20" descr="Hasil gambar untuk bandros bandung"/>
          <p:cNvPicPr>
            <a:picLocks noChangeAspect="1" noChangeArrowheads="1"/>
          </p:cNvPicPr>
          <p:nvPr/>
        </p:nvPicPr>
        <p:blipFill>
          <a:blip r:embed="rId7" cstate="email">
            <a:grayscl/>
          </a:blip>
          <a:srcRect/>
          <a:stretch>
            <a:fillRect/>
          </a:stretch>
        </p:blipFill>
        <p:spPr bwMode="auto">
          <a:xfrm>
            <a:off x="6131874" y="4857761"/>
            <a:ext cx="3012126" cy="2000240"/>
          </a:xfrm>
          <a:prstGeom prst="rect">
            <a:avLst/>
          </a:prstGeom>
          <a:noFill/>
        </p:spPr>
      </p:pic>
      <p:pic>
        <p:nvPicPr>
          <p:cNvPr id="47126" name="Picture 22" descr="Hasil gambar untuk braga"/>
          <p:cNvPicPr>
            <a:picLocks noChangeAspect="1" noChangeArrowheads="1"/>
          </p:cNvPicPr>
          <p:nvPr/>
        </p:nvPicPr>
        <p:blipFill>
          <a:blip r:embed="rId8" cstate="email">
            <a:grayscl/>
          </a:blip>
          <a:srcRect/>
          <a:stretch>
            <a:fillRect/>
          </a:stretch>
        </p:blipFill>
        <p:spPr bwMode="auto">
          <a:xfrm>
            <a:off x="4714876" y="4836325"/>
            <a:ext cx="2286016" cy="20216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762000" y="1676400"/>
            <a:ext cx="7596214" cy="4876800"/>
          </a:xfrm>
          <a:prstGeom prst="rect">
            <a:avLst/>
          </a:prstGeom>
        </p:spPr>
        <p:txBody>
          <a:bodyPr vert="horz" lIns="91440" tIns="45720" rIns="91440" bIns="45720" rtlCol="0" anchor="ctr">
            <a:normAutofit/>
          </a:bodyPr>
          <a:lstStyle/>
          <a:p>
            <a:pPr algn="ctr"/>
            <a:r>
              <a:rPr lang="id-ID" sz="5400" b="1" dirty="0" smtClean="0">
                <a:solidFill>
                  <a:srgbClr val="00B050"/>
                </a:solidFill>
                <a:latin typeface="Calibri"/>
                <a:cs typeface="Calibri"/>
              </a:rPr>
              <a:t>Review Pertemuan</a:t>
            </a:r>
          </a:p>
          <a:p>
            <a:pPr algn="ctr"/>
            <a:r>
              <a:rPr lang="id-ID" sz="5400" b="1" dirty="0" smtClean="0">
                <a:solidFill>
                  <a:srgbClr val="00B050"/>
                </a:solidFill>
                <a:latin typeface="Calibri"/>
                <a:cs typeface="Calibri"/>
              </a:rPr>
              <a:t>Sebelumnya</a:t>
            </a:r>
            <a:endParaRPr lang="en-US" sz="5400" b="1" dirty="0" smtClean="0">
              <a:solidFill>
                <a:srgbClr val="00B050"/>
              </a:solidFill>
              <a:latin typeface="Calibri"/>
              <a:cs typeface="Calibri"/>
            </a:endParaRPr>
          </a:p>
          <a:p>
            <a:pPr algn="ctr"/>
            <a:endParaRPr lang="en-US" sz="3600" b="1" dirty="0" smtClean="0">
              <a:solidFill>
                <a:srgbClr val="FF0000"/>
              </a:solidFill>
              <a:latin typeface="Calibri"/>
              <a:cs typeface="Calibri"/>
            </a:endParaRPr>
          </a:p>
          <a:p>
            <a:pPr algn="ctr"/>
            <a:r>
              <a:rPr lang="en-US" sz="2000" b="1" dirty="0" smtClean="0">
                <a:latin typeface="Calibri"/>
                <a:cs typeface="Calibri"/>
              </a:rPr>
              <a:t>A</a:t>
            </a:r>
            <a:r>
              <a:rPr lang="id-ID" sz="2000" b="1" dirty="0" smtClean="0">
                <a:latin typeface="Calibri"/>
                <a:cs typeface="Calibri"/>
              </a:rPr>
              <a:t>pa itu Brand?</a:t>
            </a:r>
          </a:p>
          <a:p>
            <a:pPr algn="ctr"/>
            <a:r>
              <a:rPr lang="id-ID" sz="2000" b="1" dirty="0" smtClean="0">
                <a:latin typeface="Calibri"/>
                <a:cs typeface="Calibri"/>
              </a:rPr>
              <a:t>Bagaimana Sejarah Brand?</a:t>
            </a:r>
          </a:p>
          <a:p>
            <a:pPr algn="ctr"/>
            <a:r>
              <a:rPr lang="id-ID" sz="2000" b="1" dirty="0" smtClean="0">
                <a:latin typeface="Calibri"/>
                <a:cs typeface="Calibri"/>
              </a:rPr>
              <a:t>Apa itu Brand Identity?</a:t>
            </a:r>
          </a:p>
          <a:p>
            <a:pPr algn="ctr"/>
            <a:endParaRPr lang="en-US" dirty="0" smtClean="0">
              <a:latin typeface="Calibri"/>
              <a:cs typeface="Calibri"/>
            </a:endParaRPr>
          </a:p>
          <a:p>
            <a:pPr algn="ctr"/>
            <a:endParaRPr lang="en-US" sz="3800" dirty="0" smtClean="0">
              <a:latin typeface="Calibri"/>
              <a:cs typeface="Calibri"/>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5400" b="0" i="0" u="none" strike="noStrike" kern="1200" cap="none" spc="0" normalizeH="0" baseline="0" noProof="0" dirty="0" smtClean="0">
              <a:ln>
                <a:noFill/>
              </a:ln>
              <a:solidFill>
                <a:schemeClr val="tx1"/>
              </a:solidFill>
              <a:effectLst/>
              <a:uLnTx/>
              <a:uFillTx/>
              <a:latin typeface="Calibri"/>
              <a:ea typeface="+mj-ea"/>
              <a:cs typeface="Calibri"/>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a:off x="1357290" y="1857364"/>
            <a:ext cx="6310330" cy="4071966"/>
          </a:xfrm>
          <a:prstGeom prst="rect">
            <a:avLst/>
          </a:prstGeom>
        </p:spPr>
        <p:txBody>
          <a:bodyPr>
            <a:normAutofit fontScale="62500" lnSpcReduction="20000"/>
          </a:bodyPr>
          <a:lstStyle/>
          <a:p>
            <a:pPr lvl="0" algn="ctr">
              <a:spcBef>
                <a:spcPct val="0"/>
              </a:spcBef>
              <a:defRPr/>
            </a:pPr>
            <a:r>
              <a:rPr lang="id-ID" sz="6600" b="1" dirty="0" smtClean="0">
                <a:solidFill>
                  <a:srgbClr val="00B050"/>
                </a:solidFill>
              </a:rPr>
              <a:t>“Logos and branding are so important. In a big part of the world, people cannot read French or English--but are great in remembering signs”</a:t>
            </a:r>
          </a:p>
          <a:p>
            <a:pPr lvl="0" algn="ctr">
              <a:spcBef>
                <a:spcPct val="0"/>
              </a:spcBef>
              <a:defRPr/>
            </a:pPr>
            <a:r>
              <a:rPr lang="id-ID" sz="6600" dirty="0" smtClean="0"/>
              <a:t/>
            </a:r>
            <a:br>
              <a:rPr lang="id-ID" sz="6600" dirty="0" smtClean="0"/>
            </a:br>
            <a:r>
              <a:rPr lang="id-ID" sz="3300" dirty="0" smtClean="0"/>
              <a:t>― </a:t>
            </a:r>
            <a:r>
              <a:rPr lang="id-ID" sz="3300" b="1" dirty="0" smtClean="0"/>
              <a:t>Karl Lagerfeld</a:t>
            </a:r>
            <a:endParaRPr lang="id-ID" sz="3300" dirty="0" smtClean="0"/>
          </a:p>
          <a:p>
            <a:pPr marL="0" marR="0" lvl="0" indent="0" algn="ctr" defTabSz="914400" rtl="0" eaLnBrk="1" fontAlgn="auto" latinLnBrk="0" hangingPunct="1">
              <a:lnSpc>
                <a:spcPct val="100000"/>
              </a:lnSpc>
              <a:spcBef>
                <a:spcPct val="0"/>
              </a:spcBef>
              <a:spcAft>
                <a:spcPts val="0"/>
              </a:spcAft>
              <a:buClrTx/>
              <a:buSzTx/>
              <a:buFontTx/>
              <a:buNone/>
              <a:tabLst/>
              <a:defRPr/>
            </a:pPr>
            <a:endParaRPr lang="id-ID" sz="2400" dirty="0" smtClean="0">
              <a:solidFill>
                <a:schemeClr val="bg1">
                  <a:lumMod val="75000"/>
                </a:schemeClr>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id-ID" sz="2400" dirty="0" smtClean="0">
              <a:solidFill>
                <a:schemeClr val="bg1">
                  <a:lumMod val="75000"/>
                </a:schemeClr>
              </a:solidFill>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928662" y="1285860"/>
            <a:ext cx="7643866" cy="4857784"/>
          </a:xfrm>
          <a:prstGeom prst="rect">
            <a:avLst/>
          </a:prstGeom>
        </p:spPr>
        <p:txBody>
          <a:bodyPr>
            <a:normAutofit/>
          </a:bodyPr>
          <a:lstStyle/>
          <a:p>
            <a:pPr lvl="0">
              <a:spcBef>
                <a:spcPct val="20000"/>
              </a:spcBef>
            </a:pPr>
            <a:r>
              <a:rPr lang="id-ID" sz="4200" b="1" dirty="0" smtClean="0">
                <a:solidFill>
                  <a:srgbClr val="00B050"/>
                </a:solidFill>
              </a:rPr>
              <a:t>Fungsi Logo</a:t>
            </a:r>
          </a:p>
          <a:p>
            <a:endParaRPr lang="id-ID" sz="4200" b="1" dirty="0" smtClean="0">
              <a:solidFill>
                <a:srgbClr val="00B050"/>
              </a:solidFill>
            </a:endParaRPr>
          </a:p>
          <a:p>
            <a:r>
              <a:rPr lang="id-ID" sz="2000" dirty="0" smtClean="0"/>
              <a:t>Menurut S. Rustan (2009: 13) fungsi dari logo adalah sebagai berikut:</a:t>
            </a:r>
          </a:p>
          <a:p>
            <a:endParaRPr lang="id-ID" sz="2000" dirty="0" smtClean="0"/>
          </a:p>
          <a:p>
            <a:pPr>
              <a:buFont typeface="Arial" pitchFamily="34" charset="0"/>
              <a:buChar char="•"/>
            </a:pPr>
            <a:r>
              <a:rPr lang="id-ID" dirty="0" smtClean="0"/>
              <a:t> Identitas diri. Supaya dapat membedakan dengan identitas milik orang lain.</a:t>
            </a:r>
          </a:p>
          <a:p>
            <a:pPr>
              <a:buFont typeface="Arial" pitchFamily="34" charset="0"/>
              <a:buChar char="•"/>
            </a:pPr>
            <a:r>
              <a:rPr lang="id-ID" dirty="0" smtClean="0"/>
              <a:t> Tanda Kepemilikan. Supaya membedakannya dengan milik orang lain.</a:t>
            </a:r>
          </a:p>
          <a:p>
            <a:pPr>
              <a:buFont typeface="Arial" pitchFamily="34" charset="0"/>
              <a:buChar char="•"/>
            </a:pPr>
            <a:r>
              <a:rPr lang="id-ID" dirty="0" smtClean="0"/>
              <a:t> Tanda Jaminan kualitas.</a:t>
            </a:r>
          </a:p>
          <a:p>
            <a:pPr>
              <a:buFont typeface="Arial" pitchFamily="34" charset="0"/>
              <a:buChar char="•"/>
            </a:pPr>
            <a:r>
              <a:rPr lang="id-ID" dirty="0" smtClean="0"/>
              <a:t> Mencegah peniruan/pembajakan.</a:t>
            </a:r>
          </a:p>
          <a:p>
            <a:pPr>
              <a:buFont typeface="Arial" pitchFamily="34" charset="0"/>
              <a:buChar char="•"/>
            </a:pPr>
            <a:r>
              <a:rPr lang="id-ID" dirty="0" smtClean="0"/>
              <a:t> Menambah nilai positif.</a:t>
            </a:r>
          </a:p>
          <a:p>
            <a:pPr>
              <a:buFont typeface="Arial" pitchFamily="34" charset="0"/>
              <a:buChar char="•"/>
            </a:pPr>
            <a:r>
              <a:rPr lang="id-ID" dirty="0" smtClean="0"/>
              <a:t> Properti legal suatu produk atau organisasi.</a:t>
            </a:r>
          </a:p>
          <a:p>
            <a:pPr>
              <a:buFont typeface="Arial" pitchFamily="34" charset="0"/>
              <a:buChar char="•"/>
            </a:pPr>
            <a:r>
              <a:rPr lang="id-ID" dirty="0" smtClean="0"/>
              <a:t> Mengkomunikasikan informasi seperti keaslian, nilai dan kualitas.</a:t>
            </a: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071538" y="1714488"/>
            <a:ext cx="7072362" cy="4857784"/>
          </a:xfrm>
          <a:prstGeom prst="rect">
            <a:avLst/>
          </a:prstGeom>
        </p:spPr>
        <p:txBody>
          <a:bodyPr>
            <a:normAutofit/>
          </a:bodyPr>
          <a:lstStyle/>
          <a:p>
            <a:endParaRPr lang="id-ID" sz="2000" dirty="0" smtClean="0"/>
          </a:p>
          <a:p>
            <a:r>
              <a:rPr lang="id-ID" dirty="0" smtClean="0"/>
              <a:t>Jika dilihat dari segi konstruksinya, logo pada umumnya terbagi menjadi beberapa jenis:</a:t>
            </a:r>
          </a:p>
          <a:p>
            <a:pPr indent="185738"/>
            <a:r>
              <a:rPr lang="id-ID" dirty="0" smtClean="0"/>
              <a:t/>
            </a:r>
            <a:br>
              <a:rPr lang="id-ID" dirty="0" smtClean="0"/>
            </a:br>
            <a:r>
              <a:rPr lang="id-ID" dirty="0" smtClean="0"/>
              <a:t>1. </a:t>
            </a:r>
            <a:r>
              <a:rPr lang="id-ID" b="1" dirty="0" smtClean="0"/>
              <a:t>Elemen gambar dan tulisan terpisah </a:t>
            </a:r>
            <a:r>
              <a:rPr lang="id-ID" dirty="0" smtClean="0"/>
              <a:t>(picture mark  dan letter mark). </a:t>
            </a:r>
          </a:p>
          <a:p>
            <a:pPr indent="185738"/>
            <a:r>
              <a:rPr lang="id-ID" dirty="0" smtClean="0"/>
              <a:t>Co : Bank Mandiri, Adobe, Pepsi, dll</a:t>
            </a:r>
          </a:p>
          <a:p>
            <a:pPr indent="185738"/>
            <a:r>
              <a:rPr lang="id-ID" sz="2000" dirty="0" smtClean="0"/>
              <a:t/>
            </a:r>
            <a:br>
              <a:rPr lang="id-ID" sz="2000" dirty="0" smtClean="0"/>
            </a:br>
            <a:endParaRPr lang="id-ID" sz="2000" dirty="0"/>
          </a:p>
        </p:txBody>
      </p:sp>
      <p:sp>
        <p:nvSpPr>
          <p:cNvPr id="4" name="Title 1"/>
          <p:cNvSpPr txBox="1">
            <a:spLocks/>
          </p:cNvSpPr>
          <p:nvPr/>
        </p:nvSpPr>
        <p:spPr>
          <a:xfrm>
            <a:off x="1071538" y="1000116"/>
            <a:ext cx="8229600" cy="1143000"/>
          </a:xfrm>
          <a:prstGeom prst="rect">
            <a:avLst/>
          </a:prstGeom>
        </p:spPr>
        <p:txBody>
          <a:bodyPr>
            <a:normAutofit/>
          </a:bodyPr>
          <a:lstStyle/>
          <a:p>
            <a:pPr lvl="0">
              <a:spcBef>
                <a:spcPct val="20000"/>
              </a:spcBef>
            </a:pPr>
            <a:r>
              <a:rPr lang="id-ID" sz="3600" b="1" dirty="0" smtClean="0">
                <a:solidFill>
                  <a:srgbClr val="00B050"/>
                </a:solidFill>
              </a:rPr>
              <a:t>Jenis Logo</a:t>
            </a:r>
          </a:p>
        </p:txBody>
      </p:sp>
      <p:pic>
        <p:nvPicPr>
          <p:cNvPr id="8194" name="Picture 2" descr="Hasil gambar untuk famous logo"/>
          <p:cNvPicPr>
            <a:picLocks noChangeAspect="1" noChangeArrowheads="1"/>
          </p:cNvPicPr>
          <p:nvPr/>
        </p:nvPicPr>
        <p:blipFill>
          <a:blip r:embed="rId2" cstate="email"/>
          <a:srcRect/>
          <a:stretch>
            <a:fillRect/>
          </a:stretch>
        </p:blipFill>
        <p:spPr bwMode="auto">
          <a:xfrm>
            <a:off x="1214414" y="4500570"/>
            <a:ext cx="2230223" cy="1428737"/>
          </a:xfrm>
          <a:prstGeom prst="rect">
            <a:avLst/>
          </a:prstGeom>
          <a:noFill/>
        </p:spPr>
      </p:pic>
      <p:pic>
        <p:nvPicPr>
          <p:cNvPr id="8196" name="Picture 4" descr="Hasil gambar untuk famous logo"/>
          <p:cNvPicPr>
            <a:picLocks noChangeAspect="1" noChangeArrowheads="1"/>
          </p:cNvPicPr>
          <p:nvPr/>
        </p:nvPicPr>
        <p:blipFill>
          <a:blip r:embed="rId3"/>
          <a:srcRect/>
          <a:stretch>
            <a:fillRect/>
          </a:stretch>
        </p:blipFill>
        <p:spPr bwMode="auto">
          <a:xfrm>
            <a:off x="3500430" y="4286256"/>
            <a:ext cx="2643206" cy="1817204"/>
          </a:xfrm>
          <a:prstGeom prst="rect">
            <a:avLst/>
          </a:prstGeom>
          <a:noFill/>
        </p:spPr>
      </p:pic>
      <p:pic>
        <p:nvPicPr>
          <p:cNvPr id="8198" name="Picture 6" descr="Hasil gambar untuk famous logo"/>
          <p:cNvPicPr>
            <a:picLocks noChangeAspect="1" noChangeArrowheads="1"/>
          </p:cNvPicPr>
          <p:nvPr/>
        </p:nvPicPr>
        <p:blipFill>
          <a:blip r:embed="rId4" cstate="email"/>
          <a:srcRect/>
          <a:stretch>
            <a:fillRect/>
          </a:stretch>
        </p:blipFill>
        <p:spPr bwMode="auto">
          <a:xfrm>
            <a:off x="6429388" y="4000504"/>
            <a:ext cx="1526124" cy="2071662"/>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071538" y="1928802"/>
            <a:ext cx="7072362" cy="4857784"/>
          </a:xfrm>
          <a:prstGeom prst="rect">
            <a:avLst/>
          </a:prstGeom>
        </p:spPr>
        <p:txBody>
          <a:bodyPr>
            <a:normAutofit/>
          </a:bodyPr>
          <a:lstStyle/>
          <a:p>
            <a:pPr indent="185738"/>
            <a:r>
              <a:rPr lang="id-ID" dirty="0" smtClean="0"/>
              <a:t/>
            </a:r>
            <a:br>
              <a:rPr lang="id-ID" dirty="0" smtClean="0"/>
            </a:br>
            <a:r>
              <a:rPr lang="id-ID" dirty="0" smtClean="0"/>
              <a:t>2. </a:t>
            </a:r>
            <a:r>
              <a:rPr lang="id-ID" b="1" dirty="0" smtClean="0"/>
              <a:t>Elemen gambar dan tulisan menyatu </a:t>
            </a:r>
            <a:r>
              <a:rPr lang="id-ID" dirty="0" smtClean="0"/>
              <a:t>(picture mark  sekaligus letter mark). </a:t>
            </a:r>
          </a:p>
          <a:p>
            <a:pPr indent="185738"/>
            <a:endParaRPr lang="id-ID" dirty="0" smtClean="0"/>
          </a:p>
          <a:p>
            <a:pPr indent="185738"/>
            <a:r>
              <a:rPr lang="id-ID" dirty="0" smtClean="0"/>
              <a:t>Co : RCTI, FedEx, dll</a:t>
            </a:r>
          </a:p>
        </p:txBody>
      </p:sp>
      <p:sp>
        <p:nvSpPr>
          <p:cNvPr id="4" name="Title 1"/>
          <p:cNvSpPr txBox="1">
            <a:spLocks/>
          </p:cNvSpPr>
          <p:nvPr/>
        </p:nvSpPr>
        <p:spPr>
          <a:xfrm>
            <a:off x="1071538" y="1000116"/>
            <a:ext cx="8229600" cy="1143000"/>
          </a:xfrm>
          <a:prstGeom prst="rect">
            <a:avLst/>
          </a:prstGeom>
        </p:spPr>
        <p:txBody>
          <a:bodyPr>
            <a:normAutofit/>
          </a:bodyPr>
          <a:lstStyle/>
          <a:p>
            <a:pPr lvl="0">
              <a:spcBef>
                <a:spcPct val="20000"/>
              </a:spcBef>
            </a:pPr>
            <a:r>
              <a:rPr lang="id-ID" sz="3600" b="1" dirty="0" smtClean="0">
                <a:solidFill>
                  <a:srgbClr val="00B050"/>
                </a:solidFill>
              </a:rPr>
              <a:t>Jenis Logo</a:t>
            </a:r>
          </a:p>
        </p:txBody>
      </p:sp>
      <p:sp>
        <p:nvSpPr>
          <p:cNvPr id="49154" name="AutoShape 2" descr="Hasil gambar untuk rcti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sp>
        <p:nvSpPr>
          <p:cNvPr id="49156" name="AutoShape 4" descr="Hasil gambar untuk rcti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sp>
        <p:nvSpPr>
          <p:cNvPr id="49158" name="AutoShape 6" descr="Hasil gambar untuk rcti logo bar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pic>
        <p:nvPicPr>
          <p:cNvPr id="49160" name="Picture 8" descr="Hasil gambar untuk rcti logo baru"/>
          <p:cNvPicPr>
            <a:picLocks noChangeAspect="1" noChangeArrowheads="1"/>
          </p:cNvPicPr>
          <p:nvPr/>
        </p:nvPicPr>
        <p:blipFill>
          <a:blip r:embed="rId2" cstate="email"/>
          <a:srcRect/>
          <a:stretch>
            <a:fillRect/>
          </a:stretch>
        </p:blipFill>
        <p:spPr bwMode="auto">
          <a:xfrm>
            <a:off x="1071538" y="3857628"/>
            <a:ext cx="3257960" cy="1843075"/>
          </a:xfrm>
          <a:prstGeom prst="rect">
            <a:avLst/>
          </a:prstGeom>
          <a:noFill/>
        </p:spPr>
      </p:pic>
      <p:pic>
        <p:nvPicPr>
          <p:cNvPr id="49162" name="Picture 10" descr="Gambar terkait"/>
          <p:cNvPicPr>
            <a:picLocks noChangeAspect="1" noChangeArrowheads="1"/>
          </p:cNvPicPr>
          <p:nvPr/>
        </p:nvPicPr>
        <p:blipFill>
          <a:blip r:embed="rId3" cstate="email"/>
          <a:srcRect/>
          <a:stretch>
            <a:fillRect/>
          </a:stretch>
        </p:blipFill>
        <p:spPr bwMode="auto">
          <a:xfrm>
            <a:off x="4500562" y="3000372"/>
            <a:ext cx="4071966" cy="3433304"/>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071538" y="1928802"/>
            <a:ext cx="7072362" cy="1214446"/>
          </a:xfrm>
          <a:prstGeom prst="rect">
            <a:avLst/>
          </a:prstGeom>
        </p:spPr>
        <p:txBody>
          <a:bodyPr>
            <a:normAutofit/>
          </a:bodyPr>
          <a:lstStyle/>
          <a:p>
            <a:pPr indent="185738"/>
            <a:r>
              <a:rPr lang="id-ID" dirty="0" smtClean="0"/>
              <a:t/>
            </a:r>
            <a:br>
              <a:rPr lang="id-ID" dirty="0" smtClean="0"/>
            </a:br>
            <a:r>
              <a:rPr lang="id-ID" dirty="0" smtClean="0"/>
              <a:t>3. </a:t>
            </a:r>
            <a:r>
              <a:rPr lang="id-ID" b="1" dirty="0" smtClean="0"/>
              <a:t>Elemen tulisan saja </a:t>
            </a:r>
            <a:r>
              <a:rPr lang="id-ID" dirty="0" smtClean="0"/>
              <a:t>(letter mark). </a:t>
            </a:r>
          </a:p>
          <a:p>
            <a:pPr indent="185738"/>
            <a:endParaRPr lang="id-ID" dirty="0" smtClean="0"/>
          </a:p>
          <a:p>
            <a:pPr indent="185738"/>
            <a:r>
              <a:rPr lang="id-ID" dirty="0" smtClean="0"/>
              <a:t>Co : Samsung, Nokia, IBM, CNN, dll</a:t>
            </a:r>
            <a:endParaRPr lang="id-ID" dirty="0"/>
          </a:p>
        </p:txBody>
      </p:sp>
      <p:sp>
        <p:nvSpPr>
          <p:cNvPr id="4" name="Title 1"/>
          <p:cNvSpPr txBox="1">
            <a:spLocks/>
          </p:cNvSpPr>
          <p:nvPr/>
        </p:nvSpPr>
        <p:spPr>
          <a:xfrm>
            <a:off x="1071538" y="1000116"/>
            <a:ext cx="8229600" cy="1143000"/>
          </a:xfrm>
          <a:prstGeom prst="rect">
            <a:avLst/>
          </a:prstGeom>
        </p:spPr>
        <p:txBody>
          <a:bodyPr>
            <a:normAutofit/>
          </a:bodyPr>
          <a:lstStyle/>
          <a:p>
            <a:pPr lvl="0">
              <a:spcBef>
                <a:spcPct val="20000"/>
              </a:spcBef>
            </a:pPr>
            <a:r>
              <a:rPr lang="id-ID" sz="3600" b="1" dirty="0" smtClean="0">
                <a:solidFill>
                  <a:srgbClr val="00B050"/>
                </a:solidFill>
              </a:rPr>
              <a:t>Jenis Logo</a:t>
            </a:r>
          </a:p>
        </p:txBody>
      </p:sp>
      <p:sp>
        <p:nvSpPr>
          <p:cNvPr id="48130" name="AutoShape 2" descr="Hasil gambar untuk nokia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sp>
        <p:nvSpPr>
          <p:cNvPr id="48132" name="AutoShape 4" descr="Hasil gambar untuk nokia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pic>
        <p:nvPicPr>
          <p:cNvPr id="48134" name="Picture 6" descr="Hasil gambar untuk nokia logo"/>
          <p:cNvPicPr>
            <a:picLocks noChangeAspect="1" noChangeArrowheads="1"/>
          </p:cNvPicPr>
          <p:nvPr/>
        </p:nvPicPr>
        <p:blipFill>
          <a:blip r:embed="rId2"/>
          <a:srcRect t="35000" b="35000"/>
          <a:stretch>
            <a:fillRect/>
          </a:stretch>
        </p:blipFill>
        <p:spPr bwMode="auto">
          <a:xfrm>
            <a:off x="1214413" y="3429000"/>
            <a:ext cx="3333773" cy="1000132"/>
          </a:xfrm>
          <a:prstGeom prst="rect">
            <a:avLst/>
          </a:prstGeom>
          <a:noFill/>
        </p:spPr>
      </p:pic>
      <p:pic>
        <p:nvPicPr>
          <p:cNvPr id="48136" name="Picture 8" descr="Hasil gambar untuk nasa new logo"/>
          <p:cNvPicPr>
            <a:picLocks noChangeAspect="1" noChangeArrowheads="1"/>
          </p:cNvPicPr>
          <p:nvPr/>
        </p:nvPicPr>
        <p:blipFill>
          <a:blip r:embed="rId3" cstate="email"/>
          <a:srcRect/>
          <a:stretch>
            <a:fillRect/>
          </a:stretch>
        </p:blipFill>
        <p:spPr bwMode="auto">
          <a:xfrm>
            <a:off x="5000628" y="3143248"/>
            <a:ext cx="3286148" cy="1421259"/>
          </a:xfrm>
          <a:prstGeom prst="rect">
            <a:avLst/>
          </a:prstGeom>
          <a:noFill/>
        </p:spPr>
      </p:pic>
      <p:pic>
        <p:nvPicPr>
          <p:cNvPr id="48138" name="Picture 10" descr="Hasil gambar untuk cnn logo"/>
          <p:cNvPicPr>
            <a:picLocks noChangeAspect="1" noChangeArrowheads="1"/>
          </p:cNvPicPr>
          <p:nvPr/>
        </p:nvPicPr>
        <p:blipFill>
          <a:blip r:embed="rId4" cstate="email"/>
          <a:srcRect/>
          <a:stretch>
            <a:fillRect/>
          </a:stretch>
        </p:blipFill>
        <p:spPr bwMode="auto">
          <a:xfrm>
            <a:off x="1857356" y="4929198"/>
            <a:ext cx="2110878" cy="981558"/>
          </a:xfrm>
          <a:prstGeom prst="rect">
            <a:avLst/>
          </a:prstGeom>
          <a:noFill/>
        </p:spPr>
      </p:pic>
      <p:sp>
        <p:nvSpPr>
          <p:cNvPr id="48140" name="AutoShape 12" descr="Hasil gambar untuk ibm log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d-ID"/>
          </a:p>
        </p:txBody>
      </p:sp>
      <p:pic>
        <p:nvPicPr>
          <p:cNvPr id="48142" name="Picture 14" descr="Hasil gambar untuk ibm logo"/>
          <p:cNvPicPr>
            <a:picLocks noChangeAspect="1" noChangeArrowheads="1"/>
          </p:cNvPicPr>
          <p:nvPr/>
        </p:nvPicPr>
        <p:blipFill>
          <a:blip r:embed="rId5" cstate="email"/>
          <a:srcRect/>
          <a:stretch>
            <a:fillRect/>
          </a:stretch>
        </p:blipFill>
        <p:spPr bwMode="auto">
          <a:xfrm>
            <a:off x="5357818" y="4643446"/>
            <a:ext cx="2786082" cy="1393041"/>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071538" y="2214554"/>
            <a:ext cx="7072362" cy="3857652"/>
          </a:xfrm>
          <a:prstGeom prst="rect">
            <a:avLst/>
          </a:prstGeom>
        </p:spPr>
        <p:txBody>
          <a:bodyPr>
            <a:normAutofit/>
          </a:bodyPr>
          <a:lstStyle/>
          <a:p>
            <a:pPr fontAlgn="base">
              <a:buFont typeface="Arial" pitchFamily="34" charset="0"/>
              <a:buChar char="•"/>
            </a:pPr>
            <a:r>
              <a:rPr lang="id-ID" sz="2000" dirty="0" smtClean="0"/>
              <a:t> Kesederhanaan Bentuk</a:t>
            </a:r>
          </a:p>
          <a:p>
            <a:pPr fontAlgn="base">
              <a:buFont typeface="Arial" pitchFamily="34" charset="0"/>
              <a:buChar char="•"/>
            </a:pPr>
            <a:endParaRPr lang="id-ID" sz="2000" dirty="0" smtClean="0"/>
          </a:p>
          <a:p>
            <a:pPr fontAlgn="base">
              <a:buFont typeface="Arial" pitchFamily="34" charset="0"/>
              <a:buChar char="•"/>
            </a:pPr>
            <a:r>
              <a:rPr lang="id-ID" sz="2000" dirty="0" smtClean="0"/>
              <a:t> Keunikan/Original</a:t>
            </a:r>
          </a:p>
          <a:p>
            <a:pPr fontAlgn="base">
              <a:buFont typeface="Arial" pitchFamily="34" charset="0"/>
              <a:buChar char="•"/>
            </a:pPr>
            <a:endParaRPr lang="id-ID" sz="2000" dirty="0" smtClean="0"/>
          </a:p>
          <a:p>
            <a:pPr fontAlgn="base">
              <a:buFont typeface="Arial" pitchFamily="34" charset="0"/>
              <a:buChar char="•"/>
            </a:pPr>
            <a:r>
              <a:rPr lang="id-ID" sz="2000" dirty="0" smtClean="0"/>
              <a:t> Kemudahan untuk Diingat</a:t>
            </a:r>
          </a:p>
          <a:p>
            <a:pPr fontAlgn="base">
              <a:buFont typeface="Arial" pitchFamily="34" charset="0"/>
              <a:buChar char="•"/>
            </a:pPr>
            <a:endParaRPr lang="id-ID" sz="2000" dirty="0" smtClean="0"/>
          </a:p>
          <a:p>
            <a:pPr fontAlgn="base">
              <a:buFont typeface="Arial" pitchFamily="34" charset="0"/>
              <a:buChar char="•"/>
            </a:pPr>
            <a:r>
              <a:rPr lang="id-ID" sz="2000" dirty="0" smtClean="0"/>
              <a:t> Tahan Lama/Memiliki Durability</a:t>
            </a:r>
          </a:p>
          <a:p>
            <a:pPr fontAlgn="base">
              <a:buFont typeface="Arial" pitchFamily="34" charset="0"/>
              <a:buChar char="•"/>
            </a:pPr>
            <a:endParaRPr lang="id-ID" sz="2000" dirty="0" smtClean="0"/>
          </a:p>
          <a:p>
            <a:pPr fontAlgn="base">
              <a:buFont typeface="Arial" pitchFamily="34" charset="0"/>
              <a:buChar char="•"/>
            </a:pPr>
            <a:r>
              <a:rPr lang="id-ID" sz="2000" dirty="0" smtClean="0"/>
              <a:t> Fleksibel / Serba Guna</a:t>
            </a:r>
          </a:p>
          <a:p>
            <a:pPr fontAlgn="base">
              <a:buFont typeface="Arial" pitchFamily="34" charset="0"/>
              <a:buChar char="•"/>
            </a:pPr>
            <a:endParaRPr lang="id-ID" sz="2000" dirty="0" smtClean="0"/>
          </a:p>
          <a:p>
            <a:pPr fontAlgn="base">
              <a:buFont typeface="Arial" pitchFamily="34" charset="0"/>
              <a:buChar char="•"/>
            </a:pPr>
            <a:r>
              <a:rPr lang="id-ID" sz="2000" dirty="0" smtClean="0"/>
              <a:t> Kesesuaian dengan Brand</a:t>
            </a:r>
          </a:p>
        </p:txBody>
      </p:sp>
      <p:sp>
        <p:nvSpPr>
          <p:cNvPr id="4" name="Title 1"/>
          <p:cNvSpPr txBox="1">
            <a:spLocks/>
          </p:cNvSpPr>
          <p:nvPr/>
        </p:nvSpPr>
        <p:spPr>
          <a:xfrm>
            <a:off x="1071538" y="1000116"/>
            <a:ext cx="8229600" cy="1143000"/>
          </a:xfrm>
          <a:prstGeom prst="rect">
            <a:avLst/>
          </a:prstGeom>
        </p:spPr>
        <p:txBody>
          <a:bodyPr>
            <a:normAutofit/>
          </a:bodyPr>
          <a:lstStyle/>
          <a:p>
            <a:pPr lvl="0">
              <a:spcBef>
                <a:spcPct val="20000"/>
              </a:spcBef>
            </a:pPr>
            <a:r>
              <a:rPr lang="id-ID" sz="3600" b="1" dirty="0" smtClean="0">
                <a:solidFill>
                  <a:srgbClr val="00B050"/>
                </a:solidFill>
              </a:rPr>
              <a:t>Hal Penting dalam Logo</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pc="300" dirty="0"/>
          </a:p>
        </p:txBody>
      </p:sp>
      <p:sp>
        <p:nvSpPr>
          <p:cNvPr id="3" name="Title 1"/>
          <p:cNvSpPr txBox="1">
            <a:spLocks/>
          </p:cNvSpPr>
          <p:nvPr/>
        </p:nvSpPr>
        <p:spPr>
          <a:xfrm>
            <a:off x="838200" y="2819400"/>
            <a:ext cx="7391400" cy="1470025"/>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800" i="0" u="none" strike="noStrike" kern="1200" cap="none" normalizeH="0" baseline="0" noProof="0" dirty="0" err="1" smtClean="0">
                <a:ln>
                  <a:noFill/>
                </a:ln>
                <a:effectLst/>
                <a:uLnTx/>
                <a:uFillTx/>
                <a:latin typeface="+mj-lt"/>
                <a:ea typeface="+mj-ea"/>
                <a:cs typeface="+mj-cs"/>
              </a:rPr>
              <a:t>Terima</a:t>
            </a:r>
            <a:r>
              <a:rPr kumimoji="0" lang="en-US" sz="4800" b="1" i="0" u="none" strike="noStrike" kern="1200" cap="none" normalizeH="0" baseline="0" noProof="0" dirty="0" smtClean="0">
                <a:ln>
                  <a:noFill/>
                </a:ln>
                <a:solidFill>
                  <a:schemeClr val="bg1"/>
                </a:solidFill>
                <a:effectLst/>
                <a:uLnTx/>
                <a:uFillTx/>
                <a:latin typeface="+mj-lt"/>
                <a:ea typeface="+mj-ea"/>
                <a:cs typeface="+mj-cs"/>
              </a:rPr>
              <a:t> </a:t>
            </a:r>
            <a:r>
              <a:rPr kumimoji="0" lang="en-US" sz="4800" b="1" i="0" u="none" strike="noStrike" kern="1200" cap="none" normalizeH="0" baseline="0" noProof="0" dirty="0" err="1" smtClean="0">
                <a:ln>
                  <a:noFill/>
                </a:ln>
                <a:solidFill>
                  <a:schemeClr val="bg1"/>
                </a:solidFill>
                <a:effectLst/>
                <a:uLnTx/>
                <a:uFillTx/>
                <a:latin typeface="+mj-lt"/>
                <a:ea typeface="+mj-ea"/>
                <a:cs typeface="+mj-cs"/>
              </a:rPr>
              <a:t>Kasih</a:t>
            </a:r>
            <a:endParaRPr kumimoji="0" lang="en-US" sz="4800" b="0" i="0" u="none" strike="noStrike" kern="1200" cap="none" normalizeH="0" baseline="0" noProof="0" dirty="0" smtClean="0">
              <a:ln>
                <a:noFill/>
              </a:ln>
              <a:solidFill>
                <a:schemeClr val="bg1"/>
              </a:solidFill>
              <a:effectLst/>
              <a:uLnTx/>
              <a:uFillTx/>
              <a:latin typeface="+mj-lt"/>
              <a:ea typeface="+mj-ea"/>
              <a:cs typeface="+mj-cs"/>
            </a:endParaRPr>
          </a:p>
        </p:txBody>
      </p:sp>
    </p:spTree>
    <p:extLst>
      <p:ext uri="{BB962C8B-B14F-4D97-AF65-F5344CB8AC3E}">
        <p14:creationId xmlns:p14="http://schemas.microsoft.com/office/powerpoint/2010/main" xmlns="" val="2568611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pc="300" dirty="0">
              <a:solidFill>
                <a:srgbClr val="00B050"/>
              </a:solidFill>
            </a:endParaRPr>
          </a:p>
        </p:txBody>
      </p:sp>
      <p:sp>
        <p:nvSpPr>
          <p:cNvPr id="4" name="Title 1"/>
          <p:cNvSpPr txBox="1">
            <a:spLocks/>
          </p:cNvSpPr>
          <p:nvPr/>
        </p:nvSpPr>
        <p:spPr>
          <a:xfrm>
            <a:off x="838200" y="2819400"/>
            <a:ext cx="7391400" cy="1470025"/>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d-ID" sz="4800" i="0" u="none" strike="noStrike" kern="1200" cap="none" spc="-150" normalizeH="0" baseline="0" noProof="0" dirty="0" smtClean="0">
                <a:ln>
                  <a:noFill/>
                </a:ln>
                <a:effectLst/>
                <a:uLnTx/>
                <a:uFillTx/>
                <a:latin typeface="Calibri"/>
                <a:ea typeface="+mj-ea"/>
                <a:cs typeface="Calibri"/>
              </a:rPr>
              <a:t>Definisi </a:t>
            </a:r>
            <a:r>
              <a:rPr kumimoji="0" lang="id-ID" sz="4800" b="1" i="0" u="none" strike="noStrike" kern="1200" cap="none" spc="-150" normalizeH="0" baseline="0" noProof="0" dirty="0" smtClean="0">
                <a:ln>
                  <a:noFill/>
                </a:ln>
                <a:solidFill>
                  <a:schemeClr val="bg1"/>
                </a:solidFill>
                <a:effectLst/>
                <a:uLnTx/>
                <a:uFillTx/>
                <a:latin typeface="Calibri"/>
                <a:ea typeface="+mj-ea"/>
                <a:cs typeface="Calibri"/>
              </a:rPr>
              <a:t>Identitas</a:t>
            </a:r>
            <a:endParaRPr kumimoji="0" lang="en-US" sz="4800" b="0" i="0" u="none" strike="noStrike" kern="1200" cap="none" spc="-150" normalizeH="0" baseline="0" noProof="0" dirty="0" smtClean="0">
              <a:ln>
                <a:noFill/>
              </a:ln>
              <a:solidFill>
                <a:schemeClr val="bg1"/>
              </a:solidFill>
              <a:effectLst/>
              <a:uLnTx/>
              <a:uFillTx/>
              <a:latin typeface="Calibri"/>
              <a:ea typeface="+mj-ea"/>
              <a:cs typeface="Calibri"/>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Hasil gambar untuk SIDIK JARI"/>
          <p:cNvPicPr>
            <a:picLocks noChangeAspect="1" noChangeArrowheads="1"/>
          </p:cNvPicPr>
          <p:nvPr/>
        </p:nvPicPr>
        <p:blipFill>
          <a:blip r:embed="rId2" cstate="email"/>
          <a:srcRect/>
          <a:stretch>
            <a:fillRect/>
          </a:stretch>
        </p:blipFill>
        <p:spPr bwMode="auto">
          <a:xfrm>
            <a:off x="1285852" y="1214422"/>
            <a:ext cx="6667500" cy="3743325"/>
          </a:xfrm>
          <a:prstGeom prst="rect">
            <a:avLst/>
          </a:prstGeom>
          <a:noFill/>
        </p:spPr>
      </p:pic>
      <p:sp>
        <p:nvSpPr>
          <p:cNvPr id="3" name="Title 1"/>
          <p:cNvSpPr txBox="1">
            <a:spLocks/>
          </p:cNvSpPr>
          <p:nvPr/>
        </p:nvSpPr>
        <p:spPr>
          <a:xfrm>
            <a:off x="928662" y="5286388"/>
            <a:ext cx="7786742" cy="1143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id-ID" dirty="0" smtClean="0">
                <a:latin typeface="+mj-lt"/>
                <a:ea typeface="+mj-ea"/>
                <a:cs typeface="+mj-cs"/>
              </a:rPr>
              <a:t>Setiap manusia lahir dengan identitasnya masing-masing. Sidik jari merupakan salah satu tanda bahwa setiap dari kita berbeda dan identik.</a:t>
            </a:r>
            <a:endParaRPr kumimoji="0" lang="id-ID" u="none" strike="noStrike" kern="1200" cap="none" spc="0" normalizeH="0" baseline="0" noProof="0" dirty="0">
              <a:ln>
                <a:noFill/>
              </a:ln>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Hasil gambar untuk macam tanda tangan"/>
          <p:cNvPicPr>
            <a:picLocks noChangeAspect="1" noChangeArrowheads="1"/>
          </p:cNvPicPr>
          <p:nvPr/>
        </p:nvPicPr>
        <p:blipFill>
          <a:blip r:embed="rId2">
            <a:grayscl/>
            <a:lum contrast="20000"/>
          </a:blip>
          <a:srcRect/>
          <a:stretch>
            <a:fillRect/>
          </a:stretch>
        </p:blipFill>
        <p:spPr bwMode="auto">
          <a:xfrm>
            <a:off x="1071538" y="1000108"/>
            <a:ext cx="7125622" cy="4000528"/>
          </a:xfrm>
          <a:prstGeom prst="rect">
            <a:avLst/>
          </a:prstGeom>
          <a:noFill/>
        </p:spPr>
      </p:pic>
      <p:sp>
        <p:nvSpPr>
          <p:cNvPr id="3" name="Title 1"/>
          <p:cNvSpPr txBox="1">
            <a:spLocks/>
          </p:cNvSpPr>
          <p:nvPr/>
        </p:nvSpPr>
        <p:spPr>
          <a:xfrm>
            <a:off x="928662" y="5286388"/>
            <a:ext cx="7786742" cy="1143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id-ID" dirty="0" smtClean="0">
                <a:latin typeface="+mj-lt"/>
                <a:ea typeface="+mj-ea"/>
                <a:cs typeface="+mj-cs"/>
              </a:rPr>
              <a:t>Tanda lain dari identitas adalah tandatangan. Itulah sebabnya sidik jari dan tandatangan sering digunakan sebagai representasi kita dalam kehadiran dan keterlibatan.</a:t>
            </a:r>
            <a:endParaRPr kumimoji="0" lang="id-ID" u="none" strike="noStrike" kern="1200" cap="none" spc="0" normalizeH="0" baseline="0" noProof="0" dirty="0">
              <a:ln>
                <a:noFill/>
              </a:ln>
              <a:effectLst/>
              <a:uLnTx/>
              <a:uFillTx/>
              <a:latin typeface="+mj-lt"/>
              <a:ea typeface="+mj-ea"/>
              <a:cs typeface="+mj-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642926"/>
            <a:ext cx="8229600" cy="1143000"/>
          </a:xfrm>
        </p:spPr>
        <p:txBody>
          <a:bodyPr>
            <a:normAutofit/>
          </a:bodyPr>
          <a:lstStyle/>
          <a:p>
            <a:pPr algn="l"/>
            <a:r>
              <a:rPr lang="id-ID" sz="3600" b="1" dirty="0" smtClean="0">
                <a:solidFill>
                  <a:srgbClr val="00B050"/>
                </a:solidFill>
              </a:rPr>
              <a:t>Definisi Identitas</a:t>
            </a:r>
            <a:endParaRPr lang="id-ID" sz="3600" b="1" dirty="0">
              <a:solidFill>
                <a:srgbClr val="00B050"/>
              </a:solidFill>
            </a:endParaRPr>
          </a:p>
        </p:txBody>
      </p:sp>
      <p:sp>
        <p:nvSpPr>
          <p:cNvPr id="5" name="Content Placeholder 2"/>
          <p:cNvSpPr>
            <a:spLocks noGrp="1"/>
          </p:cNvSpPr>
          <p:nvPr>
            <p:ph idx="1"/>
          </p:nvPr>
        </p:nvSpPr>
        <p:spPr>
          <a:xfrm>
            <a:off x="785786" y="2000240"/>
            <a:ext cx="7500990" cy="4525963"/>
          </a:xfrm>
        </p:spPr>
        <p:txBody>
          <a:bodyPr>
            <a:normAutofit/>
          </a:bodyPr>
          <a:lstStyle/>
          <a:p>
            <a:pPr marL="0" indent="0">
              <a:buNone/>
            </a:pPr>
            <a:r>
              <a:rPr lang="id-ID" sz="2000" dirty="0" smtClean="0"/>
              <a:t>Menurut KBBI, </a:t>
            </a:r>
            <a:r>
              <a:rPr lang="id-ID" sz="2000" b="1" dirty="0" smtClean="0"/>
              <a:t>Identitas</a:t>
            </a:r>
            <a:r>
              <a:rPr lang="id-ID" sz="2000" dirty="0" smtClean="0"/>
              <a:t> </a:t>
            </a:r>
            <a:r>
              <a:rPr lang="id-ID" sz="2000" i="1" dirty="0" smtClean="0"/>
              <a:t>/iden·ti·tas/</a:t>
            </a:r>
            <a:r>
              <a:rPr lang="id-ID" sz="2000" dirty="0" smtClean="0"/>
              <a:t> /idéntitas/ </a:t>
            </a:r>
            <a:r>
              <a:rPr lang="id-ID" sz="2000" i="1" dirty="0" smtClean="0"/>
              <a:t>n</a:t>
            </a:r>
            <a:r>
              <a:rPr lang="id-ID" sz="2000" dirty="0" smtClean="0"/>
              <a:t> ciri-ciri atau keadaan khusus seseorang; jati diri:</a:t>
            </a:r>
          </a:p>
          <a:p>
            <a:pPr marL="0" indent="0">
              <a:buNone/>
            </a:pPr>
            <a:endParaRPr lang="id-ID" sz="2000" dirty="0" smtClean="0"/>
          </a:p>
          <a:p>
            <a:pPr marL="0" indent="0">
              <a:buNone/>
            </a:pPr>
            <a:r>
              <a:rPr lang="id-ID" sz="2000" dirty="0" smtClean="0"/>
              <a:t>Sedangkan menurut Stella Ting Toomey, Identitas merupakan refleksi diri atau cerminan diri yang berasal dari keluarga, gender, budaya, etnis dan proses sosialisasi. Identitas pada dasarnya merujuk pada refleksi dari diri kita sendiri dan persepsi orang lain terhadap diri kita. </a:t>
            </a:r>
          </a:p>
          <a:p>
            <a:pPr marL="0" indent="0">
              <a:buNone/>
            </a:pPr>
            <a:endParaRPr lang="id-ID" sz="2000" dirty="0" smtClean="0"/>
          </a:p>
          <a:p>
            <a:pPr marL="0" indent="0">
              <a:buNone/>
            </a:pPr>
            <a:r>
              <a:rPr lang="id-ID" sz="2000" dirty="0" smtClean="0"/>
              <a:t>Sementara itu, Gardiner W. Harry dan Kosmitzki Corinne melihat identitas sebagai pendefinisian diri seseorang sebagai individu yang berbeda dalam perilaku, keyakinan dan sikap.</a:t>
            </a:r>
          </a:p>
          <a:p>
            <a:pPr marL="0" indent="0">
              <a:buNone/>
            </a:pPr>
            <a:endParaRPr lang="id-ID" sz="20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pc="300" dirty="0">
              <a:solidFill>
                <a:srgbClr val="00B050"/>
              </a:solidFill>
            </a:endParaRPr>
          </a:p>
        </p:txBody>
      </p:sp>
      <p:sp>
        <p:nvSpPr>
          <p:cNvPr id="4" name="Title 1"/>
          <p:cNvSpPr txBox="1">
            <a:spLocks/>
          </p:cNvSpPr>
          <p:nvPr/>
        </p:nvSpPr>
        <p:spPr>
          <a:xfrm>
            <a:off x="838200" y="2819400"/>
            <a:ext cx="7391400" cy="1470025"/>
          </a:xfrm>
          <a:prstGeom prst="rect">
            <a:avLst/>
          </a:prstGeom>
        </p:spPr>
        <p:txBody>
          <a:bodyP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d-ID" sz="4800" i="0" u="none" strike="noStrike" kern="1200" cap="none" spc="-150" normalizeH="0" baseline="0" noProof="0" dirty="0" smtClean="0">
                <a:ln>
                  <a:noFill/>
                </a:ln>
                <a:effectLst/>
                <a:uLnTx/>
                <a:uFillTx/>
                <a:latin typeface="Calibri"/>
                <a:ea typeface="+mj-ea"/>
                <a:cs typeface="Calibri"/>
              </a:rPr>
              <a:t>Identitas </a:t>
            </a:r>
            <a:r>
              <a:rPr kumimoji="0" lang="id-ID" sz="4800" b="1" i="0" u="none" strike="noStrike" kern="1200" cap="none" spc="-150" normalizeH="0" baseline="0" noProof="0" dirty="0" smtClean="0">
                <a:ln>
                  <a:noFill/>
                </a:ln>
                <a:solidFill>
                  <a:schemeClr val="bg1"/>
                </a:solidFill>
                <a:effectLst/>
                <a:uLnTx/>
                <a:uFillTx/>
                <a:latin typeface="Calibri"/>
                <a:ea typeface="+mj-ea"/>
                <a:cs typeface="Calibri"/>
              </a:rPr>
              <a:t>Visual</a:t>
            </a:r>
            <a:endParaRPr kumimoji="0" lang="en-US" sz="4800" b="0" i="0" u="none" strike="noStrike" kern="1200" cap="none" spc="-150" normalizeH="0" baseline="0" noProof="0" dirty="0" smtClean="0">
              <a:ln>
                <a:noFill/>
              </a:ln>
              <a:solidFill>
                <a:schemeClr val="bg1"/>
              </a:solidFill>
              <a:effectLst/>
              <a:uLnTx/>
              <a:uFillTx/>
              <a:latin typeface="Calibri"/>
              <a:ea typeface="+mj-ea"/>
              <a:cs typeface="Calibri"/>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642926"/>
            <a:ext cx="8229600" cy="1143000"/>
          </a:xfrm>
        </p:spPr>
        <p:txBody>
          <a:bodyPr>
            <a:normAutofit/>
          </a:bodyPr>
          <a:lstStyle/>
          <a:p>
            <a:pPr algn="l"/>
            <a:r>
              <a:rPr lang="id-ID" sz="3600" b="1" dirty="0" smtClean="0">
                <a:solidFill>
                  <a:srgbClr val="00B050"/>
                </a:solidFill>
              </a:rPr>
              <a:t>Definisi Identitas Visual</a:t>
            </a:r>
            <a:endParaRPr lang="id-ID" sz="3600" b="1" dirty="0">
              <a:solidFill>
                <a:srgbClr val="00B050"/>
              </a:solidFill>
            </a:endParaRPr>
          </a:p>
        </p:txBody>
      </p:sp>
      <p:sp>
        <p:nvSpPr>
          <p:cNvPr id="5" name="Content Placeholder 2"/>
          <p:cNvSpPr>
            <a:spLocks noGrp="1"/>
          </p:cNvSpPr>
          <p:nvPr>
            <p:ph idx="1"/>
          </p:nvPr>
        </p:nvSpPr>
        <p:spPr>
          <a:xfrm>
            <a:off x="785786" y="2000240"/>
            <a:ext cx="7500990" cy="4525963"/>
          </a:xfrm>
        </p:spPr>
        <p:txBody>
          <a:bodyPr>
            <a:normAutofit/>
          </a:bodyPr>
          <a:lstStyle/>
          <a:p>
            <a:pPr marL="0" indent="0">
              <a:buNone/>
            </a:pPr>
            <a:r>
              <a:rPr lang="id-ID" sz="2000" dirty="0" smtClean="0"/>
              <a:t>Merupakan perangkat brand yang berfungsi mengidentifikasikan dan merespresentasikan dalam bentuk yang dapat ditangkap oleh mata (visual) dan tersistem. Identitas Visual dapat berupa seperti logo, warna, huruf, pattern, dll.</a:t>
            </a:r>
          </a:p>
          <a:p>
            <a:pPr marL="0" indent="0">
              <a:buNone/>
            </a:pPr>
            <a:endParaRPr lang="id-ID" sz="2000" dirty="0" smtClean="0"/>
          </a:p>
          <a:p>
            <a:pPr marL="0" indent="0">
              <a:buNone/>
            </a:pPr>
            <a:r>
              <a:rPr lang="id-ID" sz="2000" dirty="0" smtClean="0"/>
              <a:t>Identitas Visual sering digunakan untuk membedakan suatu produk/jasa dengan produk/jasa dari pesaing sehingga </a:t>
            </a:r>
            <a:r>
              <a:rPr lang="id-ID" sz="2000" i="1" dirty="0" smtClean="0"/>
              <a:t>costumer</a:t>
            </a:r>
            <a:r>
              <a:rPr lang="id-ID" sz="2000" dirty="0" smtClean="0"/>
              <a:t> akan dengan mudah mengidentifikasi suatu merek hanya dengan melihat sebagian dari tampilan visualnya saja.</a:t>
            </a:r>
            <a:br>
              <a:rPr lang="id-ID" sz="2000" dirty="0" smtClean="0"/>
            </a:br>
            <a:r>
              <a:rPr lang="id-ID" sz="2000" dirty="0" smtClean="0"/>
              <a:t/>
            </a:r>
            <a:br>
              <a:rPr lang="id-ID" sz="2000" dirty="0" smtClean="0"/>
            </a:br>
            <a:r>
              <a:rPr lang="id-ID" sz="2000" dirty="0" smtClean="0"/>
              <a:t>Contoh sbb :</a:t>
            </a:r>
            <a:endParaRPr lang="id-ID" sz="28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42910" y="5429264"/>
            <a:ext cx="8072494" cy="11430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d-ID" u="none" strike="noStrike" kern="1200" cap="none" spc="0" normalizeH="0" baseline="0" noProof="0" dirty="0" smtClean="0">
                <a:ln>
                  <a:noFill/>
                </a:ln>
                <a:effectLst/>
                <a:uLnTx/>
                <a:uFillTx/>
                <a:latin typeface="+mj-lt"/>
                <a:ea typeface="+mj-ea"/>
                <a:cs typeface="+mj-cs"/>
              </a:rPr>
              <a:t>Logo2 maskapai Penerbangan</a:t>
            </a:r>
            <a:r>
              <a:rPr kumimoji="0" lang="id-ID" u="none" strike="noStrike" kern="1200" cap="none" spc="0" normalizeH="0" noProof="0" dirty="0" smtClean="0">
                <a:ln>
                  <a:noFill/>
                </a:ln>
                <a:effectLst/>
                <a:uLnTx/>
                <a:uFillTx/>
                <a:latin typeface="+mj-lt"/>
                <a:ea typeface="+mj-ea"/>
                <a:cs typeface="+mj-cs"/>
              </a:rPr>
              <a:t> diatas merupakan strategi masing-masing brand untuk membedakan dirinya dengan yang lain dalam upaya persaingan bisnis.</a:t>
            </a:r>
            <a:endParaRPr kumimoji="0" lang="id-ID" b="1" u="none" strike="noStrike" kern="1200" cap="none" spc="0" normalizeH="0" baseline="0" noProof="0" dirty="0">
              <a:ln>
                <a:noFill/>
              </a:ln>
              <a:solidFill>
                <a:srgbClr val="00B050"/>
              </a:solidFill>
              <a:effectLst/>
              <a:uLnTx/>
              <a:uFillTx/>
              <a:latin typeface="+mj-lt"/>
              <a:ea typeface="+mj-ea"/>
              <a:cs typeface="+mj-cs"/>
            </a:endParaRPr>
          </a:p>
        </p:txBody>
      </p:sp>
      <p:pic>
        <p:nvPicPr>
          <p:cNvPr id="36868" name="Picture 4" descr="Gambar terkait"/>
          <p:cNvPicPr>
            <a:picLocks noChangeAspect="1" noChangeArrowheads="1"/>
          </p:cNvPicPr>
          <p:nvPr/>
        </p:nvPicPr>
        <p:blipFill>
          <a:blip r:embed="rId2"/>
          <a:srcRect/>
          <a:stretch>
            <a:fillRect/>
          </a:stretch>
        </p:blipFill>
        <p:spPr bwMode="auto">
          <a:xfrm>
            <a:off x="642910" y="1500174"/>
            <a:ext cx="7813696" cy="3143272"/>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671</TotalTime>
  <Words>536</Words>
  <Application>Microsoft Macintosh PowerPoint</Application>
  <PresentationFormat>On-screen Show (4:3)</PresentationFormat>
  <Paragraphs>83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 3 – Studio DKV 3</vt:lpstr>
      <vt:lpstr>Slide 2</vt:lpstr>
      <vt:lpstr>Slide 3</vt:lpstr>
      <vt:lpstr>Slide 4</vt:lpstr>
      <vt:lpstr>Slide 5</vt:lpstr>
      <vt:lpstr>Definisi Identitas</vt:lpstr>
      <vt:lpstr>Slide 7</vt:lpstr>
      <vt:lpstr>Definisi Identitas Visual</vt:lpstr>
      <vt:lpstr>Slide 9</vt:lpstr>
      <vt:lpstr>Slide 10</vt:lpstr>
      <vt:lpstr>Slide 11</vt:lpstr>
      <vt:lpstr>Slide 12</vt:lpstr>
      <vt:lpstr>Slide 13</vt:lpstr>
      <vt:lpstr>Slide 14</vt:lpstr>
      <vt:lpstr>Slide 15</vt:lpstr>
      <vt:lpstr>Cakupan Identitas Visual</vt:lpstr>
      <vt:lpstr>Slide 17</vt:lpstr>
      <vt:lpstr>Slide 18</vt:lpstr>
      <vt:lpstr>Slide 19</vt:lpstr>
      <vt:lpstr>Slide 20</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Tipografi 1</dc:title>
  <dc:creator>personal</dc:creator>
  <cp:lastModifiedBy>Katharina</cp:lastModifiedBy>
  <cp:revision>136</cp:revision>
  <dcterms:created xsi:type="dcterms:W3CDTF">2012-07-25T14:52:02Z</dcterms:created>
  <dcterms:modified xsi:type="dcterms:W3CDTF">2020-04-08T15:42:38Z</dcterms:modified>
</cp:coreProperties>
</file>