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338" r:id="rId5"/>
    <p:sldId id="337" r:id="rId6"/>
    <p:sldId id="341" r:id="rId7"/>
    <p:sldId id="339" r:id="rId8"/>
    <p:sldId id="336" r:id="rId9"/>
    <p:sldId id="312" r:id="rId10"/>
    <p:sldId id="328" r:id="rId11"/>
    <p:sldId id="322" r:id="rId12"/>
    <p:sldId id="323" r:id="rId13"/>
    <p:sldId id="324" r:id="rId14"/>
    <p:sldId id="325" r:id="rId15"/>
    <p:sldId id="326" r:id="rId16"/>
    <p:sldId id="327" r:id="rId17"/>
    <p:sldId id="330" r:id="rId18"/>
    <p:sldId id="335" r:id="rId19"/>
    <p:sldId id="329" r:id="rId20"/>
    <p:sldId id="331" r:id="rId21"/>
    <p:sldId id="332" r:id="rId22"/>
    <p:sldId id="333" r:id="rId23"/>
    <p:sldId id="334" r:id="rId24"/>
    <p:sldId id="342" r:id="rId25"/>
    <p:sldId id="320" r:id="rId26"/>
    <p:sldId id="317" r:id="rId27"/>
    <p:sldId id="321"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1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650"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8E1A8-CBE9-4015-82D8-58B6BC6BCFD1}"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8E1A8-CBE9-4015-82D8-58B6BC6BCFD1}"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8E1A8-CBE9-4015-82D8-58B6BC6BCFD1}"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8E1A8-CBE9-4015-82D8-58B6BC6BCFD1}"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8E1A8-CBE9-4015-82D8-58B6BC6BCFD1}"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8E1A8-CBE9-4015-82D8-58B6BC6BCFD1}"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8E1A8-CBE9-4015-82D8-58B6BC6BCFD1}"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8E1A8-CBE9-4015-82D8-58B6BC6BCFD1}"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D323-B52E-47D6-9D53-1AE9DCC1CE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2" name="Title 1"/>
          <p:cNvSpPr>
            <a:spLocks noGrp="1"/>
          </p:cNvSpPr>
          <p:nvPr>
            <p:ph type="ctrTitle"/>
          </p:nvPr>
        </p:nvSpPr>
        <p:spPr>
          <a:xfrm>
            <a:off x="838200" y="1295400"/>
            <a:ext cx="5638800" cy="3679825"/>
          </a:xfrm>
        </p:spPr>
        <p:txBody>
          <a:bodyPr>
            <a:noAutofit/>
          </a:bodyPr>
          <a:lstStyle/>
          <a:p>
            <a:pPr algn="l"/>
            <a:r>
              <a:rPr lang="id-ID" sz="3200" b="1" dirty="0" smtClean="0">
                <a:solidFill>
                  <a:schemeClr val="bg1"/>
                </a:solidFill>
                <a:latin typeface="Calibri"/>
                <a:cs typeface="Calibri"/>
              </a:rPr>
              <a:t>P. </a:t>
            </a:r>
            <a:r>
              <a:rPr lang="en-US" sz="3200" b="1" dirty="0" smtClean="0">
                <a:solidFill>
                  <a:schemeClr val="bg1"/>
                </a:solidFill>
                <a:latin typeface="Calibri"/>
                <a:cs typeface="Calibri"/>
              </a:rPr>
              <a:t>4</a:t>
            </a:r>
            <a:r>
              <a:rPr lang="id-ID" sz="3200" b="1" dirty="0" smtClean="0">
                <a:solidFill>
                  <a:schemeClr val="bg1"/>
                </a:solidFill>
                <a:latin typeface="Calibri"/>
                <a:cs typeface="Calibri"/>
              </a:rPr>
              <a:t> </a:t>
            </a:r>
            <a:r>
              <a:rPr lang="id-ID" sz="3200" b="1" dirty="0" smtClean="0">
                <a:solidFill>
                  <a:schemeClr val="bg1"/>
                </a:solidFill>
                <a:latin typeface="Calibri"/>
                <a:cs typeface="Calibri"/>
              </a:rPr>
              <a:t>– </a:t>
            </a:r>
            <a:r>
              <a:rPr lang="en-US" sz="3200" b="1" dirty="0" smtClean="0">
                <a:solidFill>
                  <a:schemeClr val="bg1"/>
                </a:solidFill>
                <a:latin typeface="Calibri"/>
                <a:cs typeface="Calibri"/>
              </a:rPr>
              <a:t>S</a:t>
            </a:r>
            <a:r>
              <a:rPr lang="id-ID" sz="3200" b="1" dirty="0" smtClean="0">
                <a:solidFill>
                  <a:schemeClr val="bg1"/>
                </a:solidFill>
                <a:latin typeface="Calibri"/>
                <a:cs typeface="Calibri"/>
              </a:rPr>
              <a:t>tudio DKV 3</a:t>
            </a:r>
            <a:endParaRPr lang="en-US" sz="3200" dirty="0">
              <a:solidFill>
                <a:schemeClr val="bg1"/>
              </a:solidFill>
              <a:latin typeface="Calibri"/>
              <a:cs typeface="Calibri"/>
            </a:endParaRPr>
          </a:p>
        </p:txBody>
      </p:sp>
      <p:sp>
        <p:nvSpPr>
          <p:cNvPr id="4" name="Subtitle 2"/>
          <p:cNvSpPr txBox="1">
            <a:spLocks/>
          </p:cNvSpPr>
          <p:nvPr/>
        </p:nvSpPr>
        <p:spPr>
          <a:xfrm>
            <a:off x="857224" y="5824558"/>
            <a:ext cx="4157666" cy="533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b="0" i="0" u="none" strike="noStrike" kern="1200" cap="none" normalizeH="0" baseline="0" noProof="0" dirty="0" smtClean="0">
                <a:ln>
                  <a:noFill/>
                </a:ln>
                <a:solidFill>
                  <a:schemeClr val="bg2">
                    <a:lumMod val="75000"/>
                  </a:schemeClr>
                </a:solidFill>
                <a:effectLst/>
                <a:uLnTx/>
                <a:uFillTx/>
                <a:latin typeface="Calibri"/>
                <a:ea typeface="+mn-ea"/>
                <a:cs typeface="Calibri"/>
              </a:rPr>
              <a:t>Wantoro, M.Ds</a:t>
            </a:r>
            <a:r>
              <a:rPr kumimoji="0" lang="id-ID" b="0" i="0" u="none" strike="noStrike" kern="1200" cap="none" normalizeH="0" noProof="0" dirty="0" smtClean="0">
                <a:ln>
                  <a:noFill/>
                </a:ln>
                <a:solidFill>
                  <a:schemeClr val="bg2">
                    <a:lumMod val="75000"/>
                  </a:schemeClr>
                </a:solidFill>
                <a:effectLst/>
                <a:uLnTx/>
                <a:uFillTx/>
                <a:latin typeface="Calibri"/>
                <a:ea typeface="+mn-ea"/>
                <a:cs typeface="Calibri"/>
              </a:rPr>
              <a:t> &amp; </a:t>
            </a:r>
            <a:r>
              <a:rPr kumimoji="0" lang="id-ID" b="0" i="0" u="none" strike="noStrike" kern="1200" cap="none" normalizeH="0" baseline="0" noProof="0" dirty="0" smtClean="0">
                <a:ln>
                  <a:noFill/>
                </a:ln>
                <a:solidFill>
                  <a:schemeClr val="bg2">
                    <a:lumMod val="75000"/>
                  </a:schemeClr>
                </a:solidFill>
                <a:effectLst/>
                <a:uLnTx/>
                <a:uFillTx/>
                <a:latin typeface="Calibri"/>
                <a:ea typeface="+mn-ea"/>
                <a:cs typeface="Calibri"/>
              </a:rPr>
              <a:t>Tim Dosen Studio DKV 3</a:t>
            </a:r>
            <a:endParaRPr kumimoji="0" lang="en-US" b="0" i="0" u="none" strike="noStrike" kern="1200" cap="none" normalizeH="0" baseline="0" noProof="0" dirty="0" smtClean="0">
              <a:ln>
                <a:noFill/>
              </a:ln>
              <a:solidFill>
                <a:schemeClr val="bg2">
                  <a:lumMod val="75000"/>
                </a:schemeClr>
              </a:solidFill>
              <a:effectLst/>
              <a:uLnTx/>
              <a:uFillTx/>
              <a:latin typeface="Calibri"/>
              <a:ea typeface="+mn-ea"/>
              <a:cs typeface="Calibri"/>
            </a:endParaRPr>
          </a:p>
        </p:txBody>
      </p:sp>
      <p:sp>
        <p:nvSpPr>
          <p:cNvPr id="6" name="Title 1"/>
          <p:cNvSpPr txBox="1">
            <a:spLocks/>
          </p:cNvSpPr>
          <p:nvPr/>
        </p:nvSpPr>
        <p:spPr>
          <a:xfrm>
            <a:off x="785786" y="2285992"/>
            <a:ext cx="9215502"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d-ID" sz="6000" b="1" spc="-150" dirty="0" smtClean="0">
                <a:latin typeface="Calibri"/>
                <a:ea typeface="+mj-ea"/>
                <a:cs typeface="Calibri"/>
              </a:rPr>
              <a:t>Logo</a:t>
            </a:r>
            <a:r>
              <a:rPr kumimoji="0" lang="en-US" sz="6000" b="1" i="0" u="none" strike="noStrike" kern="1200" cap="none" spc="-150" normalizeH="0" baseline="0" noProof="0" dirty="0" smtClean="0">
                <a:ln>
                  <a:noFill/>
                </a:ln>
                <a:effectLst/>
                <a:uLnTx/>
                <a:uFillTx/>
                <a:latin typeface="Calibri"/>
                <a:ea typeface="+mj-ea"/>
                <a:cs typeface="Calibri"/>
              </a:rPr>
              <a:t/>
            </a:r>
            <a:br>
              <a:rPr kumimoji="0" lang="en-US" sz="6000" b="1" i="0" u="none" strike="noStrike" kern="1200" cap="none" spc="-150" normalizeH="0" baseline="0" noProof="0" dirty="0" smtClean="0">
                <a:ln>
                  <a:noFill/>
                </a:ln>
                <a:effectLst/>
                <a:uLnTx/>
                <a:uFillTx/>
                <a:latin typeface="Calibri"/>
                <a:ea typeface="+mj-ea"/>
                <a:cs typeface="Calibri"/>
              </a:rPr>
            </a:br>
            <a:endParaRPr kumimoji="0" lang="en-US" sz="6000" b="1" i="0" u="none" strike="noStrike" kern="1200" cap="none" spc="-150" normalizeH="0" baseline="0" noProof="0" dirty="0">
              <a:ln>
                <a:noFill/>
              </a:ln>
              <a:effectLst/>
              <a:uLnTx/>
              <a:uFillTx/>
              <a:latin typeface="Calibri"/>
              <a:ea typeface="+mj-ea"/>
              <a:cs typeface="Calibri"/>
            </a:endParaRPr>
          </a:p>
        </p:txBody>
      </p:sp>
      <p:pic>
        <p:nvPicPr>
          <p:cNvPr id="26628" name="Picture 4" descr="Hasil gambar untuk process logo"/>
          <p:cNvPicPr>
            <a:picLocks noChangeAspect="1" noChangeArrowheads="1"/>
          </p:cNvPicPr>
          <p:nvPr/>
        </p:nvPicPr>
        <p:blipFill>
          <a:blip r:embed="rId2" cstate="email"/>
          <a:srcRect/>
          <a:stretch>
            <a:fillRect/>
          </a:stretch>
        </p:blipFill>
        <p:spPr bwMode="auto">
          <a:xfrm>
            <a:off x="3286116" y="0"/>
            <a:ext cx="1768030" cy="1857364"/>
          </a:xfrm>
          <a:prstGeom prst="rect">
            <a:avLst/>
          </a:prstGeom>
          <a:noFill/>
        </p:spPr>
      </p:pic>
      <p:pic>
        <p:nvPicPr>
          <p:cNvPr id="26630" name="Picture 6" descr="Hasil gambar untuk process logo"/>
          <p:cNvPicPr>
            <a:picLocks noChangeAspect="1" noChangeArrowheads="1"/>
          </p:cNvPicPr>
          <p:nvPr/>
        </p:nvPicPr>
        <p:blipFill>
          <a:blip r:embed="rId3" cstate="email"/>
          <a:srcRect/>
          <a:stretch>
            <a:fillRect/>
          </a:stretch>
        </p:blipFill>
        <p:spPr bwMode="auto">
          <a:xfrm>
            <a:off x="4857752" y="0"/>
            <a:ext cx="1832784" cy="1846004"/>
          </a:xfrm>
          <a:prstGeom prst="rect">
            <a:avLst/>
          </a:prstGeom>
          <a:noFill/>
        </p:spPr>
      </p:pic>
      <p:pic>
        <p:nvPicPr>
          <p:cNvPr id="26632" name="Picture 8" descr="Hasil gambar untuk process logo"/>
          <p:cNvPicPr>
            <a:picLocks noChangeAspect="1" noChangeArrowheads="1"/>
          </p:cNvPicPr>
          <p:nvPr/>
        </p:nvPicPr>
        <p:blipFill>
          <a:blip r:embed="rId4" cstate="email"/>
          <a:srcRect/>
          <a:stretch>
            <a:fillRect/>
          </a:stretch>
        </p:blipFill>
        <p:spPr bwMode="auto">
          <a:xfrm>
            <a:off x="6357950" y="0"/>
            <a:ext cx="2786050" cy="1857367"/>
          </a:xfrm>
          <a:prstGeom prst="rect">
            <a:avLst/>
          </a:prstGeom>
          <a:noFill/>
        </p:spPr>
      </p:pic>
      <p:pic>
        <p:nvPicPr>
          <p:cNvPr id="26634" name="Picture 10" descr="Gambar terkait"/>
          <p:cNvPicPr>
            <a:picLocks noChangeAspect="1" noChangeArrowheads="1"/>
          </p:cNvPicPr>
          <p:nvPr/>
        </p:nvPicPr>
        <p:blipFill>
          <a:blip r:embed="rId5" cstate="email"/>
          <a:srcRect/>
          <a:stretch>
            <a:fillRect/>
          </a:stretch>
        </p:blipFill>
        <p:spPr bwMode="auto">
          <a:xfrm>
            <a:off x="0" y="0"/>
            <a:ext cx="3301980" cy="1857364"/>
          </a:xfrm>
          <a:prstGeom prst="rect">
            <a:avLst/>
          </a:prstGeom>
          <a:noFill/>
        </p:spPr>
      </p:pic>
      <p:sp>
        <p:nvSpPr>
          <p:cNvPr id="16" name="Title 1"/>
          <p:cNvSpPr txBox="1">
            <a:spLocks/>
          </p:cNvSpPr>
          <p:nvPr/>
        </p:nvSpPr>
        <p:spPr>
          <a:xfrm>
            <a:off x="790588" y="2320943"/>
            <a:ext cx="6853246"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000" i="0" u="none" strike="noStrike" kern="1200" cap="none" spc="0" normalizeH="0" baseline="0" noProof="0" dirty="0" smtClean="0">
                <a:ln>
                  <a:noFill/>
                </a:ln>
                <a:solidFill>
                  <a:schemeClr val="bg1"/>
                </a:solidFill>
                <a:effectLst/>
                <a:uLnTx/>
                <a:uFillTx/>
                <a:latin typeface="Calibri"/>
                <a:ea typeface="+mj-ea"/>
                <a:cs typeface="Calibri"/>
              </a:rPr>
              <a:t>Aplikasi Logo,</a:t>
            </a:r>
            <a:r>
              <a:rPr kumimoji="0" lang="id-ID" sz="2000" i="0" u="none" strike="noStrike" kern="1200" cap="none" spc="0" normalizeH="0" noProof="0" dirty="0" smtClean="0">
                <a:ln>
                  <a:noFill/>
                </a:ln>
                <a:solidFill>
                  <a:schemeClr val="bg1"/>
                </a:solidFill>
                <a:effectLst/>
                <a:uLnTx/>
                <a:uFillTx/>
                <a:latin typeface="Calibri"/>
                <a:ea typeface="+mj-ea"/>
                <a:cs typeface="Calibri"/>
              </a:rPr>
              <a:t> </a:t>
            </a:r>
            <a:r>
              <a:rPr kumimoji="0" lang="id-ID" sz="2000" i="0" u="none" strike="noStrike" kern="1200" cap="none" spc="0" normalizeH="0" baseline="0" noProof="0" dirty="0" smtClean="0">
                <a:ln>
                  <a:noFill/>
                </a:ln>
                <a:solidFill>
                  <a:schemeClr val="bg1"/>
                </a:solidFill>
                <a:effectLst/>
                <a:uLnTx/>
                <a:uFillTx/>
                <a:latin typeface="Calibri"/>
                <a:ea typeface="+mj-ea"/>
                <a:cs typeface="Calibri"/>
              </a:rPr>
              <a:t>Trend Logo</a:t>
            </a:r>
            <a:endParaRPr kumimoji="0" lang="en-US" sz="2000" i="0" u="none" strike="noStrike" kern="1200" cap="none" spc="0" normalizeH="0" baseline="0" noProof="0" dirty="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logo gojek"/>
          <p:cNvPicPr>
            <a:picLocks noChangeAspect="1" noChangeArrowheads="1"/>
          </p:cNvPicPr>
          <p:nvPr/>
        </p:nvPicPr>
        <p:blipFill>
          <a:blip r:embed="rId2" cstate="email"/>
          <a:srcRect/>
          <a:stretch>
            <a:fillRect/>
          </a:stretch>
        </p:blipFill>
        <p:spPr bwMode="auto">
          <a:xfrm>
            <a:off x="857224" y="1428736"/>
            <a:ext cx="7351295" cy="2214578"/>
          </a:xfrm>
          <a:prstGeom prst="rect">
            <a:avLst/>
          </a:prstGeom>
          <a:noFill/>
        </p:spPr>
      </p:pic>
      <p:pic>
        <p:nvPicPr>
          <p:cNvPr id="1028" name="Picture 4" descr="Gambar terkait"/>
          <p:cNvPicPr>
            <a:picLocks noChangeAspect="1" noChangeArrowheads="1"/>
          </p:cNvPicPr>
          <p:nvPr/>
        </p:nvPicPr>
        <p:blipFill>
          <a:blip r:embed="rId3" cstate="email"/>
          <a:srcRect/>
          <a:stretch>
            <a:fillRect/>
          </a:stretch>
        </p:blipFill>
        <p:spPr bwMode="auto">
          <a:xfrm>
            <a:off x="-32" y="4449537"/>
            <a:ext cx="3714776" cy="2408463"/>
          </a:xfrm>
          <a:prstGeom prst="rect">
            <a:avLst/>
          </a:prstGeom>
          <a:noFill/>
        </p:spPr>
      </p:pic>
      <p:pic>
        <p:nvPicPr>
          <p:cNvPr id="1030" name="Picture 6" descr="Gambar terkait"/>
          <p:cNvPicPr>
            <a:picLocks noChangeAspect="1" noChangeArrowheads="1"/>
          </p:cNvPicPr>
          <p:nvPr/>
        </p:nvPicPr>
        <p:blipFill>
          <a:blip r:embed="rId4" cstate="email"/>
          <a:srcRect/>
          <a:stretch>
            <a:fillRect/>
          </a:stretch>
        </p:blipFill>
        <p:spPr bwMode="auto">
          <a:xfrm>
            <a:off x="3357554" y="4429132"/>
            <a:ext cx="2550895" cy="2428868"/>
          </a:xfrm>
          <a:prstGeom prst="rect">
            <a:avLst/>
          </a:prstGeom>
          <a:noFill/>
        </p:spPr>
      </p:pic>
      <p:pic>
        <p:nvPicPr>
          <p:cNvPr id="1032" name="Picture 8" descr="Hasil gambar untuk logo baru gojek"/>
          <p:cNvPicPr>
            <a:picLocks noChangeAspect="1" noChangeArrowheads="1"/>
          </p:cNvPicPr>
          <p:nvPr/>
        </p:nvPicPr>
        <p:blipFill>
          <a:blip r:embed="rId5" cstate="email"/>
          <a:srcRect/>
          <a:stretch>
            <a:fillRect/>
          </a:stretch>
        </p:blipFill>
        <p:spPr bwMode="auto">
          <a:xfrm>
            <a:off x="5572100" y="4429132"/>
            <a:ext cx="3571900" cy="24288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 name="Picture 29" descr="C:\Users\personal\Downloads\Windows-8-logo.jpg"/>
          <p:cNvPicPr>
            <a:picLocks noChangeAspect="1" noChangeArrowheads="1"/>
          </p:cNvPicPr>
          <p:nvPr/>
        </p:nvPicPr>
        <p:blipFill>
          <a:blip r:embed="rId2" cstate="email"/>
          <a:srcRect/>
          <a:stretch>
            <a:fillRect/>
          </a:stretch>
        </p:blipFill>
        <p:spPr bwMode="auto">
          <a:xfrm>
            <a:off x="0" y="-495780"/>
            <a:ext cx="9144000" cy="5143980"/>
          </a:xfrm>
          <a:prstGeom prst="rect">
            <a:avLst/>
          </a:prstGeom>
          <a:noFill/>
        </p:spPr>
      </p:pic>
      <p:pic>
        <p:nvPicPr>
          <p:cNvPr id="1028" name="Picture 4" descr="http://cloudfront.omgubuntu.co.uk/wp-content/uploads/2012/03/Untitled.png"/>
          <p:cNvPicPr>
            <a:picLocks noChangeAspect="1" noChangeArrowheads="1"/>
          </p:cNvPicPr>
          <p:nvPr/>
        </p:nvPicPr>
        <p:blipFill>
          <a:blip r:embed="rId3" cstate="email"/>
          <a:srcRect/>
          <a:stretch>
            <a:fillRect/>
          </a:stretch>
        </p:blipFill>
        <p:spPr bwMode="auto">
          <a:xfrm>
            <a:off x="0" y="4114800"/>
            <a:ext cx="5012268" cy="2819400"/>
          </a:xfrm>
          <a:prstGeom prst="rect">
            <a:avLst/>
          </a:prstGeom>
          <a:noFill/>
        </p:spPr>
      </p:pic>
      <p:sp>
        <p:nvSpPr>
          <p:cNvPr id="1042" name="AutoShape 18" descr="http://sphotos-a.xx.fbcdn.net/hphotos-prn1/c50.0.403.403/p403x403/59467_10152222975605370_461503934_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http://images.thetechstuff.com/posts/2012/07/microsoft-office-windows-8-surface-261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 name="AutoShape 24" descr="http://images.thetechstuff.com/posts/2012/07/microsoft-office-windows-8-surface-261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2" name="AutoShape 28" descr="http://techtipsnreview.com/wp-content/uploads/2012/09/Windows-8-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5" name="AutoShape 31" descr="http://cdn1.sbnation.com/entry_photo_images/7222253/windows-8-logo-stock-6_1020_large_verge_medium_landscap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7" name="AutoShape 33" descr="http://cdn1.sbnation.com/entry_photo_images/7222253/windows-8-logo-stock-6_1020_large_verge_medium_landscap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8" name="Picture 34" descr="C:\Users\personal\Downloads\windows-8-logo-stock-6_1020_large_verge_medium_landscape.jpg"/>
          <p:cNvPicPr>
            <a:picLocks noChangeAspect="1" noChangeArrowheads="1"/>
          </p:cNvPicPr>
          <p:nvPr/>
        </p:nvPicPr>
        <p:blipFill>
          <a:blip r:embed="rId4" cstate="email"/>
          <a:srcRect/>
          <a:stretch>
            <a:fillRect/>
          </a:stretch>
        </p:blipFill>
        <p:spPr bwMode="auto">
          <a:xfrm>
            <a:off x="5029199" y="4112122"/>
            <a:ext cx="4114801" cy="27458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C:\Users\personal\Downloads\logo_00044.jpg"/>
          <p:cNvPicPr>
            <a:picLocks noChangeAspect="1" noChangeArrowheads="1"/>
          </p:cNvPicPr>
          <p:nvPr/>
        </p:nvPicPr>
        <p:blipFill>
          <a:blip r:embed="rId2" cstate="email"/>
          <a:srcRect/>
          <a:stretch>
            <a:fillRect/>
          </a:stretch>
        </p:blipFill>
        <p:spPr bwMode="auto">
          <a:xfrm>
            <a:off x="2438400" y="1219200"/>
            <a:ext cx="4133851" cy="3307081"/>
          </a:xfrm>
          <a:prstGeom prst="rect">
            <a:avLst/>
          </a:prstGeom>
          <a:noFill/>
        </p:spPr>
      </p:pic>
      <p:pic>
        <p:nvPicPr>
          <p:cNvPr id="17410" name="Picture 2" descr="http://fashiongrapher.com/wp-content/uploads/2011/09/2608_WOLFF-OLINS.jpg"/>
          <p:cNvPicPr>
            <a:picLocks noChangeAspect="1" noChangeArrowheads="1"/>
          </p:cNvPicPr>
          <p:nvPr/>
        </p:nvPicPr>
        <p:blipFill>
          <a:blip r:embed="rId3" cstate="email"/>
          <a:srcRect/>
          <a:stretch>
            <a:fillRect/>
          </a:stretch>
        </p:blipFill>
        <p:spPr bwMode="auto">
          <a:xfrm>
            <a:off x="6705600" y="0"/>
            <a:ext cx="2438400" cy="2438400"/>
          </a:xfrm>
          <a:prstGeom prst="rect">
            <a:avLst/>
          </a:prstGeom>
          <a:noFill/>
        </p:spPr>
      </p:pic>
      <p:pic>
        <p:nvPicPr>
          <p:cNvPr id="17411" name="Picture 3" descr="C:\Users\personal\Downloads\beeline.jpg"/>
          <p:cNvPicPr>
            <a:picLocks noChangeAspect="1" noChangeArrowheads="1"/>
          </p:cNvPicPr>
          <p:nvPr/>
        </p:nvPicPr>
        <p:blipFill>
          <a:blip r:embed="rId4" cstate="email"/>
          <a:srcRect/>
          <a:stretch>
            <a:fillRect/>
          </a:stretch>
        </p:blipFill>
        <p:spPr bwMode="auto">
          <a:xfrm>
            <a:off x="6286499" y="2362200"/>
            <a:ext cx="2857501" cy="1971675"/>
          </a:xfrm>
          <a:prstGeom prst="rect">
            <a:avLst/>
          </a:prstGeom>
          <a:noFill/>
        </p:spPr>
      </p:pic>
      <p:pic>
        <p:nvPicPr>
          <p:cNvPr id="17415" name="Picture 7" descr="C:\Users\personal\Downloads\beeline_logo1.jpg"/>
          <p:cNvPicPr>
            <a:picLocks noChangeAspect="1" noChangeArrowheads="1"/>
          </p:cNvPicPr>
          <p:nvPr/>
        </p:nvPicPr>
        <p:blipFill>
          <a:blip r:embed="rId5" cstate="email"/>
          <a:srcRect/>
          <a:stretch>
            <a:fillRect/>
          </a:stretch>
        </p:blipFill>
        <p:spPr bwMode="auto">
          <a:xfrm>
            <a:off x="6248400" y="4572000"/>
            <a:ext cx="2685071" cy="2133600"/>
          </a:xfrm>
          <a:prstGeom prst="rect">
            <a:avLst/>
          </a:prstGeom>
          <a:noFill/>
        </p:spPr>
      </p:pic>
      <p:pic>
        <p:nvPicPr>
          <p:cNvPr id="17416" name="Picture 8" descr="C:\Users\personal\Downloads\beeline_logo-192.jpg"/>
          <p:cNvPicPr>
            <a:picLocks noChangeAspect="1" noChangeArrowheads="1"/>
          </p:cNvPicPr>
          <p:nvPr/>
        </p:nvPicPr>
        <p:blipFill>
          <a:blip r:embed="rId6" cstate="email"/>
          <a:srcRect/>
          <a:stretch>
            <a:fillRect/>
          </a:stretch>
        </p:blipFill>
        <p:spPr bwMode="auto">
          <a:xfrm>
            <a:off x="4191000" y="4343400"/>
            <a:ext cx="2057400" cy="2057400"/>
          </a:xfrm>
          <a:prstGeom prst="rect">
            <a:avLst/>
          </a:prstGeom>
          <a:noFill/>
        </p:spPr>
      </p:pic>
      <p:pic>
        <p:nvPicPr>
          <p:cNvPr id="17417" name="Picture 9" descr="C:\Users\personal\Downloads\beeline-logo-guideline.jpg"/>
          <p:cNvPicPr>
            <a:picLocks noChangeAspect="1" noChangeArrowheads="1"/>
          </p:cNvPicPr>
          <p:nvPr/>
        </p:nvPicPr>
        <p:blipFill>
          <a:blip r:embed="rId7" cstate="email"/>
          <a:srcRect/>
          <a:stretch>
            <a:fillRect/>
          </a:stretch>
        </p:blipFill>
        <p:spPr bwMode="auto">
          <a:xfrm>
            <a:off x="0" y="0"/>
            <a:ext cx="3768676" cy="7239000"/>
          </a:xfrm>
          <a:prstGeom prst="rect">
            <a:avLst/>
          </a:prstGeom>
          <a:noFill/>
        </p:spPr>
      </p:pic>
      <p:pic>
        <p:nvPicPr>
          <p:cNvPr id="17418" name="Picture 10" descr="C:\Users\personal\Downloads\logo_00016.jpg"/>
          <p:cNvPicPr>
            <a:picLocks noChangeAspect="1" noChangeArrowheads="1"/>
          </p:cNvPicPr>
          <p:nvPr/>
        </p:nvPicPr>
        <p:blipFill>
          <a:blip r:embed="rId8" cstate="email"/>
          <a:srcRect/>
          <a:stretch>
            <a:fillRect/>
          </a:stretch>
        </p:blipFill>
        <p:spPr bwMode="auto">
          <a:xfrm>
            <a:off x="3810000" y="0"/>
            <a:ext cx="2743199" cy="2057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ersonal\Downloads\penguin  logo.JPG"/>
          <p:cNvPicPr>
            <a:picLocks noChangeAspect="1" noChangeArrowheads="1"/>
          </p:cNvPicPr>
          <p:nvPr/>
        </p:nvPicPr>
        <p:blipFill>
          <a:blip r:embed="rId2" cstate="email"/>
          <a:srcRect/>
          <a:stretch>
            <a:fillRect/>
          </a:stretch>
        </p:blipFill>
        <p:spPr bwMode="auto">
          <a:xfrm>
            <a:off x="76200" y="304800"/>
            <a:ext cx="2086297" cy="2971800"/>
          </a:xfrm>
          <a:prstGeom prst="rect">
            <a:avLst/>
          </a:prstGeom>
          <a:noFill/>
        </p:spPr>
      </p:pic>
      <p:grpSp>
        <p:nvGrpSpPr>
          <p:cNvPr id="2" name="Group 13"/>
          <p:cNvGrpSpPr/>
          <p:nvPr/>
        </p:nvGrpSpPr>
        <p:grpSpPr>
          <a:xfrm>
            <a:off x="-2" y="3505200"/>
            <a:ext cx="9164322" cy="3352800"/>
            <a:chOff x="-2" y="3429000"/>
            <a:chExt cx="9089417" cy="3235074"/>
          </a:xfrm>
        </p:grpSpPr>
        <p:pic>
          <p:nvPicPr>
            <p:cNvPr id="16389" name="Picture 5" descr="D:\DESIGN SAMPLE\DESIGN\Penguin Campaign\penguin-logo-young-rubicam-04.jpg"/>
            <p:cNvPicPr>
              <a:picLocks noChangeAspect="1" noChangeArrowheads="1"/>
            </p:cNvPicPr>
            <p:nvPr/>
          </p:nvPicPr>
          <p:blipFill>
            <a:blip r:embed="rId3" cstate="email"/>
            <a:srcRect/>
            <a:stretch>
              <a:fillRect/>
            </a:stretch>
          </p:blipFill>
          <p:spPr bwMode="auto">
            <a:xfrm>
              <a:off x="4535423" y="3445385"/>
              <a:ext cx="2276300" cy="3218689"/>
            </a:xfrm>
            <a:prstGeom prst="rect">
              <a:avLst/>
            </a:prstGeom>
            <a:noFill/>
          </p:spPr>
        </p:pic>
        <p:pic>
          <p:nvPicPr>
            <p:cNvPr id="16390" name="Picture 6" descr="D:\DESIGN SAMPLE\DESIGN\Penguin Campaign\penguin-logo-young-rubicam-05.jpg"/>
            <p:cNvPicPr>
              <a:picLocks noChangeAspect="1" noChangeArrowheads="1"/>
            </p:cNvPicPr>
            <p:nvPr/>
          </p:nvPicPr>
          <p:blipFill>
            <a:blip r:embed="rId4" cstate="email"/>
            <a:srcRect/>
            <a:stretch>
              <a:fillRect/>
            </a:stretch>
          </p:blipFill>
          <p:spPr bwMode="auto">
            <a:xfrm>
              <a:off x="-2" y="3448457"/>
              <a:ext cx="2267713" cy="3215617"/>
            </a:xfrm>
            <a:prstGeom prst="rect">
              <a:avLst/>
            </a:prstGeom>
            <a:noFill/>
          </p:spPr>
        </p:pic>
        <p:pic>
          <p:nvPicPr>
            <p:cNvPr id="16391" name="Picture 7" descr="D:\DESIGN SAMPLE\DESIGN\Penguin Campaign\penguin-logo-young-rubicam-06.jpg"/>
            <p:cNvPicPr>
              <a:picLocks noChangeAspect="1" noChangeArrowheads="1"/>
            </p:cNvPicPr>
            <p:nvPr/>
          </p:nvPicPr>
          <p:blipFill>
            <a:blip r:embed="rId5" cstate="email"/>
            <a:srcRect/>
            <a:stretch>
              <a:fillRect/>
            </a:stretch>
          </p:blipFill>
          <p:spPr bwMode="auto">
            <a:xfrm>
              <a:off x="2267711" y="3443922"/>
              <a:ext cx="2267713" cy="3220152"/>
            </a:xfrm>
            <a:prstGeom prst="rect">
              <a:avLst/>
            </a:prstGeom>
            <a:noFill/>
          </p:spPr>
        </p:pic>
        <p:pic>
          <p:nvPicPr>
            <p:cNvPr id="16392" name="Picture 8" descr="D:\DESIGN SAMPLE\DESIGN\Penguin Campaign\penguin-logo-young-rubicam-07.jpg"/>
            <p:cNvPicPr>
              <a:picLocks noChangeAspect="1" noChangeArrowheads="1"/>
            </p:cNvPicPr>
            <p:nvPr/>
          </p:nvPicPr>
          <p:blipFill>
            <a:blip r:embed="rId6" cstate="email"/>
            <a:srcRect/>
            <a:stretch>
              <a:fillRect/>
            </a:stretch>
          </p:blipFill>
          <p:spPr bwMode="auto">
            <a:xfrm>
              <a:off x="6781800" y="3429000"/>
              <a:ext cx="2307615" cy="3221431"/>
            </a:xfrm>
            <a:prstGeom prst="rect">
              <a:avLst/>
            </a:prstGeom>
            <a:noFill/>
          </p:spPr>
        </p:pic>
      </p:grpSp>
      <p:pic>
        <p:nvPicPr>
          <p:cNvPr id="13" name="Picture 1" descr="C:\Users\personal\Downloads\3143213563_88e41e9a91_m.jpg"/>
          <p:cNvPicPr>
            <a:picLocks noChangeAspect="1" noChangeArrowheads="1"/>
          </p:cNvPicPr>
          <p:nvPr/>
        </p:nvPicPr>
        <p:blipFill>
          <a:blip r:embed="rId7" cstate="print"/>
          <a:srcRect/>
          <a:stretch>
            <a:fillRect/>
          </a:stretch>
        </p:blipFill>
        <p:spPr bwMode="auto">
          <a:xfrm>
            <a:off x="6050280" y="0"/>
            <a:ext cx="3779520" cy="3543300"/>
          </a:xfrm>
          <a:prstGeom prst="rect">
            <a:avLst/>
          </a:prstGeom>
          <a:noFill/>
        </p:spPr>
      </p:pic>
      <p:pic>
        <p:nvPicPr>
          <p:cNvPr id="16394" name="Picture 10" descr="C:\Users\personal\Downloads\5684682271_de086a4d8b.jpg"/>
          <p:cNvPicPr>
            <a:picLocks noChangeAspect="1" noChangeArrowheads="1"/>
          </p:cNvPicPr>
          <p:nvPr/>
        </p:nvPicPr>
        <p:blipFill>
          <a:blip r:embed="rId8" cstate="email"/>
          <a:srcRect/>
          <a:stretch>
            <a:fillRect/>
          </a:stretch>
        </p:blipFill>
        <p:spPr bwMode="auto">
          <a:xfrm>
            <a:off x="2286000" y="-1"/>
            <a:ext cx="4419600" cy="35356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raphic2.jpg"/>
          <p:cNvPicPr>
            <a:picLocks noChangeAspect="1"/>
          </p:cNvPicPr>
          <p:nvPr/>
        </p:nvPicPr>
        <p:blipFill>
          <a:blip r:embed="rId2" cstate="email"/>
          <a:stretch>
            <a:fillRect/>
          </a:stretch>
        </p:blipFill>
        <p:spPr>
          <a:xfrm>
            <a:off x="7848600" y="0"/>
            <a:ext cx="1295400" cy="6858000"/>
          </a:xfrm>
          <a:prstGeom prst="rect">
            <a:avLst/>
          </a:prstGeom>
        </p:spPr>
      </p:pic>
      <p:pic>
        <p:nvPicPr>
          <p:cNvPr id="3" name="Picture 2" descr="123.jpg"/>
          <p:cNvPicPr>
            <a:picLocks noChangeAspect="1"/>
          </p:cNvPicPr>
          <p:nvPr/>
        </p:nvPicPr>
        <p:blipFill>
          <a:blip r:embed="rId3" cstate="email"/>
          <a:stretch>
            <a:fillRect/>
          </a:stretch>
        </p:blipFill>
        <p:spPr>
          <a:xfrm>
            <a:off x="0" y="0"/>
            <a:ext cx="2667000" cy="2474976"/>
          </a:xfrm>
          <a:prstGeom prst="rect">
            <a:avLst/>
          </a:prstGeom>
        </p:spPr>
      </p:pic>
      <p:pic>
        <p:nvPicPr>
          <p:cNvPr id="4" name="Picture 3" descr="dunkin-donuts.jpeg"/>
          <p:cNvPicPr>
            <a:picLocks noChangeAspect="1"/>
          </p:cNvPicPr>
          <p:nvPr/>
        </p:nvPicPr>
        <p:blipFill>
          <a:blip r:embed="rId4" cstate="email"/>
          <a:stretch>
            <a:fillRect/>
          </a:stretch>
        </p:blipFill>
        <p:spPr>
          <a:xfrm>
            <a:off x="2895600" y="0"/>
            <a:ext cx="3505200" cy="2331366"/>
          </a:xfrm>
          <a:prstGeom prst="rect">
            <a:avLst/>
          </a:prstGeom>
        </p:spPr>
      </p:pic>
      <p:pic>
        <p:nvPicPr>
          <p:cNvPr id="5" name="Picture 4" descr="dunkin-donuts1.jpg"/>
          <p:cNvPicPr>
            <a:picLocks noChangeAspect="1"/>
          </p:cNvPicPr>
          <p:nvPr/>
        </p:nvPicPr>
        <p:blipFill>
          <a:blip r:embed="rId5" cstate="email"/>
          <a:stretch>
            <a:fillRect/>
          </a:stretch>
        </p:blipFill>
        <p:spPr>
          <a:xfrm>
            <a:off x="2133600" y="3047999"/>
            <a:ext cx="3513045" cy="3810001"/>
          </a:xfrm>
          <a:prstGeom prst="rect">
            <a:avLst/>
          </a:prstGeom>
        </p:spPr>
      </p:pic>
      <p:pic>
        <p:nvPicPr>
          <p:cNvPr id="6" name="Picture 5" descr="dunkin-donuts (1).jpg"/>
          <p:cNvPicPr>
            <a:picLocks noChangeAspect="1"/>
          </p:cNvPicPr>
          <p:nvPr/>
        </p:nvPicPr>
        <p:blipFill>
          <a:blip r:embed="rId6" cstate="email"/>
          <a:stretch>
            <a:fillRect/>
          </a:stretch>
        </p:blipFill>
        <p:spPr>
          <a:xfrm>
            <a:off x="1" y="2286000"/>
            <a:ext cx="3124200" cy="2752792"/>
          </a:xfrm>
          <a:prstGeom prst="rect">
            <a:avLst/>
          </a:prstGeom>
        </p:spPr>
      </p:pic>
      <p:pic>
        <p:nvPicPr>
          <p:cNvPr id="7" name="Picture 6" descr="30954_Vale-Michael.jpg"/>
          <p:cNvPicPr>
            <a:picLocks noChangeAspect="1"/>
          </p:cNvPicPr>
          <p:nvPr/>
        </p:nvPicPr>
        <p:blipFill>
          <a:blip r:embed="rId7" cstate="email"/>
          <a:stretch>
            <a:fillRect/>
          </a:stretch>
        </p:blipFill>
        <p:spPr>
          <a:xfrm>
            <a:off x="2590801" y="1"/>
            <a:ext cx="1785937" cy="2286000"/>
          </a:xfrm>
          <a:prstGeom prst="rect">
            <a:avLst/>
          </a:prstGeom>
        </p:spPr>
      </p:pic>
      <p:pic>
        <p:nvPicPr>
          <p:cNvPr id="8" name="Picture 7" descr="dunkin-donuts.jpg"/>
          <p:cNvPicPr>
            <a:picLocks noChangeAspect="1"/>
          </p:cNvPicPr>
          <p:nvPr/>
        </p:nvPicPr>
        <p:blipFill>
          <a:blip r:embed="rId8" cstate="email"/>
          <a:stretch>
            <a:fillRect/>
          </a:stretch>
        </p:blipFill>
        <p:spPr>
          <a:xfrm>
            <a:off x="-152400" y="4648200"/>
            <a:ext cx="6374422" cy="2209800"/>
          </a:xfrm>
          <a:prstGeom prst="rect">
            <a:avLst/>
          </a:prstGeom>
        </p:spPr>
      </p:pic>
      <p:pic>
        <p:nvPicPr>
          <p:cNvPr id="9" name="Picture 8" descr="dunkindonuts.jpg"/>
          <p:cNvPicPr>
            <a:picLocks noChangeAspect="1"/>
          </p:cNvPicPr>
          <p:nvPr/>
        </p:nvPicPr>
        <p:blipFill>
          <a:blip r:embed="rId9" cstate="email"/>
          <a:stretch>
            <a:fillRect/>
          </a:stretch>
        </p:blipFill>
        <p:spPr>
          <a:xfrm>
            <a:off x="6172200" y="4648200"/>
            <a:ext cx="1838553" cy="2209800"/>
          </a:xfrm>
          <a:prstGeom prst="rect">
            <a:avLst/>
          </a:prstGeom>
        </p:spPr>
      </p:pic>
      <p:pic>
        <p:nvPicPr>
          <p:cNvPr id="10" name="Picture 9" descr="DunkinCoffee.jpg"/>
          <p:cNvPicPr>
            <a:picLocks noChangeAspect="1"/>
          </p:cNvPicPr>
          <p:nvPr/>
        </p:nvPicPr>
        <p:blipFill>
          <a:blip r:embed="rId10" cstate="email"/>
          <a:stretch>
            <a:fillRect/>
          </a:stretch>
        </p:blipFill>
        <p:spPr>
          <a:xfrm>
            <a:off x="3124200" y="2286000"/>
            <a:ext cx="2514599" cy="1624012"/>
          </a:xfrm>
          <a:prstGeom prst="rect">
            <a:avLst/>
          </a:prstGeom>
        </p:spPr>
      </p:pic>
      <p:pic>
        <p:nvPicPr>
          <p:cNvPr id="11" name="Picture 10" descr="thumb.png"/>
          <p:cNvPicPr>
            <a:picLocks noChangeAspect="1"/>
          </p:cNvPicPr>
          <p:nvPr/>
        </p:nvPicPr>
        <p:blipFill>
          <a:blip r:embed="rId11" cstate="email"/>
          <a:stretch>
            <a:fillRect/>
          </a:stretch>
        </p:blipFill>
        <p:spPr>
          <a:xfrm>
            <a:off x="6079657" y="0"/>
            <a:ext cx="3064343" cy="2286000"/>
          </a:xfrm>
          <a:prstGeom prst="rect">
            <a:avLst/>
          </a:prstGeom>
        </p:spPr>
      </p:pic>
      <p:pic>
        <p:nvPicPr>
          <p:cNvPr id="12" name="Picture 11" descr="032504_fg5.jpg"/>
          <p:cNvPicPr>
            <a:picLocks noChangeAspect="1"/>
          </p:cNvPicPr>
          <p:nvPr/>
        </p:nvPicPr>
        <p:blipFill>
          <a:blip r:embed="rId12" cstate="email"/>
          <a:stretch>
            <a:fillRect/>
          </a:stretch>
        </p:blipFill>
        <p:spPr>
          <a:xfrm>
            <a:off x="7653410" y="4648200"/>
            <a:ext cx="1490590" cy="2209800"/>
          </a:xfrm>
          <a:prstGeom prst="rect">
            <a:avLst/>
          </a:prstGeom>
        </p:spPr>
      </p:pic>
      <p:pic>
        <p:nvPicPr>
          <p:cNvPr id="13" name="Picture 12" descr="417f3_dunkin-donuts-vibe.png"/>
          <p:cNvPicPr>
            <a:picLocks noChangeAspect="1"/>
          </p:cNvPicPr>
          <p:nvPr/>
        </p:nvPicPr>
        <p:blipFill>
          <a:blip r:embed="rId13" cstate="email"/>
          <a:stretch>
            <a:fillRect/>
          </a:stretch>
        </p:blipFill>
        <p:spPr>
          <a:xfrm>
            <a:off x="5364482" y="2286000"/>
            <a:ext cx="3779518" cy="23621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Users\personal\Downloads\inbrief_aalto_followup.gif"/>
          <p:cNvPicPr>
            <a:picLocks noChangeAspect="1" noChangeArrowheads="1"/>
          </p:cNvPicPr>
          <p:nvPr/>
        </p:nvPicPr>
        <p:blipFill>
          <a:blip r:embed="rId2" cstate="print"/>
          <a:srcRect/>
          <a:stretch>
            <a:fillRect/>
          </a:stretch>
        </p:blipFill>
        <p:spPr bwMode="auto">
          <a:xfrm>
            <a:off x="381000" y="914400"/>
            <a:ext cx="4038600" cy="1329783"/>
          </a:xfrm>
          <a:prstGeom prst="rect">
            <a:avLst/>
          </a:prstGeom>
          <a:noFill/>
        </p:spPr>
      </p:pic>
      <p:pic>
        <p:nvPicPr>
          <p:cNvPr id="2" name="Picture 2" descr="C:\Users\personal\Downloads\aalto_university_alts.gif"/>
          <p:cNvPicPr>
            <a:picLocks noChangeAspect="1" noChangeArrowheads="1"/>
          </p:cNvPicPr>
          <p:nvPr/>
        </p:nvPicPr>
        <p:blipFill>
          <a:blip r:embed="rId3" cstate="print"/>
          <a:srcRect/>
          <a:stretch>
            <a:fillRect/>
          </a:stretch>
        </p:blipFill>
        <p:spPr bwMode="auto">
          <a:xfrm>
            <a:off x="4572000" y="838200"/>
            <a:ext cx="4139019" cy="5486400"/>
          </a:xfrm>
          <a:prstGeom prst="rect">
            <a:avLst/>
          </a:prstGeom>
          <a:noFill/>
        </p:spPr>
      </p:pic>
      <p:pic>
        <p:nvPicPr>
          <p:cNvPr id="19461" name="Picture 5" descr="C:\Users\personal\Downloads\522306_10152203658085427_1841219704_n.jpg"/>
          <p:cNvPicPr>
            <a:picLocks noChangeAspect="1" noChangeArrowheads="1"/>
          </p:cNvPicPr>
          <p:nvPr/>
        </p:nvPicPr>
        <p:blipFill>
          <a:blip r:embed="rId4" cstate="email"/>
          <a:srcRect/>
          <a:stretch>
            <a:fillRect/>
          </a:stretch>
        </p:blipFill>
        <p:spPr bwMode="auto">
          <a:xfrm>
            <a:off x="457200" y="2819400"/>
            <a:ext cx="3710739" cy="34989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personal\Downloads\457_Swanswell_poster_new.jpg"/>
          <p:cNvPicPr>
            <a:picLocks noChangeAspect="1" noChangeArrowheads="1"/>
          </p:cNvPicPr>
          <p:nvPr/>
        </p:nvPicPr>
        <p:blipFill>
          <a:blip r:embed="rId2" cstate="print"/>
          <a:srcRect/>
          <a:stretch>
            <a:fillRect/>
          </a:stretch>
        </p:blipFill>
        <p:spPr bwMode="auto">
          <a:xfrm>
            <a:off x="4572000" y="762000"/>
            <a:ext cx="4121616" cy="5759958"/>
          </a:xfrm>
          <a:prstGeom prst="rect">
            <a:avLst/>
          </a:prstGeom>
          <a:noFill/>
        </p:spPr>
      </p:pic>
      <p:pic>
        <p:nvPicPr>
          <p:cNvPr id="18435" name="Picture 3" descr="C:\Users\personal\Downloads\swanswell_words.jpg"/>
          <p:cNvPicPr>
            <a:picLocks noChangeAspect="1" noChangeArrowheads="1"/>
          </p:cNvPicPr>
          <p:nvPr/>
        </p:nvPicPr>
        <p:blipFill>
          <a:blip r:embed="rId3" cstate="email"/>
          <a:srcRect/>
          <a:stretch>
            <a:fillRect/>
          </a:stretch>
        </p:blipFill>
        <p:spPr bwMode="auto">
          <a:xfrm>
            <a:off x="838200" y="2057400"/>
            <a:ext cx="3441701" cy="4130040"/>
          </a:xfrm>
          <a:prstGeom prst="rect">
            <a:avLst/>
          </a:prstGeom>
          <a:noFill/>
        </p:spPr>
      </p:pic>
      <p:pic>
        <p:nvPicPr>
          <p:cNvPr id="6" name="Picture 9" descr="C:\Users\personal\Downloads\swanswell.jpg"/>
          <p:cNvPicPr>
            <a:picLocks noChangeAspect="1" noChangeArrowheads="1"/>
          </p:cNvPicPr>
          <p:nvPr/>
        </p:nvPicPr>
        <p:blipFill>
          <a:blip r:embed="rId4" cstate="email"/>
          <a:srcRect/>
          <a:stretch>
            <a:fillRect/>
          </a:stretch>
        </p:blipFill>
        <p:spPr bwMode="auto">
          <a:xfrm>
            <a:off x="533400" y="685800"/>
            <a:ext cx="3959225" cy="12398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i="0" u="none" strike="noStrike" kern="1200" cap="none" spc="-150" normalizeH="0" baseline="0" noProof="0" dirty="0" smtClean="0">
                <a:ln>
                  <a:noFill/>
                </a:ln>
                <a:effectLst/>
                <a:uLnTx/>
                <a:uFillTx/>
                <a:latin typeface="Calibri"/>
                <a:ea typeface="+mj-ea"/>
                <a:cs typeface="Calibri"/>
              </a:rPr>
              <a:t>Perubahan </a:t>
            </a: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Logo</a:t>
            </a:r>
            <a:endParaRPr kumimoji="0" lang="en-US" sz="4800" b="0"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26"/>
            <a:ext cx="7358114" cy="1143000"/>
          </a:xfrm>
        </p:spPr>
        <p:txBody>
          <a:bodyPr>
            <a:normAutofit/>
          </a:bodyPr>
          <a:lstStyle/>
          <a:p>
            <a:pPr algn="l"/>
            <a:r>
              <a:rPr lang="id-ID" sz="3600" b="1" dirty="0" smtClean="0">
                <a:solidFill>
                  <a:srgbClr val="00B050"/>
                </a:solidFill>
              </a:rPr>
              <a:t>Faktor Perubahan Logo</a:t>
            </a:r>
            <a:endParaRPr lang="id-ID" sz="3600" b="1" dirty="0">
              <a:solidFill>
                <a:srgbClr val="00B050"/>
              </a:solidFill>
            </a:endParaRPr>
          </a:p>
        </p:txBody>
      </p:sp>
      <p:sp>
        <p:nvSpPr>
          <p:cNvPr id="5" name="Content Placeholder 2"/>
          <p:cNvSpPr>
            <a:spLocks noGrp="1"/>
          </p:cNvSpPr>
          <p:nvPr>
            <p:ph idx="1"/>
          </p:nvPr>
        </p:nvSpPr>
        <p:spPr>
          <a:xfrm>
            <a:off x="785786" y="2000240"/>
            <a:ext cx="7500990" cy="4525963"/>
          </a:xfrm>
        </p:spPr>
        <p:txBody>
          <a:bodyPr>
            <a:normAutofit/>
          </a:bodyPr>
          <a:lstStyle/>
          <a:p>
            <a:pPr marL="0" indent="0">
              <a:buNone/>
            </a:pPr>
            <a:r>
              <a:rPr lang="id-ID" sz="2000" dirty="0" smtClean="0"/>
              <a:t>Logo merupakan produk budaya yang terus berkembang. Pada perjalanannya, logo sebuah brand terkadang harus berganti/redesain. </a:t>
            </a:r>
          </a:p>
          <a:p>
            <a:pPr marL="0" indent="0">
              <a:buNone/>
            </a:pPr>
            <a:r>
              <a:rPr lang="id-ID" sz="2000" dirty="0" smtClean="0"/>
              <a:t>Beberapa faktor yang membuat sebuah logo berganti atau mengalami redesain :</a:t>
            </a:r>
          </a:p>
          <a:p>
            <a:pPr marL="457200" indent="-457200">
              <a:buAutoNum type="arabicPeriod"/>
            </a:pPr>
            <a:r>
              <a:rPr lang="id-ID" sz="2000" dirty="0" smtClean="0"/>
              <a:t>Perkembangan Zaman/Tren</a:t>
            </a:r>
          </a:p>
          <a:p>
            <a:pPr marL="457200" indent="-457200">
              <a:buAutoNum type="arabicPeriod"/>
            </a:pPr>
            <a:r>
              <a:rPr lang="id-ID" sz="2000" dirty="0" smtClean="0"/>
              <a:t>Perubahan Visi Misi atau Kepemilikan Brand</a:t>
            </a:r>
          </a:p>
          <a:p>
            <a:pPr marL="457200" indent="-457200">
              <a:buAutoNum type="arabicPeriod"/>
            </a:pPr>
            <a:r>
              <a:rPr lang="id-ID" sz="2000" dirty="0" smtClean="0"/>
              <a:t>Terlalu mirip dengan kompetitor/logo lain</a:t>
            </a:r>
          </a:p>
          <a:p>
            <a:pPr marL="457200" indent="-457200">
              <a:buAutoNum type="arabicPeriod"/>
            </a:pPr>
            <a:r>
              <a:rPr lang="id-ID" sz="2000" dirty="0" smtClean="0"/>
              <a:t>Adanya masalah teknis penggunaan logo</a:t>
            </a:r>
          </a:p>
          <a:p>
            <a:pPr marL="457200" indent="-457200">
              <a:buAutoNum type="arabicPeriod"/>
            </a:pPr>
            <a:r>
              <a:rPr lang="id-ID" sz="2000" dirty="0" smtClean="0"/>
              <a:t>Perluasan pasar/ekspansi budaya dll.</a:t>
            </a:r>
          </a:p>
          <a:p>
            <a:pPr marL="0" indent="0">
              <a:buNone/>
            </a:pPr>
            <a:endParaRPr lang="id-ID" sz="2000" dirty="0" smtClean="0"/>
          </a:p>
          <a:p>
            <a:pPr marL="0" indent="0">
              <a:buNone/>
            </a:pPr>
            <a:r>
              <a:rPr lang="id-ID" sz="2000" dirty="0" smtClean="0"/>
              <a:t>Beberapa contoh perubahan logo pada brand sbb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asil gambar untuk pepsi logo evolution"/>
          <p:cNvPicPr>
            <a:picLocks noChangeAspect="1" noChangeArrowheads="1"/>
          </p:cNvPicPr>
          <p:nvPr/>
        </p:nvPicPr>
        <p:blipFill>
          <a:blip r:embed="rId2" cstate="email"/>
          <a:srcRect/>
          <a:stretch>
            <a:fillRect/>
          </a:stretch>
        </p:blipFill>
        <p:spPr bwMode="auto">
          <a:xfrm>
            <a:off x="285720" y="1214422"/>
            <a:ext cx="8643966" cy="46524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676400"/>
            <a:ext cx="7596214" cy="4876800"/>
          </a:xfrm>
          <a:prstGeom prst="rect">
            <a:avLst/>
          </a:prstGeom>
        </p:spPr>
        <p:txBody>
          <a:bodyPr vert="horz" lIns="91440" tIns="45720" rIns="91440" bIns="45720" rtlCol="0" anchor="ctr">
            <a:normAutofit/>
          </a:bodyPr>
          <a:lstStyle/>
          <a:p>
            <a:pPr algn="ctr"/>
            <a:r>
              <a:rPr lang="id-ID" sz="5400" b="1" dirty="0" smtClean="0">
                <a:solidFill>
                  <a:srgbClr val="00B050"/>
                </a:solidFill>
                <a:latin typeface="Calibri"/>
                <a:cs typeface="Calibri"/>
              </a:rPr>
              <a:t>Review Pertemuan</a:t>
            </a:r>
          </a:p>
          <a:p>
            <a:pPr algn="ctr"/>
            <a:r>
              <a:rPr lang="id-ID" sz="5400" b="1" dirty="0" smtClean="0">
                <a:solidFill>
                  <a:srgbClr val="00B050"/>
                </a:solidFill>
                <a:latin typeface="Calibri"/>
                <a:cs typeface="Calibri"/>
              </a:rPr>
              <a:t>Sebelumnya</a:t>
            </a:r>
            <a:endParaRPr lang="en-US" sz="5400" b="1" dirty="0" smtClean="0">
              <a:solidFill>
                <a:srgbClr val="00B050"/>
              </a:solidFill>
              <a:latin typeface="Calibri"/>
              <a:cs typeface="Calibri"/>
            </a:endParaRPr>
          </a:p>
          <a:p>
            <a:pPr algn="ctr"/>
            <a:endParaRPr lang="en-US" sz="3600" b="1" dirty="0" smtClean="0">
              <a:solidFill>
                <a:srgbClr val="FF0000"/>
              </a:solidFill>
              <a:latin typeface="Calibri"/>
              <a:cs typeface="Calibri"/>
            </a:endParaRPr>
          </a:p>
          <a:p>
            <a:pPr algn="ctr"/>
            <a:r>
              <a:rPr lang="en-US" sz="2000" b="1" dirty="0" smtClean="0">
                <a:latin typeface="Calibri"/>
                <a:cs typeface="Calibri"/>
              </a:rPr>
              <a:t>A</a:t>
            </a:r>
            <a:r>
              <a:rPr lang="id-ID" sz="2000" b="1" dirty="0" smtClean="0">
                <a:latin typeface="Calibri"/>
                <a:cs typeface="Calibri"/>
              </a:rPr>
              <a:t>pa itu Identitas Visual?</a:t>
            </a:r>
          </a:p>
          <a:p>
            <a:pPr algn="ctr"/>
            <a:r>
              <a:rPr lang="id-ID" sz="2000" b="1" dirty="0" smtClean="0">
                <a:latin typeface="Calibri"/>
                <a:cs typeface="Calibri"/>
              </a:rPr>
              <a:t>Apa itu Logo?</a:t>
            </a:r>
          </a:p>
          <a:p>
            <a:pPr algn="ctr"/>
            <a:r>
              <a:rPr lang="id-ID" sz="2000" b="1" dirty="0" smtClean="0">
                <a:latin typeface="Calibri"/>
                <a:cs typeface="Calibri"/>
              </a:rPr>
              <a:t>Apa saja Jenis Logo?</a:t>
            </a:r>
          </a:p>
          <a:p>
            <a:pPr algn="ctr"/>
            <a:r>
              <a:rPr lang="id-ID" sz="2000" b="1" dirty="0" smtClean="0">
                <a:latin typeface="Calibri"/>
                <a:cs typeface="Calibri"/>
              </a:rPr>
              <a:t>Apa Hal Penting Dalam Desain Logo?</a:t>
            </a:r>
          </a:p>
          <a:p>
            <a:pPr algn="ctr"/>
            <a:endParaRPr lang="en-US" dirty="0" smtClean="0">
              <a:latin typeface="Calibri"/>
              <a:cs typeface="Calibri"/>
            </a:endParaRPr>
          </a:p>
          <a:p>
            <a:pPr algn="ctr"/>
            <a:endParaRPr lang="en-US" sz="3800" dirty="0" smtClean="0">
              <a:latin typeface="Calibri"/>
              <a:cs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smtClean="0">
              <a:ln>
                <a:noFill/>
              </a:ln>
              <a:solidFill>
                <a:schemeClr val="tx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asil gambar untuk shell logo evolution"/>
          <p:cNvPicPr>
            <a:picLocks noChangeAspect="1" noChangeArrowheads="1"/>
          </p:cNvPicPr>
          <p:nvPr/>
        </p:nvPicPr>
        <p:blipFill>
          <a:blip r:embed="rId2" cstate="email"/>
          <a:srcRect/>
          <a:stretch>
            <a:fillRect/>
          </a:stretch>
        </p:blipFill>
        <p:spPr bwMode="auto">
          <a:xfrm>
            <a:off x="357158" y="1285860"/>
            <a:ext cx="8310589" cy="467470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asil gambar untuk apple logo evolution"/>
          <p:cNvPicPr>
            <a:picLocks noChangeAspect="1" noChangeArrowheads="1"/>
          </p:cNvPicPr>
          <p:nvPr/>
        </p:nvPicPr>
        <p:blipFill>
          <a:blip r:embed="rId2" cstate="email"/>
          <a:srcRect/>
          <a:stretch>
            <a:fillRect/>
          </a:stretch>
        </p:blipFill>
        <p:spPr bwMode="auto">
          <a:xfrm>
            <a:off x="0" y="857232"/>
            <a:ext cx="9144000" cy="51435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asil gambar untuk windows logo evolution"/>
          <p:cNvPicPr>
            <a:picLocks noChangeAspect="1" noChangeArrowheads="1"/>
          </p:cNvPicPr>
          <p:nvPr/>
        </p:nvPicPr>
        <p:blipFill>
          <a:blip r:embed="rId2" cstate="email"/>
          <a:srcRect/>
          <a:stretch>
            <a:fillRect/>
          </a:stretch>
        </p:blipFill>
        <p:spPr bwMode="auto">
          <a:xfrm>
            <a:off x="0" y="1142984"/>
            <a:ext cx="9144000" cy="47863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asil gambar untuk mercedes logo evolution"/>
          <p:cNvPicPr>
            <a:picLocks noChangeAspect="1" noChangeArrowheads="1"/>
          </p:cNvPicPr>
          <p:nvPr/>
        </p:nvPicPr>
        <p:blipFill>
          <a:blip r:embed="rId2" cstate="email"/>
          <a:srcRect/>
          <a:stretch>
            <a:fillRect/>
          </a:stretch>
        </p:blipFill>
        <p:spPr bwMode="auto">
          <a:xfrm>
            <a:off x="0" y="1785926"/>
            <a:ext cx="9144000" cy="35594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857224" y="2857496"/>
            <a:ext cx="7286676" cy="1143000"/>
          </a:xfrm>
        </p:spPr>
        <p:txBody>
          <a:bodyPr>
            <a:normAutofit fontScale="90000"/>
          </a:bodyPr>
          <a:lstStyle/>
          <a:p>
            <a:r>
              <a:rPr lang="id-ID" dirty="0" smtClean="0"/>
              <a:t>”  Desain logo tidaklah mati. Perkembangan teknologi dan industri kita yang kacau yang menyebabkan desain logo </a:t>
            </a:r>
            <a:r>
              <a:rPr lang="id-ID" dirty="0" smtClean="0">
                <a:solidFill>
                  <a:srgbClr val="00B050"/>
                </a:solidFill>
              </a:rPr>
              <a:t>‘</a:t>
            </a:r>
            <a:r>
              <a:rPr lang="id-ID" b="1" dirty="0" smtClean="0">
                <a:solidFill>
                  <a:srgbClr val="00B050"/>
                </a:solidFill>
              </a:rPr>
              <a:t>berkembang‘</a:t>
            </a:r>
            <a:r>
              <a:rPr lang="id-ID" dirty="0" smtClean="0">
                <a:solidFill>
                  <a:srgbClr val="00B050"/>
                </a:solidFill>
              </a:rPr>
              <a:t> </a:t>
            </a:r>
            <a:r>
              <a:rPr lang="id-ID" dirty="0" smtClean="0"/>
              <a:t>“</a:t>
            </a: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Tugas</a:t>
            </a:r>
            <a:endParaRPr kumimoji="0" lang="en-US" sz="4800" b="1"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1538" y="1142984"/>
            <a:ext cx="7072362" cy="4572032"/>
          </a:xfrm>
          <a:prstGeom prst="rect">
            <a:avLst/>
          </a:prstGeom>
        </p:spPr>
        <p:txBody>
          <a:bodyPr>
            <a:normAutofit fontScale="92500" lnSpcReduction="10000"/>
          </a:bodyPr>
          <a:lstStyle/>
          <a:p>
            <a:pPr fontAlgn="base"/>
            <a:r>
              <a:rPr lang="id-ID" sz="2000" dirty="0" smtClean="0"/>
              <a:t>Carilah dan ajukan minimal 3 alternatif studi kasus brand yang akan anda tangani perancangan logo barunya dengan syarat sbb :</a:t>
            </a:r>
          </a:p>
          <a:p>
            <a:pPr fontAlgn="base"/>
            <a:endParaRPr lang="id-ID" sz="2000" dirty="0" smtClean="0"/>
          </a:p>
          <a:p>
            <a:pPr marL="457200" indent="-457200" fontAlgn="base">
              <a:buAutoNum type="arabicPeriod"/>
            </a:pPr>
            <a:r>
              <a:rPr lang="id-ID" sz="2000" dirty="0" smtClean="0"/>
              <a:t>Ajuan bersifat individu. Studi kasus yang terpilih akan berbeda setiap mahasiswa.</a:t>
            </a:r>
          </a:p>
          <a:p>
            <a:pPr marL="457200" indent="-457200" fontAlgn="base">
              <a:buAutoNum type="arabicPeriod"/>
            </a:pPr>
            <a:r>
              <a:rPr lang="id-ID" sz="2000" dirty="0" smtClean="0"/>
              <a:t>Brand merupakan produsen/distributor/konsultan jasa dari Indonesia (lebih diharapkan brand sekitar Jawa Barat) dan telah memiliki logo</a:t>
            </a:r>
          </a:p>
          <a:p>
            <a:pPr marL="457200" indent="-457200" fontAlgn="base">
              <a:buAutoNum type="arabicPeriod"/>
            </a:pPr>
            <a:r>
              <a:rPr lang="id-ID" sz="2000" dirty="0" smtClean="0"/>
              <a:t>Jenis jasa terlampir di slide berikutnya</a:t>
            </a:r>
          </a:p>
          <a:p>
            <a:pPr marL="457200" indent="-457200" fontAlgn="base">
              <a:buAutoNum type="arabicPeriod"/>
            </a:pPr>
            <a:r>
              <a:rPr lang="id-ID" sz="2000" dirty="0" smtClean="0"/>
              <a:t>Ajuan diketik dan diberi gambar/foto penjelas. Satu ajuan minimal diketik dalam 1 halaman A4  dan berisi profil brand, logo sebelumnya. </a:t>
            </a:r>
          </a:p>
          <a:p>
            <a:pPr marL="457200" indent="-457200" fontAlgn="base">
              <a:buAutoNum type="arabicPeriod"/>
            </a:pPr>
            <a:r>
              <a:rPr lang="id-ID" sz="2000" dirty="0" smtClean="0"/>
              <a:t>Ketik dengan typeface Calibri, 11 pt spasi 1 pt (bodytext) dan 16 pt (headline/judul brand).</a:t>
            </a:r>
          </a:p>
          <a:p>
            <a:pPr marL="457200" indent="-457200" fontAlgn="base">
              <a:buAutoNum type="arabicPeriod"/>
            </a:pPr>
            <a:r>
              <a:rPr lang="id-ID" sz="2000" dirty="0" smtClean="0"/>
              <a:t>Ajuan diberi nama dan disatukan dalam jilid hekter</a:t>
            </a:r>
          </a:p>
          <a:p>
            <a:pPr marL="457200" indent="-457200" fontAlgn="base">
              <a:buAutoNum type="arabicPeriod"/>
            </a:pPr>
            <a:r>
              <a:rPr lang="id-ID" sz="2000" dirty="0" smtClean="0"/>
              <a:t>Ajuan wajib dibawa minggu depan untuk diasistensikan. Asistensi merupakan tanda presensi.</a:t>
            </a:r>
          </a:p>
          <a:p>
            <a:pPr marL="457200" indent="-457200" fontAlgn="base">
              <a:buAutoNum type="arabicPeriod"/>
            </a:pPr>
            <a:endParaRPr lang="id-ID" sz="2000" dirty="0" smtClean="0"/>
          </a:p>
        </p:txBody>
      </p:sp>
      <p:sp>
        <p:nvSpPr>
          <p:cNvPr id="4" name="Title 1"/>
          <p:cNvSpPr txBox="1">
            <a:spLocks/>
          </p:cNvSpPr>
          <p:nvPr/>
        </p:nvSpPr>
        <p:spPr>
          <a:xfrm>
            <a:off x="1071538" y="1000116"/>
            <a:ext cx="8229600" cy="1143000"/>
          </a:xfrm>
          <a:prstGeom prst="rect">
            <a:avLst/>
          </a:prstGeom>
        </p:spPr>
        <p:txBody>
          <a:bodyPr>
            <a:normAutofit/>
          </a:bodyPr>
          <a:lstStyle/>
          <a:p>
            <a:pPr lvl="0">
              <a:spcBef>
                <a:spcPct val="20000"/>
              </a:spcBef>
            </a:pPr>
            <a:endParaRPr lang="id-ID" sz="3600" b="1" dirty="0" smtClean="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309"/>
            <a:ext cx="8229600" cy="1143000"/>
          </a:xfrm>
        </p:spPr>
        <p:txBody>
          <a:bodyPr/>
          <a:lstStyle/>
          <a:p>
            <a:r>
              <a:rPr lang="id-ID" b="1" dirty="0" smtClean="0">
                <a:solidFill>
                  <a:srgbClr val="00B050"/>
                </a:solidFill>
              </a:rPr>
              <a:t>Tema SDKV III : </a:t>
            </a:r>
            <a:r>
              <a:rPr lang="id-ID" b="1" dirty="0" smtClean="0">
                <a:solidFill>
                  <a:schemeClr val="tx1">
                    <a:lumMod val="85000"/>
                    <a:lumOff val="15000"/>
                  </a:schemeClr>
                </a:solidFill>
              </a:rPr>
              <a:t>Jasa</a:t>
            </a:r>
            <a:endParaRPr lang="id-ID" b="1" dirty="0">
              <a:solidFill>
                <a:schemeClr val="tx1">
                  <a:lumMod val="85000"/>
                  <a:lumOff val="15000"/>
                </a:schemeClr>
              </a:solidFill>
            </a:endParaRPr>
          </a:p>
        </p:txBody>
      </p:sp>
      <p:sp>
        <p:nvSpPr>
          <p:cNvPr id="3" name="Content Placeholder 2"/>
          <p:cNvSpPr>
            <a:spLocks noGrp="1"/>
          </p:cNvSpPr>
          <p:nvPr>
            <p:ph idx="1"/>
          </p:nvPr>
        </p:nvSpPr>
        <p:spPr>
          <a:xfrm>
            <a:off x="785786" y="2332061"/>
            <a:ext cx="7901014" cy="4525963"/>
          </a:xfrm>
        </p:spPr>
        <p:txBody>
          <a:bodyPr>
            <a:normAutofit/>
          </a:bodyPr>
          <a:lstStyle/>
          <a:p>
            <a:r>
              <a:rPr lang="id-ID" sz="2000" dirty="0" smtClean="0">
                <a:solidFill>
                  <a:srgbClr val="00B050"/>
                </a:solidFill>
              </a:rPr>
              <a:t>Kelas DKV 1	: </a:t>
            </a:r>
            <a:r>
              <a:rPr lang="id-ID" sz="2000" dirty="0" smtClean="0"/>
              <a:t>Jasa Pendidikan (TK-Perguruan Tinggi)</a:t>
            </a:r>
          </a:p>
          <a:p>
            <a:r>
              <a:rPr lang="id-ID" sz="2000" dirty="0" smtClean="0">
                <a:solidFill>
                  <a:srgbClr val="00B050"/>
                </a:solidFill>
              </a:rPr>
              <a:t>Kelas DKV 2	: </a:t>
            </a:r>
            <a:r>
              <a:rPr lang="id-ID" sz="2000" dirty="0" smtClean="0"/>
              <a:t>Jasa Transportasi (Travel, Taxi, Antar, Angkut, dll)</a:t>
            </a:r>
          </a:p>
          <a:p>
            <a:r>
              <a:rPr lang="id-ID" sz="2000" dirty="0" smtClean="0">
                <a:solidFill>
                  <a:srgbClr val="00B050"/>
                </a:solidFill>
              </a:rPr>
              <a:t>Kelas DKV 3	: </a:t>
            </a:r>
            <a:r>
              <a:rPr lang="id-ID" sz="2000" dirty="0" smtClean="0"/>
              <a:t>Jasa Pariwisata (Objek Wisata, Biro Perjalanan, dll)</a:t>
            </a:r>
          </a:p>
          <a:p>
            <a:r>
              <a:rPr lang="id-ID" sz="2000" dirty="0" smtClean="0">
                <a:solidFill>
                  <a:srgbClr val="00B050"/>
                </a:solidFill>
              </a:rPr>
              <a:t>Kelas DKV 4	: </a:t>
            </a:r>
            <a:r>
              <a:rPr lang="id-ID" sz="2000" dirty="0" smtClean="0"/>
              <a:t>Jasa Keuangan (Perbankan, Asuransi, Koperasi)</a:t>
            </a:r>
          </a:p>
          <a:p>
            <a:r>
              <a:rPr lang="id-ID" sz="2000" dirty="0" smtClean="0">
                <a:solidFill>
                  <a:srgbClr val="00B050"/>
                </a:solidFill>
              </a:rPr>
              <a:t>Kelas DKV 5	: </a:t>
            </a:r>
            <a:r>
              <a:rPr lang="id-ID" sz="2000" dirty="0" smtClean="0"/>
              <a:t>Jasa Perdagangan (Ritel, Agen, Grosir, Restoran, dll)</a:t>
            </a:r>
          </a:p>
          <a:p>
            <a:endParaRPr lang="id-ID"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p>
        </p:txBody>
      </p:sp>
      <p:sp>
        <p:nvSpPr>
          <p:cNvPr id="3"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normalizeH="0" baseline="0" noProof="0" dirty="0" err="1" smtClean="0">
                <a:ln>
                  <a:noFill/>
                </a:ln>
                <a:effectLst/>
                <a:uLnTx/>
                <a:uFillTx/>
                <a:latin typeface="+mj-lt"/>
                <a:ea typeface="+mj-ea"/>
                <a:cs typeface="+mj-cs"/>
              </a:rPr>
              <a:t>Terima</a:t>
            </a:r>
            <a:r>
              <a:rPr kumimoji="0" lang="en-US" sz="4800" b="1" i="0" u="none" strike="noStrike" kern="1200" cap="none" normalizeH="0" baseline="0" noProof="0" dirty="0" smtClean="0">
                <a:ln>
                  <a:noFill/>
                </a:ln>
                <a:solidFill>
                  <a:schemeClr val="bg1"/>
                </a:solidFill>
                <a:effectLst/>
                <a:uLnTx/>
                <a:uFillTx/>
                <a:latin typeface="+mj-lt"/>
                <a:ea typeface="+mj-ea"/>
                <a:cs typeface="+mj-cs"/>
              </a:rPr>
              <a:t> </a:t>
            </a:r>
            <a:r>
              <a:rPr kumimoji="0" lang="en-US" sz="4800" b="1" i="0" u="none" strike="noStrike" kern="1200" cap="none" normalizeH="0" baseline="0" noProof="0" dirty="0" err="1" smtClean="0">
                <a:ln>
                  <a:noFill/>
                </a:ln>
                <a:solidFill>
                  <a:schemeClr val="bg1"/>
                </a:solidFill>
                <a:effectLst/>
                <a:uLnTx/>
                <a:uFillTx/>
                <a:latin typeface="+mj-lt"/>
                <a:ea typeface="+mj-ea"/>
                <a:cs typeface="+mj-cs"/>
              </a:rPr>
              <a:t>Kasih</a:t>
            </a:r>
            <a:endParaRPr kumimoji="0" lang="en-US" sz="4800" b="0" i="0" u="none" strike="noStrike" kern="1200" cap="none"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56861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i="0" u="none" strike="noStrike" kern="1200" cap="none" spc="-150" normalizeH="0" baseline="0" noProof="0" dirty="0" smtClean="0">
                <a:ln>
                  <a:noFill/>
                </a:ln>
                <a:effectLst/>
                <a:uLnTx/>
                <a:uFillTx/>
                <a:latin typeface="Calibri"/>
                <a:ea typeface="+mj-ea"/>
                <a:cs typeface="Calibri"/>
              </a:rPr>
              <a:t>Metode Perancangan </a:t>
            </a: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Logo</a:t>
            </a:r>
            <a:endParaRPr kumimoji="0" lang="en-US" sz="4800" b="0"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Logo Design Process Flow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Logo Design Process Flow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30" name="AutoShape 6" descr="Logo Design Process Flow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31" name="Picture 7" descr="C:\Users\AM Wantoro\Desktop\logo-design-process-flow-diagram.png"/>
          <p:cNvPicPr>
            <a:picLocks noChangeAspect="1" noChangeArrowheads="1"/>
          </p:cNvPicPr>
          <p:nvPr/>
        </p:nvPicPr>
        <p:blipFill>
          <a:blip r:embed="rId2">
            <a:lum contrast="20000"/>
          </a:blip>
          <a:srcRect t="25502" b="8921"/>
          <a:stretch>
            <a:fillRect/>
          </a:stretch>
        </p:blipFill>
        <p:spPr bwMode="auto">
          <a:xfrm>
            <a:off x="0" y="2285992"/>
            <a:ext cx="9144000" cy="3857652"/>
          </a:xfrm>
          <a:prstGeom prst="rect">
            <a:avLst/>
          </a:prstGeom>
          <a:noFill/>
        </p:spPr>
      </p:pic>
      <p:sp>
        <p:nvSpPr>
          <p:cNvPr id="6" name="Content Placeholder 2"/>
          <p:cNvSpPr txBox="1">
            <a:spLocks/>
          </p:cNvSpPr>
          <p:nvPr/>
        </p:nvSpPr>
        <p:spPr>
          <a:xfrm>
            <a:off x="785786" y="1142984"/>
            <a:ext cx="7500990" cy="50006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000" b="0" i="0" u="none" strike="noStrike" kern="1200" cap="none" spc="0" normalizeH="0" baseline="0" noProof="0" dirty="0" smtClean="0">
                <a:ln>
                  <a:noFill/>
                </a:ln>
                <a:solidFill>
                  <a:schemeClr val="tx1"/>
                </a:solidFill>
                <a:effectLst/>
                <a:uLnTx/>
                <a:uFillTx/>
                <a:latin typeface="+mn-lt"/>
                <a:ea typeface="+mn-ea"/>
                <a:cs typeface="+mn-cs"/>
              </a:rPr>
              <a:t>Secara umum, proses mendesain logo adalah sebagai berikut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26"/>
            <a:ext cx="8229600" cy="1143000"/>
          </a:xfrm>
        </p:spPr>
        <p:txBody>
          <a:bodyPr>
            <a:normAutofit/>
          </a:bodyPr>
          <a:lstStyle/>
          <a:p>
            <a:pPr algn="l"/>
            <a:r>
              <a:rPr lang="id-ID" sz="3600" b="1" dirty="0" smtClean="0">
                <a:solidFill>
                  <a:srgbClr val="00B050"/>
                </a:solidFill>
              </a:rPr>
              <a:t>Metode Perancangan Logo</a:t>
            </a:r>
            <a:endParaRPr lang="id-ID" sz="3600" b="1" dirty="0">
              <a:solidFill>
                <a:srgbClr val="00B050"/>
              </a:solidFill>
            </a:endParaRPr>
          </a:p>
        </p:txBody>
      </p:sp>
      <p:sp>
        <p:nvSpPr>
          <p:cNvPr id="5" name="Content Placeholder 2"/>
          <p:cNvSpPr>
            <a:spLocks noGrp="1"/>
          </p:cNvSpPr>
          <p:nvPr>
            <p:ph idx="1"/>
          </p:nvPr>
        </p:nvSpPr>
        <p:spPr>
          <a:xfrm>
            <a:off x="785786" y="1785926"/>
            <a:ext cx="7500990" cy="4525963"/>
          </a:xfrm>
        </p:spPr>
        <p:txBody>
          <a:bodyPr>
            <a:noAutofit/>
          </a:bodyPr>
          <a:lstStyle/>
          <a:p>
            <a:r>
              <a:rPr lang="id-ID" sz="2400" b="1" dirty="0" smtClean="0"/>
              <a:t>Design Brief</a:t>
            </a:r>
          </a:p>
          <a:p>
            <a:pPr>
              <a:buNone/>
            </a:pPr>
            <a:r>
              <a:rPr lang="id-ID" sz="2000" dirty="0" smtClean="0"/>
              <a:t>	Design brief merupakan dokumen/penjelasan sebuah proyek desain yang dikembangkan oleh seseorang atau tim melalui konsultasi dengan klien. Didalam Design Brief diuraikan ruang lingkup proyek termasuk produk atau pekerjaan, waktu dan anggaran. Dalam tahap ini desainer harus membaca dan memahami design brief dengan baik sehingga tidak menyalahi ketentuan.</a:t>
            </a:r>
          </a:p>
          <a:p>
            <a:pPr>
              <a:buNone/>
            </a:pPr>
            <a:endParaRPr lang="id-ID" sz="2400" b="1" dirty="0" smtClean="0"/>
          </a:p>
          <a:p>
            <a:r>
              <a:rPr lang="id-ID" sz="2400" b="1" dirty="0" smtClean="0"/>
              <a:t>Research</a:t>
            </a:r>
          </a:p>
          <a:p>
            <a:pPr>
              <a:buNone/>
            </a:pPr>
            <a:r>
              <a:rPr lang="id-ID" sz="2000" dirty="0" smtClean="0"/>
              <a:t>	Tahap selanjutnya meneliti profil brand, kondisi persaingan, kompetitor, dsb.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26"/>
            <a:ext cx="8229600" cy="1143000"/>
          </a:xfrm>
        </p:spPr>
        <p:txBody>
          <a:bodyPr>
            <a:normAutofit/>
          </a:bodyPr>
          <a:lstStyle/>
          <a:p>
            <a:pPr algn="l"/>
            <a:r>
              <a:rPr lang="id-ID" sz="3600" b="1" dirty="0" smtClean="0">
                <a:solidFill>
                  <a:srgbClr val="00B050"/>
                </a:solidFill>
              </a:rPr>
              <a:t>Metode Perancangan Logo</a:t>
            </a:r>
            <a:endParaRPr lang="id-ID" sz="3600" b="1" dirty="0">
              <a:solidFill>
                <a:srgbClr val="00B050"/>
              </a:solidFill>
            </a:endParaRPr>
          </a:p>
        </p:txBody>
      </p:sp>
      <p:sp>
        <p:nvSpPr>
          <p:cNvPr id="5" name="Content Placeholder 2"/>
          <p:cNvSpPr>
            <a:spLocks noGrp="1"/>
          </p:cNvSpPr>
          <p:nvPr>
            <p:ph idx="1"/>
          </p:nvPr>
        </p:nvSpPr>
        <p:spPr>
          <a:xfrm>
            <a:off x="785786" y="1474805"/>
            <a:ext cx="7500990" cy="4525963"/>
          </a:xfrm>
        </p:spPr>
        <p:txBody>
          <a:bodyPr>
            <a:noAutofit/>
          </a:bodyPr>
          <a:lstStyle/>
          <a:p>
            <a:pPr>
              <a:buNone/>
            </a:pPr>
            <a:endParaRPr lang="id-ID" sz="2400" b="1" dirty="0" smtClean="0"/>
          </a:p>
          <a:p>
            <a:r>
              <a:rPr lang="id-ID" sz="2400" b="1" dirty="0" smtClean="0"/>
              <a:t>Brainstorming</a:t>
            </a:r>
          </a:p>
          <a:p>
            <a:pPr>
              <a:buNone/>
            </a:pPr>
            <a:r>
              <a:rPr lang="id-ID" sz="2400" dirty="0" smtClean="0"/>
              <a:t>	</a:t>
            </a:r>
            <a:r>
              <a:rPr lang="id-ID" sz="2000" dirty="0" smtClean="0"/>
              <a:t>Melakukan brainstorming, diskusi, untuk menghasilkan banyak ide sebagai arahan desain logo.</a:t>
            </a:r>
          </a:p>
          <a:p>
            <a:pPr>
              <a:buNone/>
            </a:pPr>
            <a:endParaRPr lang="id-ID" sz="2000" dirty="0" smtClean="0"/>
          </a:p>
          <a:p>
            <a:pPr lvl="0">
              <a:defRPr/>
            </a:pPr>
            <a:r>
              <a:rPr lang="id-ID" sz="2400" b="1" dirty="0" smtClean="0"/>
              <a:t>Sketching</a:t>
            </a:r>
          </a:p>
          <a:p>
            <a:pPr lvl="0">
              <a:buNone/>
              <a:defRPr/>
            </a:pPr>
            <a:r>
              <a:rPr lang="id-ID" sz="2400" b="1" dirty="0" smtClean="0"/>
              <a:t>	</a:t>
            </a:r>
            <a:r>
              <a:rPr lang="id-ID" sz="2000" dirty="0" smtClean="0"/>
              <a:t>Mengembangkan ide2 yang dihasilkan sebelumnya kedalam sketsa thumbnail2 desain.</a:t>
            </a:r>
            <a:r>
              <a:rPr lang="id-ID" sz="2000" b="1" dirty="0" smtClean="0"/>
              <a:t> </a:t>
            </a:r>
          </a:p>
          <a:p>
            <a:pPr lvl="0">
              <a:buNone/>
              <a:defRPr/>
            </a:pPr>
            <a:endParaRPr lang="id-ID" sz="2000" b="1" dirty="0" smtClean="0"/>
          </a:p>
          <a:p>
            <a:pPr lvl="0">
              <a:defRPr/>
            </a:pPr>
            <a:r>
              <a:rPr lang="id-ID" sz="2400" b="1" dirty="0" smtClean="0"/>
              <a:t>Design Execution</a:t>
            </a:r>
          </a:p>
          <a:p>
            <a:pPr lvl="0">
              <a:buNone/>
              <a:defRPr/>
            </a:pPr>
            <a:r>
              <a:rPr lang="id-ID" sz="2000" dirty="0" smtClean="0"/>
              <a:t>	Proses ini yaitu mendigitalisasikan beberapa sketsa potensial yang terpilih.</a:t>
            </a:r>
          </a:p>
          <a:p>
            <a:pPr lvl="0">
              <a:buNone/>
              <a:defRPr/>
            </a:pPr>
            <a:endParaRPr lang="id-ID" sz="2000" dirty="0" smtClean="0"/>
          </a:p>
          <a:p>
            <a:pPr>
              <a:buNone/>
            </a:pPr>
            <a:endParaRPr lang="id-ID" sz="2000" dirty="0" smtClean="0"/>
          </a:p>
          <a:p>
            <a:pPr>
              <a:buNone/>
            </a:pPr>
            <a:endParaRPr lang="id-ID"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https://cdn.shortpixel.ai/client/q_lossy,ret_img,w_600,h_400/https:/ebaqdesign.com/wp-content/uploads/2018/03/dvornechuck-resear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 name="Title 1"/>
          <p:cNvSpPr txBox="1">
            <a:spLocks/>
          </p:cNvSpPr>
          <p:nvPr/>
        </p:nvSpPr>
        <p:spPr>
          <a:xfrm>
            <a:off x="785786" y="64292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smtClean="0">
                <a:ln>
                  <a:noFill/>
                </a:ln>
                <a:solidFill>
                  <a:srgbClr val="00B050"/>
                </a:solidFill>
                <a:effectLst/>
                <a:uLnTx/>
                <a:uFillTx/>
                <a:latin typeface="+mj-lt"/>
                <a:ea typeface="+mj-ea"/>
                <a:cs typeface="+mj-cs"/>
              </a:rPr>
              <a:t>Metode Perancangan Logo</a:t>
            </a:r>
            <a:endParaRPr kumimoji="0" lang="id-ID" sz="3600" b="1" i="0" u="none" strike="noStrike" kern="1200" cap="none" spc="0" normalizeH="0" baseline="0" noProof="0" dirty="0">
              <a:ln>
                <a:noFill/>
              </a:ln>
              <a:solidFill>
                <a:srgbClr val="00B050"/>
              </a:solidFill>
              <a:effectLst/>
              <a:uLnTx/>
              <a:uFillTx/>
              <a:latin typeface="+mj-lt"/>
              <a:ea typeface="+mj-ea"/>
              <a:cs typeface="+mj-cs"/>
            </a:endParaRPr>
          </a:p>
        </p:txBody>
      </p:sp>
      <p:sp>
        <p:nvSpPr>
          <p:cNvPr id="4" name="Content Placeholder 2"/>
          <p:cNvSpPr txBox="1">
            <a:spLocks/>
          </p:cNvSpPr>
          <p:nvPr/>
        </p:nvSpPr>
        <p:spPr>
          <a:xfrm>
            <a:off x="785786" y="1214422"/>
            <a:ext cx="7715304"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400" b="1" i="0" u="none" strike="noStrike" kern="1200" cap="none" spc="0" normalizeH="0" baseline="0" noProof="0" dirty="0" smtClean="0">
                <a:ln>
                  <a:noFill/>
                </a:ln>
                <a:solidFill>
                  <a:schemeClr val="tx1"/>
                </a:solidFill>
                <a:effectLst/>
                <a:uLnTx/>
                <a:uFillTx/>
                <a:latin typeface="+mn-lt"/>
                <a:ea typeface="+mn-ea"/>
                <a:cs typeface="+mn-cs"/>
              </a:rPr>
              <a:t>Presentation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400" i="0" u="none" strike="noStrike" kern="1200" cap="none" spc="0" normalizeH="0" baseline="0" noProof="0" dirty="0" smtClean="0">
                <a:ln>
                  <a:noFill/>
                </a:ln>
                <a:solidFill>
                  <a:schemeClr val="tx1"/>
                </a:solidFill>
                <a:effectLst/>
                <a:uLnTx/>
                <a:uFillTx/>
                <a:latin typeface="+mn-lt"/>
                <a:ea typeface="+mn-ea"/>
                <a:cs typeface="+mn-cs"/>
              </a:rPr>
              <a:t>	</a:t>
            </a:r>
            <a:r>
              <a:rPr kumimoji="0" lang="id-ID" sz="2000" i="0" u="none" strike="noStrike" kern="1200" cap="none" spc="0" normalizeH="0" baseline="0" noProof="0" dirty="0" smtClean="0">
                <a:ln>
                  <a:noFill/>
                </a:ln>
                <a:solidFill>
                  <a:schemeClr val="tx1"/>
                </a:solidFill>
                <a:effectLst/>
                <a:uLnTx/>
                <a:uFillTx/>
                <a:latin typeface="+mn-lt"/>
                <a:ea typeface="+mn-ea"/>
                <a:cs typeface="+mn-cs"/>
              </a:rPr>
              <a:t>Tahap ini adalah mempresentasikan</a:t>
            </a:r>
            <a:r>
              <a:rPr kumimoji="0" lang="id-ID" sz="2000" i="0" u="none" strike="noStrike" kern="1200" cap="none" spc="0" normalizeH="0" noProof="0" dirty="0" smtClean="0">
                <a:ln>
                  <a:noFill/>
                </a:ln>
                <a:solidFill>
                  <a:schemeClr val="tx1"/>
                </a:solidFill>
                <a:effectLst/>
                <a:uLnTx/>
                <a:uFillTx/>
                <a:latin typeface="+mn-lt"/>
                <a:ea typeface="+mn-ea"/>
                <a:cs typeface="+mn-cs"/>
              </a:rPr>
              <a:t> visual logo dan gagasan/konsep yang melatarbelakanginya. Tahap ini merupakan tahap penting yang menentukkan logo terpilih.</a:t>
            </a:r>
            <a:endParaRPr kumimoji="0" lang="id-ID"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40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id-ID" sz="2400" b="1" dirty="0" smtClean="0"/>
              <a:t>Revisions / Approval</a:t>
            </a:r>
          </a:p>
          <a:p>
            <a:pPr marL="342900" lvl="0" indent="-342900">
              <a:spcBef>
                <a:spcPct val="20000"/>
              </a:spcBef>
              <a:defRPr/>
            </a:pPr>
            <a:r>
              <a:rPr lang="id-ID" sz="2000" b="1" dirty="0" smtClean="0"/>
              <a:t>	</a:t>
            </a:r>
            <a:r>
              <a:rPr lang="id-ID" sz="2000" dirty="0" smtClean="0"/>
              <a:t>Pada tahap ini desainer dan klien berkolaborasi melakukan perbaikan dan pengembangan untuk menghasilkan solusi desain terbaik.</a:t>
            </a:r>
          </a:p>
          <a:p>
            <a:pPr marL="342900" lvl="0" indent="-342900">
              <a:spcBef>
                <a:spcPct val="20000"/>
              </a:spcBef>
              <a:defRPr/>
            </a:pPr>
            <a:endParaRPr lang="id-ID" sz="2400" b="1" dirty="0" smtClean="0"/>
          </a:p>
          <a:p>
            <a:pPr marL="342900" lvl="0" indent="-342900">
              <a:spcBef>
                <a:spcPct val="20000"/>
              </a:spcBef>
              <a:buFont typeface="Arial" pitchFamily="34" charset="0"/>
              <a:buChar char="•"/>
              <a:defRPr/>
            </a:pPr>
            <a:r>
              <a:rPr lang="id-ID" sz="2400" b="1" dirty="0" smtClean="0"/>
              <a:t>Delivery</a:t>
            </a:r>
          </a:p>
          <a:p>
            <a:pPr marL="342900" lvl="0" indent="-342900">
              <a:spcBef>
                <a:spcPct val="20000"/>
              </a:spcBef>
              <a:defRPr/>
            </a:pPr>
            <a:r>
              <a:rPr lang="id-ID" sz="2400" b="1" dirty="0" smtClean="0"/>
              <a:t>	</a:t>
            </a:r>
            <a:r>
              <a:rPr lang="id-ID" sz="2000" dirty="0" smtClean="0"/>
              <a:t>Proses akhir ini adalah mengirimkan Final Artwork logo beserta seluruh Guidelinesnya kepada klien pemesan logo.</a:t>
            </a:r>
            <a:endParaRPr kumimoji="0" lang="id-ID"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i="0" u="none" strike="noStrike" kern="1200" cap="none" spc="-150" normalizeH="0" baseline="0" noProof="0" dirty="0" smtClean="0">
                <a:ln>
                  <a:noFill/>
                </a:ln>
                <a:effectLst/>
                <a:uLnTx/>
                <a:uFillTx/>
                <a:latin typeface="Calibri"/>
                <a:ea typeface="+mj-ea"/>
                <a:cs typeface="Calibri"/>
              </a:rPr>
              <a:t>Aplikasi </a:t>
            </a: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Logo</a:t>
            </a:r>
            <a:endParaRPr kumimoji="0" lang="en-US" sz="4800" b="0"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26"/>
            <a:ext cx="8229600" cy="1143000"/>
          </a:xfrm>
        </p:spPr>
        <p:txBody>
          <a:bodyPr>
            <a:normAutofit/>
          </a:bodyPr>
          <a:lstStyle/>
          <a:p>
            <a:pPr algn="l"/>
            <a:r>
              <a:rPr lang="id-ID" sz="3600" b="1" dirty="0" smtClean="0">
                <a:solidFill>
                  <a:srgbClr val="00B050"/>
                </a:solidFill>
              </a:rPr>
              <a:t>Logo &amp; Aplikasi</a:t>
            </a:r>
            <a:endParaRPr lang="id-ID" sz="3600" b="1" dirty="0">
              <a:solidFill>
                <a:srgbClr val="00B050"/>
              </a:solidFill>
            </a:endParaRPr>
          </a:p>
        </p:txBody>
      </p:sp>
      <p:sp>
        <p:nvSpPr>
          <p:cNvPr id="5" name="Content Placeholder 2"/>
          <p:cNvSpPr>
            <a:spLocks noGrp="1"/>
          </p:cNvSpPr>
          <p:nvPr>
            <p:ph idx="1"/>
          </p:nvPr>
        </p:nvSpPr>
        <p:spPr>
          <a:xfrm>
            <a:off x="785786" y="2000240"/>
            <a:ext cx="7500990" cy="4525963"/>
          </a:xfrm>
        </p:spPr>
        <p:txBody>
          <a:bodyPr>
            <a:normAutofit/>
          </a:bodyPr>
          <a:lstStyle/>
          <a:p>
            <a:pPr marL="0" indent="0">
              <a:buNone/>
            </a:pPr>
            <a:r>
              <a:rPr lang="id-ID" sz="2000" dirty="0" smtClean="0"/>
              <a:t>Setelah logo selesai dirancang, tahap berikutnya adalah pengaplikasian logo kedalam media-media yang biasa dipergunakan oleh brand tersebut.</a:t>
            </a:r>
          </a:p>
          <a:p>
            <a:pPr marL="0" indent="0">
              <a:buNone/>
            </a:pPr>
            <a:endParaRPr lang="id-ID" sz="2000" dirty="0" smtClean="0"/>
          </a:p>
          <a:p>
            <a:pPr marL="0" indent="0">
              <a:buNone/>
            </a:pPr>
            <a:r>
              <a:rPr lang="id-ID" sz="2000" dirty="0" smtClean="0"/>
              <a:t>Aplikasi logo biasanya diatur dalam </a:t>
            </a:r>
            <a:r>
              <a:rPr lang="id-ID" sz="2000" b="1" dirty="0" smtClean="0"/>
              <a:t>LOGO VISUAL GUIDELINES.</a:t>
            </a:r>
          </a:p>
          <a:p>
            <a:pPr marL="0" indent="0">
              <a:buNone/>
            </a:pPr>
            <a:r>
              <a:rPr lang="id-ID" sz="2000" dirty="0" smtClean="0"/>
              <a:t>Aplikasi logo yang baik harus berdasarkan karakter visual logo baik warna, tipografi, elemen grafis, dan sebagainya.</a:t>
            </a:r>
          </a:p>
          <a:p>
            <a:pPr marL="0" indent="0">
              <a:buNone/>
            </a:pPr>
            <a:endParaRPr lang="id-ID" sz="2000" dirty="0" smtClean="0"/>
          </a:p>
          <a:p>
            <a:pPr marL="0" indent="0">
              <a:buNone/>
            </a:pPr>
            <a:r>
              <a:rPr lang="id-ID" sz="2000" dirty="0" smtClean="0"/>
              <a:t>Beberapa contoh aplikasi logo pada adalah sbb :</a:t>
            </a:r>
          </a:p>
          <a:p>
            <a:pPr marL="0" indent="0">
              <a:buNone/>
            </a:pPr>
            <a:endParaRPr lang="id-ID" sz="2000" dirty="0" smtClean="0"/>
          </a:p>
          <a:p>
            <a:pPr marL="0" indent="0">
              <a:buNone/>
            </a:pPr>
            <a:endParaRPr lang="id-ID" sz="2000" b="1" dirty="0" smtClean="0"/>
          </a:p>
          <a:p>
            <a:pPr marL="0" indent="0">
              <a:buNone/>
            </a:pPr>
            <a:endParaRPr lang="id-ID" sz="2000"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333</Words>
  <Application>Microsoft Macintosh PowerPoint</Application>
  <PresentationFormat>On-screen Show (4:3)</PresentationFormat>
  <Paragraphs>79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 4 – Studio DKV 3</vt:lpstr>
      <vt:lpstr>Slide 2</vt:lpstr>
      <vt:lpstr>Slide 3</vt:lpstr>
      <vt:lpstr>Slide 4</vt:lpstr>
      <vt:lpstr>Metode Perancangan Logo</vt:lpstr>
      <vt:lpstr>Metode Perancangan Logo</vt:lpstr>
      <vt:lpstr>Slide 7</vt:lpstr>
      <vt:lpstr>Slide 8</vt:lpstr>
      <vt:lpstr>Logo &amp; Aplikasi</vt:lpstr>
      <vt:lpstr>Slide 10</vt:lpstr>
      <vt:lpstr>Slide 11</vt:lpstr>
      <vt:lpstr>Slide 12</vt:lpstr>
      <vt:lpstr>Slide 13</vt:lpstr>
      <vt:lpstr>Slide 14</vt:lpstr>
      <vt:lpstr>Slide 15</vt:lpstr>
      <vt:lpstr>Slide 16</vt:lpstr>
      <vt:lpstr>Slide 17</vt:lpstr>
      <vt:lpstr>Faktor Perubahan Logo</vt:lpstr>
      <vt:lpstr>Slide 19</vt:lpstr>
      <vt:lpstr>Slide 20</vt:lpstr>
      <vt:lpstr>Slide 21</vt:lpstr>
      <vt:lpstr>Slide 22</vt:lpstr>
      <vt:lpstr>Slide 23</vt:lpstr>
      <vt:lpstr>”  Desain logo tidaklah mati. Perkembangan teknologi dan industri kita yang kacau yang menyebabkan desain logo ‘berkembang‘ “</vt:lpstr>
      <vt:lpstr>Slide 25</vt:lpstr>
      <vt:lpstr>Slide 26</vt:lpstr>
      <vt:lpstr>Tema SDKV III : Jasa</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Tipografi 1</dc:title>
  <dc:creator>personal</dc:creator>
  <cp:lastModifiedBy>Katharina</cp:lastModifiedBy>
  <cp:revision>180</cp:revision>
  <dcterms:created xsi:type="dcterms:W3CDTF">2012-07-25T14:52:02Z</dcterms:created>
  <dcterms:modified xsi:type="dcterms:W3CDTF">2020-04-08T15:44:43Z</dcterms:modified>
</cp:coreProperties>
</file>