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337" r:id="rId5"/>
    <p:sldId id="341" r:id="rId6"/>
    <p:sldId id="336" r:id="rId7"/>
    <p:sldId id="317" r:id="rId8"/>
    <p:sldId id="339" r:id="rId9"/>
    <p:sldId id="340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11C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5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E1A8-CBE9-4015-82D8-58B6BC6BCFD1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D323-B52E-47D6-9D53-1AE9DCC1CE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24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300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id-ID" sz="3200" b="1" dirty="0" smtClean="0">
                <a:solidFill>
                  <a:schemeClr val="bg1"/>
                </a:solidFill>
                <a:latin typeface="Calibri"/>
                <a:cs typeface="Calibri"/>
              </a:rPr>
              <a:t>P. </a:t>
            </a: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5</a:t>
            </a:r>
            <a:r>
              <a:rPr lang="id-ID" sz="3200" b="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id-ID" sz="3200" b="1" dirty="0" smtClean="0">
                <a:solidFill>
                  <a:schemeClr val="bg1"/>
                </a:solidFill>
                <a:latin typeface="Calibri"/>
                <a:cs typeface="Calibri"/>
              </a:rPr>
              <a:t>– </a:t>
            </a: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lang="id-ID" sz="3200" b="1" dirty="0" smtClean="0">
                <a:solidFill>
                  <a:schemeClr val="bg1"/>
                </a:solidFill>
                <a:latin typeface="Calibri"/>
                <a:cs typeface="Calibri"/>
              </a:rPr>
              <a:t>tudio DKV 3</a:t>
            </a:r>
            <a:endParaRPr lang="en-US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57224" y="5824558"/>
            <a:ext cx="4157666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b="0" i="0" u="none" strike="noStrike" kern="1200" cap="none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Wantoro, M.Ds</a:t>
            </a:r>
            <a:r>
              <a:rPr kumimoji="0" lang="id-ID" b="0" i="0" u="none" strike="noStrike" kern="1200" cap="none" normalizeH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&amp; </a:t>
            </a:r>
            <a:r>
              <a:rPr kumimoji="0" lang="id-ID" b="0" i="0" u="none" strike="noStrike" kern="1200" cap="none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Tim Dosen Studio DKV 3</a:t>
            </a:r>
            <a:endParaRPr kumimoji="0" lang="en-US" b="0" i="0" u="none" strike="noStrike" kern="1200" cap="none" normalizeH="0" baseline="0" noProof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85786" y="2285992"/>
            <a:ext cx="9215502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6000" b="1" spc="-150" dirty="0" smtClean="0">
                <a:latin typeface="Calibri"/>
                <a:ea typeface="+mj-ea"/>
                <a:cs typeface="Calibri"/>
              </a:rPr>
              <a:t>Brand Knowledge</a:t>
            </a:r>
            <a:r>
              <a:rPr kumimoji="0" lang="en-US" sz="6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6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6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pic>
        <p:nvPicPr>
          <p:cNvPr id="26628" name="Picture 4" descr="Hasil gambar untuk process logo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0"/>
            <a:ext cx="1768030" cy="1857364"/>
          </a:xfrm>
          <a:prstGeom prst="rect">
            <a:avLst/>
          </a:prstGeom>
          <a:noFill/>
        </p:spPr>
      </p:pic>
      <p:pic>
        <p:nvPicPr>
          <p:cNvPr id="26630" name="Picture 6" descr="Hasil gambar untuk process logo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0"/>
            <a:ext cx="1832784" cy="1846004"/>
          </a:xfrm>
          <a:prstGeom prst="rect">
            <a:avLst/>
          </a:prstGeom>
          <a:noFill/>
        </p:spPr>
      </p:pic>
      <p:pic>
        <p:nvPicPr>
          <p:cNvPr id="26632" name="Picture 8" descr="Hasil gambar untuk process log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0"/>
            <a:ext cx="2786050" cy="1857367"/>
          </a:xfrm>
          <a:prstGeom prst="rect">
            <a:avLst/>
          </a:prstGeom>
          <a:noFill/>
        </p:spPr>
      </p:pic>
      <p:pic>
        <p:nvPicPr>
          <p:cNvPr id="26634" name="Picture 10" descr="Gambar terkait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3301980" cy="1857364"/>
          </a:xfrm>
          <a:prstGeom prst="rect">
            <a:avLst/>
          </a:prstGeom>
          <a:noFill/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790588" y="2320943"/>
            <a:ext cx="6853246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Pengetahuan tentang data Brand &amp; Tugas 1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3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819400"/>
            <a:ext cx="7391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Terima</a:t>
            </a:r>
            <a:r>
              <a:rPr kumimoji="0" lang="en-US" sz="4800" b="1" i="0" u="none" strike="noStrike" kern="1200" cap="none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Kasih</a:t>
            </a:r>
            <a:endParaRPr kumimoji="0" lang="en-US" sz="4800" b="0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861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0" y="1676400"/>
            <a:ext cx="7596214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d-ID" sz="5400" b="1" dirty="0" smtClean="0">
                <a:solidFill>
                  <a:srgbClr val="00B050"/>
                </a:solidFill>
                <a:latin typeface="Calibri"/>
                <a:cs typeface="Calibri"/>
              </a:rPr>
              <a:t>Review Pertemuan</a:t>
            </a:r>
          </a:p>
          <a:p>
            <a:pPr algn="ctr"/>
            <a:r>
              <a:rPr lang="id-ID" sz="5400" b="1" dirty="0" smtClean="0">
                <a:solidFill>
                  <a:srgbClr val="00B050"/>
                </a:solidFill>
                <a:latin typeface="Calibri"/>
                <a:cs typeface="Calibri"/>
              </a:rPr>
              <a:t>Sebelumnya</a:t>
            </a:r>
            <a:endParaRPr lang="en-US" sz="5400" b="1" dirty="0" smtClean="0">
              <a:solidFill>
                <a:srgbClr val="00B050"/>
              </a:solidFill>
              <a:latin typeface="Calibri"/>
              <a:cs typeface="Calibri"/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ctr"/>
            <a:r>
              <a:rPr lang="en-US" sz="2400" dirty="0" smtClean="0">
                <a:latin typeface="Calibri"/>
                <a:cs typeface="Calibri"/>
              </a:rPr>
              <a:t>B</a:t>
            </a:r>
            <a:r>
              <a:rPr lang="id-ID" sz="2400" dirty="0" smtClean="0">
                <a:latin typeface="Calibri"/>
                <a:cs typeface="Calibri"/>
              </a:rPr>
              <a:t>agaimana Proses Perancangan Logo?</a:t>
            </a:r>
          </a:p>
          <a:p>
            <a:pPr algn="ctr"/>
            <a:r>
              <a:rPr lang="id-ID" sz="2400" dirty="0" smtClean="0">
                <a:latin typeface="Calibri"/>
                <a:cs typeface="Calibri"/>
              </a:rPr>
              <a:t>Seberapa Penting Riset dan Design Brief?</a:t>
            </a:r>
          </a:p>
          <a:p>
            <a:pPr algn="ctr"/>
            <a:r>
              <a:rPr lang="id-ID" sz="2400" dirty="0" smtClean="0">
                <a:latin typeface="Calibri"/>
                <a:cs typeface="Calibri"/>
              </a:rPr>
              <a:t>Apa saja yang Melatarbelakangi Perubahan Logo?</a:t>
            </a:r>
          </a:p>
          <a:p>
            <a:pPr algn="ctr"/>
            <a:endParaRPr lang="en-US" sz="2400" dirty="0" smtClean="0">
              <a:latin typeface="Calibri"/>
              <a:cs typeface="Calibri"/>
            </a:endParaRPr>
          </a:p>
          <a:p>
            <a:pPr algn="ctr"/>
            <a:endParaRPr lang="en-US" sz="3800" dirty="0" smtClean="0">
              <a:latin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3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819400"/>
            <a:ext cx="7391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Brand </a:t>
            </a:r>
            <a:r>
              <a:rPr kumimoji="0" lang="id-ID" sz="48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Knowledge</a:t>
            </a:r>
            <a:endParaRPr kumimoji="0" lang="en-US" sz="4800" b="0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85786" y="1046177"/>
            <a:ext cx="78581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b="1" dirty="0" smtClean="0"/>
              <a:t>Definisi Brand Knowledge</a:t>
            </a:r>
          </a:p>
          <a:p>
            <a:pPr>
              <a:buNone/>
            </a:pPr>
            <a:endParaRPr lang="id-ID" sz="2400" b="1" dirty="0" smtClean="0"/>
          </a:p>
          <a:p>
            <a:r>
              <a:rPr lang="id-ID" sz="2400" dirty="0" smtClean="0"/>
              <a:t>Keseluruhan dari anggapan, perasaan, gambaran, pengalaman, keyakinan dan seterusnya yang berhubungan dengan </a:t>
            </a:r>
            <a:r>
              <a:rPr lang="id-ID" sz="2400" i="1" dirty="0" smtClean="0"/>
              <a:t>brand</a:t>
            </a:r>
            <a:r>
              <a:rPr lang="id-ID" sz="2400" dirty="0" smtClean="0"/>
              <a:t>. (Kotler &amp; Keller, 2005:259).</a:t>
            </a:r>
          </a:p>
          <a:p>
            <a:r>
              <a:rPr lang="id-ID" sz="2400" dirty="0" smtClean="0"/>
              <a:t>Sedangkan menurut Keller (1998) </a:t>
            </a:r>
            <a:r>
              <a:rPr lang="id-ID" sz="2400" i="1" dirty="0" smtClean="0"/>
              <a:t>Brand Knowledge</a:t>
            </a:r>
            <a:r>
              <a:rPr lang="id-ID" sz="2400" dirty="0" smtClean="0"/>
              <a:t>  berhubungan dengan kemampuan konsumen untuk mengingat dan mengenali suatu merek yang terdiri dari persepsi konsumen dan segala yang berhubungan dengan merek.</a:t>
            </a:r>
          </a:p>
          <a:p>
            <a:r>
              <a:rPr lang="id-ID" sz="2400" dirty="0" smtClean="0"/>
              <a:t>Brand Knowledge sering diartikan pula sebagai Pengetahuan Merek.</a:t>
            </a:r>
          </a:p>
          <a:p>
            <a:endParaRPr lang="id-ID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85786" y="1000108"/>
            <a:ext cx="7858180" cy="48831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b="1" dirty="0" smtClean="0"/>
              <a:t>Berkaitan dengan brand knowledge, kumpulkan data, uraikan &amp; ketik hal-hal berikut berkaitan dengan brand yang terpilih untuk anda. </a:t>
            </a:r>
          </a:p>
          <a:p>
            <a:pPr marL="0" indent="0">
              <a:buNone/>
            </a:pPr>
            <a:endParaRPr lang="id-ID" sz="2400" b="1" dirty="0" smtClean="0"/>
          </a:p>
          <a:p>
            <a:r>
              <a:rPr lang="id-ID" sz="2400" dirty="0" smtClean="0"/>
              <a:t>Sejarah Brand</a:t>
            </a:r>
          </a:p>
          <a:p>
            <a:r>
              <a:rPr lang="id-ID" sz="2400" dirty="0" smtClean="0"/>
              <a:t>Profil Lengkap Brand</a:t>
            </a:r>
          </a:p>
          <a:p>
            <a:r>
              <a:rPr lang="id-ID" sz="2400" dirty="0" smtClean="0"/>
              <a:t>Klien/Mitra/Konsumen Brand</a:t>
            </a:r>
          </a:p>
          <a:p>
            <a:r>
              <a:rPr lang="id-ID" sz="2400" dirty="0" smtClean="0"/>
              <a:t>Jasa yang dihasilkan/ditawarkan oleh brand</a:t>
            </a:r>
          </a:p>
          <a:p>
            <a:r>
              <a:rPr lang="id-ID" sz="2400" dirty="0" smtClean="0"/>
              <a:t>Prestasi Brand</a:t>
            </a:r>
          </a:p>
          <a:p>
            <a:r>
              <a:rPr lang="id-ID" sz="2400" dirty="0" smtClean="0"/>
              <a:t>Khalayak Sasaran dari jasa brand tsb</a:t>
            </a:r>
          </a:p>
          <a:p>
            <a:r>
              <a:rPr lang="id-ID" sz="2400" dirty="0" smtClean="0"/>
              <a:t>Keunikan Brand</a:t>
            </a:r>
          </a:p>
          <a:p>
            <a:r>
              <a:rPr lang="id-ID" sz="2400" dirty="0" smtClean="0"/>
              <a:t>Pesaing-pesaing brand dll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3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819400"/>
            <a:ext cx="7391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8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Tugas </a:t>
            </a:r>
            <a:r>
              <a:rPr kumimoji="0" lang="id-ID" sz="48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</a:t>
            </a:r>
            <a:endParaRPr kumimoji="0" lang="en-US" sz="4800" b="0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071538" y="1571612"/>
            <a:ext cx="7072362" cy="457203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base"/>
            <a:r>
              <a:rPr lang="id-ID" sz="3600" dirty="0" smtClean="0"/>
              <a:t>Setelah anda menentukan brand yang akan ditangani perubahan logonya, maka tugas awal anda selain membedah </a:t>
            </a:r>
            <a:r>
              <a:rPr lang="id-ID" sz="3600" i="1" dirty="0" smtClean="0"/>
              <a:t>knowledge</a:t>
            </a:r>
            <a:r>
              <a:rPr lang="id-ID" sz="3600" dirty="0" smtClean="0"/>
              <a:t> dari brand tsb yaitu </a:t>
            </a:r>
            <a:r>
              <a:rPr lang="id-ID" sz="3600" dirty="0" smtClean="0">
                <a:solidFill>
                  <a:srgbClr val="00B050"/>
                </a:solidFill>
              </a:rPr>
              <a:t>menganalisis logonya</a:t>
            </a:r>
            <a:r>
              <a:rPr lang="id-ID" sz="3600" dirty="0" smtClean="0"/>
              <a:t>. Analisis logo dengan ketentuan sbb 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1538" y="100011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endParaRPr lang="id-ID" sz="3600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071538" y="1142984"/>
            <a:ext cx="7286676" cy="4572032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/>
            <a:endParaRPr lang="id-ID" sz="2400" dirty="0" smtClean="0"/>
          </a:p>
          <a:p>
            <a:pPr marL="457200" indent="-457200" fontAlgn="base">
              <a:buAutoNum type="arabicPeriod"/>
            </a:pPr>
            <a:r>
              <a:rPr lang="id-ID" sz="2400" dirty="0" smtClean="0"/>
              <a:t>Analisislah dengan menguraikan elemen2 visual dalam logo seperti Picture mark dan Letter mark.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Dalam Picture mark dan Letter mark uraikan pandangan anda mengenai warna, ilustrasi, tipografi, tata letak, dsb dari logo tersebut diperkuat dengan teori2 DKV. Gunakan minimal 3 sumber buku DKV sebagai landasan teori. 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Selain mengurai elemen visual, tentukan klasifikasi logo tersebut.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Ungkapkan  juga kelebihan dan kekurangan logo tersebut menggunakan materi2 yang telah diberikan dipertemuan sebelumnya (Pertemuan 2 &amp; 3).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1538" y="100011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endParaRPr lang="id-ID" sz="3600" b="1" dirty="0" smtClean="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85786" y="64292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Brief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071538" y="1214422"/>
            <a:ext cx="7286676" cy="4572032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/>
            <a:endParaRPr lang="id-ID" sz="2400" dirty="0" smtClean="0"/>
          </a:p>
          <a:p>
            <a:pPr marL="457200" indent="-457200" fontAlgn="base">
              <a:buAutoNum type="arabicPeriod"/>
            </a:pPr>
            <a:r>
              <a:rPr lang="id-ID" sz="2400" dirty="0" smtClean="0"/>
              <a:t>Analisis logo dituangkan dalam bentuk poster infografis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Poster Infografis berukuran A3 (Potrait/Landscape)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Cantukan Gambar Logo, Keterangan2 teks dan gambar serta 3 Sumber Referensi Buku.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Buat sedetail, seinformatif dan semenarik mungkin.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Dikumpulkan minggu depan pada saat kuliah. Keterlambatan mengakibatkan pengurangan nilai 10 pt/minggu.</a:t>
            </a:r>
          </a:p>
          <a:p>
            <a:pPr marL="457200" indent="-457200" fontAlgn="base">
              <a:buAutoNum type="arabicPeriod"/>
            </a:pPr>
            <a:r>
              <a:rPr lang="id-ID" sz="2400" dirty="0" smtClean="0"/>
              <a:t>Beri Kop Nama dibagian belakang poster infografis.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1538" y="100011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endParaRPr lang="id-ID" sz="3600" b="1" dirty="0" smtClean="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85786" y="64292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Ketentuan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292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P. 5 – Studio DKV 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Tipografi 1</dc:title>
  <dc:creator>personal</dc:creator>
  <cp:lastModifiedBy>Katharina</cp:lastModifiedBy>
  <cp:revision>194</cp:revision>
  <dcterms:created xsi:type="dcterms:W3CDTF">2012-07-25T14:52:02Z</dcterms:created>
  <dcterms:modified xsi:type="dcterms:W3CDTF">2020-04-08T15:46:38Z</dcterms:modified>
</cp:coreProperties>
</file>