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2" r:id="rId3"/>
    <p:sldId id="257" r:id="rId4"/>
    <p:sldId id="263" r:id="rId5"/>
    <p:sldId id="265" r:id="rId6"/>
    <p:sldId id="258" r:id="rId7"/>
    <p:sldId id="264" r:id="rId8"/>
    <p:sldId id="266" r:id="rId9"/>
    <p:sldId id="259" r:id="rId10"/>
    <p:sldId id="269" r:id="rId11"/>
    <p:sldId id="260" r:id="rId12"/>
    <p:sldId id="267" r:id="rId13"/>
    <p:sldId id="261" r:id="rId14"/>
    <p:sldId id="268"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9CB7F60-EE65-49DA-9D59-A37818564144}">
          <p14:sldIdLst>
            <p14:sldId id="256"/>
            <p14:sldId id="262"/>
            <p14:sldId id="257"/>
            <p14:sldId id="263"/>
            <p14:sldId id="265"/>
            <p14:sldId id="258"/>
            <p14:sldId id="264"/>
            <p14:sldId id="266"/>
            <p14:sldId id="259"/>
            <p14:sldId id="269"/>
            <p14:sldId id="260"/>
            <p14:sldId id="267"/>
            <p14:sldId id="261"/>
            <p14:sldId id="268"/>
            <p14:sldId id="270"/>
          </p14:sldIdLst>
        </p14:section>
      </p14:sectionLst>
    </p:ex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576" y="66"/>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4/8/2020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4/8/2020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8625" y="821370"/>
            <a:ext cx="7315200" cy="1312230"/>
          </a:xfrm>
        </p:spPr>
        <p:txBody>
          <a:bodyPr>
            <a:normAutofit/>
          </a:bodyPr>
          <a:lstStyle/>
          <a:p>
            <a:r>
              <a:rPr lang="en-US" sz="8000" i="1" dirty="0" smtClean="0"/>
              <a:t>FRANKENSTEIN</a:t>
            </a:r>
            <a:endParaRPr lang="en-US" sz="8000" i="1" dirty="0"/>
          </a:p>
        </p:txBody>
      </p:sp>
      <p:sp>
        <p:nvSpPr>
          <p:cNvPr id="3" name="Subtitle 2"/>
          <p:cNvSpPr>
            <a:spLocks noGrp="1"/>
          </p:cNvSpPr>
          <p:nvPr>
            <p:ph type="subTitle" idx="1"/>
          </p:nvPr>
        </p:nvSpPr>
        <p:spPr>
          <a:xfrm>
            <a:off x="768625" y="4087150"/>
            <a:ext cx="7566992" cy="1796816"/>
          </a:xfrm>
        </p:spPr>
        <p:txBody>
          <a:bodyPr>
            <a:normAutofit/>
          </a:bodyPr>
          <a:lstStyle/>
          <a:p>
            <a:r>
              <a:rPr lang="en-US" b="1" dirty="0" smtClean="0"/>
              <a:t>Fabian </a:t>
            </a:r>
            <a:r>
              <a:rPr lang="en-US" b="1" dirty="0" err="1" smtClean="0"/>
              <a:t>Firmansyah</a:t>
            </a:r>
            <a:r>
              <a:rPr lang="en-US" b="1" dirty="0" smtClean="0"/>
              <a:t> </a:t>
            </a:r>
            <a:r>
              <a:rPr lang="en-US" b="1" dirty="0" err="1" smtClean="0"/>
              <a:t>Faran</a:t>
            </a:r>
            <a:r>
              <a:rPr lang="en-US" b="1" dirty="0" smtClean="0"/>
              <a:t>		63718008</a:t>
            </a:r>
          </a:p>
          <a:p>
            <a:r>
              <a:rPr lang="en-US" b="1" dirty="0" smtClean="0"/>
              <a:t>Karin Maharani			63718015</a:t>
            </a:r>
          </a:p>
          <a:p>
            <a:r>
              <a:rPr lang="en-US" b="1" dirty="0" smtClean="0"/>
              <a:t>Muhammad </a:t>
            </a:r>
            <a:r>
              <a:rPr lang="en-US" b="1" dirty="0" err="1" smtClean="0"/>
              <a:t>Rifan</a:t>
            </a:r>
            <a:r>
              <a:rPr lang="en-US" b="1" dirty="0" smtClean="0"/>
              <a:t> </a:t>
            </a:r>
            <a:r>
              <a:rPr lang="en-US" b="1" dirty="0" err="1" smtClean="0"/>
              <a:t>Fadliansyah</a:t>
            </a:r>
            <a:r>
              <a:rPr lang="en-US" b="1" dirty="0" smtClean="0"/>
              <a:t>	63718016</a:t>
            </a:r>
          </a:p>
          <a:p>
            <a:r>
              <a:rPr lang="en-US" b="1" dirty="0" smtClean="0"/>
              <a:t>Rahmelia </a:t>
            </a:r>
            <a:r>
              <a:rPr lang="en-US" b="1" dirty="0" err="1" smtClean="0"/>
              <a:t>Prastamawati</a:t>
            </a:r>
            <a:r>
              <a:rPr lang="en-US" b="1" dirty="0" smtClean="0"/>
              <a:t>		63718022</a:t>
            </a:r>
          </a:p>
        </p:txBody>
      </p:sp>
      <p:sp>
        <p:nvSpPr>
          <p:cNvPr id="4" name="Title 1"/>
          <p:cNvSpPr txBox="1">
            <a:spLocks/>
          </p:cNvSpPr>
          <p:nvPr/>
        </p:nvSpPr>
        <p:spPr>
          <a:xfrm>
            <a:off x="419009" y="1883139"/>
            <a:ext cx="7630205" cy="2342014"/>
          </a:xfrm>
          <a:prstGeom prst="rect">
            <a:avLst/>
          </a:prstGeom>
        </p:spPr>
        <p:txBody>
          <a:bodyPr vert="horz" lIns="91440" tIns="45720" rIns="91440" bIns="45720" rtlCol="0" anchor="b">
            <a:normAutofit fontScale="40000" lnSpcReduction="20000"/>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pPr algn="ctr"/>
            <a:r>
              <a:rPr lang="en-US" sz="10000" b="1" i="1" dirty="0" smtClean="0"/>
              <a:t>Figurative language</a:t>
            </a:r>
          </a:p>
          <a:p>
            <a:pPr algn="ctr"/>
            <a:r>
              <a:rPr lang="en-US" sz="8000" i="1" dirty="0" smtClean="0"/>
              <a:t>Simile</a:t>
            </a:r>
          </a:p>
          <a:p>
            <a:pPr algn="ctr"/>
            <a:r>
              <a:rPr lang="en-US" sz="8000" i="1" dirty="0" smtClean="0"/>
              <a:t>Metaphor</a:t>
            </a:r>
          </a:p>
          <a:p>
            <a:pPr algn="ctr"/>
            <a:r>
              <a:rPr lang="en-US" sz="8000" i="1" dirty="0" smtClean="0"/>
              <a:t>Symbol</a:t>
            </a:r>
          </a:p>
          <a:p>
            <a:pPr algn="ctr"/>
            <a:r>
              <a:rPr lang="en-US" sz="8000" i="1" dirty="0" smtClean="0"/>
              <a:t>Allusion</a:t>
            </a:r>
          </a:p>
          <a:p>
            <a:pPr algn="ctr"/>
            <a:r>
              <a:rPr lang="en-US" sz="8000" i="1" dirty="0" smtClean="0"/>
              <a:t>Motif</a:t>
            </a:r>
            <a:endParaRPr lang="en-US" sz="8000" i="1" dirty="0"/>
          </a:p>
        </p:txBody>
      </p:sp>
    </p:spTree>
    <p:extLst>
      <p:ext uri="{BB962C8B-B14F-4D97-AF65-F5344CB8AC3E}">
        <p14:creationId xmlns:p14="http://schemas.microsoft.com/office/powerpoint/2010/main" val="3675129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31165" y="1166191"/>
            <a:ext cx="7129670" cy="3785652"/>
          </a:xfrm>
          <a:prstGeom prst="rect">
            <a:avLst/>
          </a:prstGeom>
          <a:noFill/>
        </p:spPr>
        <p:txBody>
          <a:bodyPr wrap="square" rtlCol="0">
            <a:spAutoFit/>
          </a:bodyPr>
          <a:lstStyle/>
          <a:p>
            <a:pPr algn="ctr"/>
            <a:r>
              <a:rPr lang="en-US" sz="2400" dirty="0"/>
              <a:t>A </a:t>
            </a:r>
            <a:r>
              <a:rPr lang="en-US" sz="2400" b="1" dirty="0"/>
              <a:t>symbol</a:t>
            </a:r>
            <a:r>
              <a:rPr lang="en-US" sz="2400" dirty="0"/>
              <a:t> (pronounced SIM-bull) is any image or thing that stands for something else. It could be as simple as a letter, which is a symbol for a given sound (or set of sounds). Similarly, every word is a symbol for the idea it represents. Flags are symbols for nations. And of course, we have all sorts of visual symbols that we use every day: $ @ &amp; </a:t>
            </a:r>
            <a:r>
              <a:rPr lang="en-US" sz="2400" dirty="0" smtClean="0"/>
              <a:t>=</a:t>
            </a:r>
          </a:p>
          <a:p>
            <a:pPr algn="ctr"/>
            <a:endParaRPr lang="en-US" sz="2400" dirty="0"/>
          </a:p>
          <a:p>
            <a:pPr algn="ctr"/>
            <a:r>
              <a:rPr lang="en-US" sz="2400" dirty="0"/>
              <a:t>Symbols are objects, characters, figures, and colors used to represent abstract ideas or concepts</a:t>
            </a:r>
            <a:endParaRPr lang="en-US" sz="2400" dirty="0"/>
          </a:p>
        </p:txBody>
      </p:sp>
    </p:spTree>
    <p:extLst>
      <p:ext uri="{BB962C8B-B14F-4D97-AF65-F5344CB8AC3E}">
        <p14:creationId xmlns:p14="http://schemas.microsoft.com/office/powerpoint/2010/main" val="870653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11826" y="2666750"/>
            <a:ext cx="8256104" cy="1569660"/>
          </a:xfrm>
          <a:prstGeom prst="rect">
            <a:avLst/>
          </a:prstGeom>
          <a:noFill/>
        </p:spPr>
        <p:txBody>
          <a:bodyPr wrap="square" rtlCol="0">
            <a:spAutoFit/>
          </a:bodyPr>
          <a:lstStyle/>
          <a:p>
            <a:r>
              <a:rPr lang="en-US" sz="2400" b="1" dirty="0"/>
              <a:t>Allusion</a:t>
            </a:r>
            <a:r>
              <a:rPr lang="en-US" sz="2400" dirty="0"/>
              <a:t> is a passing reference, without explicit identification, to a literary or historical person, place, or event, or to another literary work or passage</a:t>
            </a:r>
            <a:r>
              <a:rPr lang="en-US" sz="2400" dirty="0" smtClean="0"/>
              <a:t>.</a:t>
            </a:r>
            <a:r>
              <a:rPr lang="en-US" sz="2400" dirty="0"/>
              <a:t> (M. H. Abrams)</a:t>
            </a:r>
          </a:p>
          <a:p>
            <a:endParaRPr lang="en-US" sz="2400" dirty="0"/>
          </a:p>
        </p:txBody>
      </p:sp>
      <p:sp>
        <p:nvSpPr>
          <p:cNvPr id="4" name="Title 1"/>
          <p:cNvSpPr txBox="1">
            <a:spLocks/>
          </p:cNvSpPr>
          <p:nvPr/>
        </p:nvSpPr>
        <p:spPr>
          <a:xfrm>
            <a:off x="0" y="1289489"/>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i="1" dirty="0" smtClean="0"/>
              <a:t>Simile</a:t>
            </a:r>
            <a:br>
              <a:rPr lang="en-US" i="1" dirty="0" smtClean="0"/>
            </a:br>
            <a:r>
              <a:rPr lang="en-US" sz="4000" i="1" dirty="0" smtClean="0"/>
              <a:t>Metaphor</a:t>
            </a:r>
            <a:r>
              <a:rPr lang="en-US" i="1" dirty="0" smtClean="0"/>
              <a:t/>
            </a:r>
            <a:br>
              <a:rPr lang="en-US" i="1" dirty="0" smtClean="0"/>
            </a:br>
            <a:r>
              <a:rPr lang="en-US" i="1" dirty="0" smtClean="0"/>
              <a:t>Symbol</a:t>
            </a:r>
            <a:br>
              <a:rPr lang="en-US" i="1" dirty="0" smtClean="0"/>
            </a:br>
            <a:r>
              <a:rPr lang="en-US" sz="5400" b="1" i="1" dirty="0" smtClean="0"/>
              <a:t>Allusion</a:t>
            </a:r>
            <a:r>
              <a:rPr lang="en-US" i="1" dirty="0" smtClean="0"/>
              <a:t/>
            </a:r>
            <a:br>
              <a:rPr lang="en-US" i="1" dirty="0" smtClean="0"/>
            </a:br>
            <a:r>
              <a:rPr lang="en-US" i="1" dirty="0" smtClean="0"/>
              <a:t>Motif</a:t>
            </a:r>
            <a:br>
              <a:rPr lang="en-US" i="1" dirty="0" smtClean="0"/>
            </a:br>
            <a:endParaRPr lang="en-US" dirty="0"/>
          </a:p>
        </p:txBody>
      </p:sp>
    </p:spTree>
    <p:extLst>
      <p:ext uri="{BB962C8B-B14F-4D97-AF65-F5344CB8AC3E}">
        <p14:creationId xmlns:p14="http://schemas.microsoft.com/office/powerpoint/2010/main" val="644955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8834" y="2332382"/>
            <a:ext cx="9634331" cy="2677656"/>
          </a:xfrm>
          <a:prstGeom prst="rect">
            <a:avLst/>
          </a:prstGeom>
          <a:noFill/>
        </p:spPr>
        <p:txBody>
          <a:bodyPr wrap="square" rtlCol="0">
            <a:spAutoFit/>
          </a:bodyPr>
          <a:lstStyle/>
          <a:p>
            <a:pPr lvl="0" algn="ctr"/>
            <a:r>
              <a:rPr lang="en-US" sz="2800" i="1" dirty="0"/>
              <a:t>”Life and death appeared to me ideal bounds, which I should first break through, and pour a torrent of light into our dark world..."</a:t>
            </a:r>
            <a:r>
              <a:rPr lang="en-US" sz="2800" dirty="0"/>
              <a:t> </a:t>
            </a:r>
          </a:p>
          <a:p>
            <a:pPr algn="ctr"/>
            <a:r>
              <a:rPr lang="en-US" sz="2800" dirty="0"/>
              <a:t>(Chapter IV, Page 54)</a:t>
            </a:r>
          </a:p>
          <a:p>
            <a:pPr algn="ctr"/>
            <a:r>
              <a:rPr lang="en-US" sz="2800" dirty="0"/>
              <a:t>The meaning of the sentence is, that life is light and death is likened to darkness, so this is why Victor very curious how humans can be created</a:t>
            </a:r>
          </a:p>
        </p:txBody>
      </p:sp>
      <p:sp>
        <p:nvSpPr>
          <p:cNvPr id="3" name="Rectangle 2"/>
          <p:cNvSpPr/>
          <p:nvPr/>
        </p:nvSpPr>
        <p:spPr>
          <a:xfrm>
            <a:off x="1173374" y="1218048"/>
            <a:ext cx="9845259"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Allusion Example in Frankenstein</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623738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85322" y="2312938"/>
            <a:ext cx="8229600"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a:t>A </a:t>
            </a:r>
            <a:r>
              <a:rPr lang="en-US" sz="2400" b="1" dirty="0"/>
              <a:t>motif</a:t>
            </a:r>
            <a:r>
              <a:rPr lang="en-US" sz="2400" dirty="0"/>
              <a:t> is a conspicuous element, such as a type of event, device, reference, or formula, which occurs frequently in works of literature</a:t>
            </a:r>
            <a:r>
              <a:rPr lang="en-US" sz="2400" dirty="0" smtClean="0"/>
              <a:t>.</a:t>
            </a:r>
            <a:r>
              <a:rPr lang="en-US" sz="2400" dirty="0"/>
              <a:t> (M. H. Abrams)</a:t>
            </a:r>
          </a:p>
          <a:p>
            <a:endParaRPr lang="en-US" sz="2400" dirty="0"/>
          </a:p>
          <a:p>
            <a:pPr marL="342900" indent="-342900">
              <a:buFont typeface="Arial" panose="020B0604020202020204" pitchFamily="34" charset="0"/>
              <a:buChar char="•"/>
            </a:pPr>
            <a:r>
              <a:rPr lang="en-US" sz="2400" dirty="0"/>
              <a:t>A</a:t>
            </a:r>
            <a:r>
              <a:rPr lang="en-US" sz="2400" dirty="0" smtClean="0"/>
              <a:t> </a:t>
            </a:r>
            <a:r>
              <a:rPr lang="en-US" sz="2400" dirty="0"/>
              <a:t>discrete thing, image, or phrase that is repeated in a </a:t>
            </a:r>
            <a:r>
              <a:rPr lang="en-US" sz="2400" dirty="0" smtClean="0"/>
              <a:t>narrative. (H</a:t>
            </a:r>
            <a:r>
              <a:rPr lang="en-US" sz="2400" dirty="0"/>
              <a:t>. Porter </a:t>
            </a:r>
            <a:r>
              <a:rPr lang="en-US" sz="2400" dirty="0" err="1"/>
              <a:t>Abott</a:t>
            </a:r>
            <a:r>
              <a:rPr lang="en-US" sz="2400" dirty="0"/>
              <a:t>)</a:t>
            </a:r>
          </a:p>
        </p:txBody>
      </p:sp>
      <p:sp>
        <p:nvSpPr>
          <p:cNvPr id="4" name="Title 1"/>
          <p:cNvSpPr txBox="1">
            <a:spLocks/>
          </p:cNvSpPr>
          <p:nvPr/>
        </p:nvSpPr>
        <p:spPr>
          <a:xfrm>
            <a:off x="0" y="1289489"/>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i="1" dirty="0" smtClean="0"/>
              <a:t>Simile</a:t>
            </a:r>
            <a:br>
              <a:rPr lang="en-US" i="1" dirty="0" smtClean="0"/>
            </a:br>
            <a:r>
              <a:rPr lang="en-US" i="1" dirty="0" smtClean="0"/>
              <a:t>Metaphor</a:t>
            </a:r>
            <a:br>
              <a:rPr lang="en-US" i="1" dirty="0" smtClean="0"/>
            </a:br>
            <a:r>
              <a:rPr lang="en-US" i="1" dirty="0" smtClean="0"/>
              <a:t>Symbol</a:t>
            </a:r>
            <a:br>
              <a:rPr lang="en-US" i="1" dirty="0" smtClean="0"/>
            </a:br>
            <a:r>
              <a:rPr lang="en-US" i="1" dirty="0" smtClean="0"/>
              <a:t>Allusion</a:t>
            </a:r>
            <a:br>
              <a:rPr lang="en-US" i="1" dirty="0" smtClean="0"/>
            </a:br>
            <a:r>
              <a:rPr lang="en-US" sz="5400" b="1" i="1" dirty="0" smtClean="0"/>
              <a:t>Motif</a:t>
            </a:r>
            <a:r>
              <a:rPr lang="en-US" i="1" dirty="0" smtClean="0"/>
              <a:t/>
            </a:r>
            <a:br>
              <a:rPr lang="en-US" i="1" dirty="0" smtClean="0"/>
            </a:br>
            <a:endParaRPr lang="en-US" dirty="0"/>
          </a:p>
        </p:txBody>
      </p:sp>
    </p:spTree>
    <p:extLst>
      <p:ext uri="{BB962C8B-B14F-4D97-AF65-F5344CB8AC3E}">
        <p14:creationId xmlns:p14="http://schemas.microsoft.com/office/powerpoint/2010/main" val="816457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8834" y="2332382"/>
            <a:ext cx="9634331" cy="3539430"/>
          </a:xfrm>
          <a:prstGeom prst="rect">
            <a:avLst/>
          </a:prstGeom>
          <a:noFill/>
        </p:spPr>
        <p:txBody>
          <a:bodyPr wrap="square" rtlCol="0">
            <a:spAutoFit/>
          </a:bodyPr>
          <a:lstStyle/>
          <a:p>
            <a:pPr algn="ctr"/>
            <a:r>
              <a:rPr lang="en-US" sz="2800" dirty="0"/>
              <a:t>The motif of nature.</a:t>
            </a:r>
          </a:p>
          <a:p>
            <a:pPr algn="ctr"/>
            <a:r>
              <a:rPr lang="en-US" sz="2800" dirty="0"/>
              <a:t>Nature is one of the force that affects Victor in many aspects of his life. He begins to see himself as "God" when he creates the monster, and now he sees nature as something he can control. When he is in a positive mental state, Victor sees nature as calming and beautiful. When he is in a negative mental state, nature is monstrous and terrifying. And we think nature helps to set the mood of the story.</a:t>
            </a:r>
          </a:p>
        </p:txBody>
      </p:sp>
      <p:sp>
        <p:nvSpPr>
          <p:cNvPr id="3" name="Rectangle 2"/>
          <p:cNvSpPr/>
          <p:nvPr/>
        </p:nvSpPr>
        <p:spPr>
          <a:xfrm>
            <a:off x="1657479" y="1218048"/>
            <a:ext cx="8877047"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Motif Example in Frankenstein</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052168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84852" y="2398643"/>
            <a:ext cx="9422296" cy="1908215"/>
          </a:xfrm>
          <a:prstGeom prst="rect">
            <a:avLst/>
          </a:prstGeom>
          <a:noFill/>
        </p:spPr>
        <p:txBody>
          <a:bodyPr wrap="square" rtlCol="0">
            <a:spAutoFit/>
          </a:bodyPr>
          <a:lstStyle/>
          <a:p>
            <a:pPr marL="285750" indent="-285750">
              <a:buFont typeface="Arial" panose="020B0604020202020204" pitchFamily="34" charset="0"/>
              <a:buChar char="•"/>
            </a:pPr>
            <a:r>
              <a:rPr lang="en-US" sz="2000" dirty="0"/>
              <a:t>Abrams, M. H., &amp; </a:t>
            </a:r>
            <a:r>
              <a:rPr lang="en-US" sz="2000" dirty="0" err="1"/>
              <a:t>Harpham</a:t>
            </a:r>
            <a:r>
              <a:rPr lang="en-US" sz="2000" dirty="0"/>
              <a:t>, G. (2011). </a:t>
            </a:r>
            <a:r>
              <a:rPr lang="en-US" sz="2000" i="1" dirty="0"/>
              <a:t>A glossary of literary terms</a:t>
            </a:r>
            <a:r>
              <a:rPr lang="en-US" sz="2000" dirty="0"/>
              <a:t>. </a:t>
            </a:r>
            <a:r>
              <a:rPr lang="en-US" sz="2000" dirty="0" err="1"/>
              <a:t>Cengage</a:t>
            </a:r>
            <a:r>
              <a:rPr lang="en-US" sz="2000" dirty="0"/>
              <a:t> Learning</a:t>
            </a:r>
            <a:r>
              <a:rPr lang="en-US" sz="2000" dirty="0" smtClean="0"/>
              <a:t>.</a:t>
            </a:r>
          </a:p>
          <a:p>
            <a:pPr marL="285750" indent="-285750">
              <a:buFont typeface="Arial" panose="020B0604020202020204" pitchFamily="34" charset="0"/>
              <a:buChar char="•"/>
            </a:pPr>
            <a:r>
              <a:rPr lang="en-US" sz="2000" dirty="0" err="1"/>
              <a:t>Dancygier</a:t>
            </a:r>
            <a:r>
              <a:rPr lang="en-US" sz="2000" dirty="0"/>
              <a:t>, B., &amp; </a:t>
            </a:r>
            <a:r>
              <a:rPr lang="en-US" sz="2000" dirty="0" err="1"/>
              <a:t>Sweetser</a:t>
            </a:r>
            <a:r>
              <a:rPr lang="en-US" sz="2000" dirty="0"/>
              <a:t>, E. (2014). </a:t>
            </a:r>
            <a:r>
              <a:rPr lang="en-US" sz="2000" i="1" dirty="0"/>
              <a:t>Figurative language</a:t>
            </a:r>
            <a:r>
              <a:rPr lang="en-US" sz="2000" dirty="0"/>
              <a:t>. Cambridge University Press</a:t>
            </a:r>
            <a:r>
              <a:rPr lang="en-US" sz="2000" dirty="0" smtClean="0"/>
              <a:t>.</a:t>
            </a:r>
          </a:p>
          <a:p>
            <a:pPr marL="285750" indent="-285750">
              <a:buFont typeface="Arial" panose="020B0604020202020204" pitchFamily="34" charset="0"/>
              <a:buChar char="•"/>
            </a:pPr>
            <a:r>
              <a:rPr lang="en-US" sz="2000" dirty="0"/>
              <a:t>Abbott, H. P. (2008). </a:t>
            </a:r>
            <a:r>
              <a:rPr lang="en-US" sz="2000" i="1" dirty="0"/>
              <a:t>The Cambridge introduction to narrative</a:t>
            </a:r>
            <a:r>
              <a:rPr lang="en-US" sz="2000" dirty="0"/>
              <a:t>. Cambridge University Press</a:t>
            </a:r>
            <a:r>
              <a:rPr lang="en-US" sz="2000" dirty="0" smtClean="0"/>
              <a:t>.</a:t>
            </a:r>
          </a:p>
          <a:p>
            <a:pPr marL="285750" lvl="0" indent="-285750">
              <a:buFont typeface="Arial" panose="020B0604020202020204" pitchFamily="34" charset="0"/>
              <a:buChar char="•"/>
            </a:pPr>
            <a:r>
              <a:rPr lang="en-US" sz="2000" i="1" dirty="0">
                <a:ea typeface="Calibri" panose="020F0502020204030204" pitchFamily="34" charset="0"/>
                <a:cs typeface="SimSun" panose="02010600030101010101" pitchFamily="2" charset="-122"/>
              </a:rPr>
              <a:t>Simile</a:t>
            </a:r>
            <a:r>
              <a:rPr lang="en-US" sz="2000" dirty="0">
                <a:ea typeface="Calibri" panose="020F0502020204030204" pitchFamily="34" charset="0"/>
                <a:cs typeface="SimSun" panose="02010600030101010101" pitchFamily="2" charset="-122"/>
              </a:rPr>
              <a:t>. (</a:t>
            </a:r>
            <a:r>
              <a:rPr lang="en-US" sz="2000" dirty="0" err="1">
                <a:ea typeface="Calibri" panose="020F0502020204030204" pitchFamily="34" charset="0"/>
                <a:cs typeface="SimSun" panose="02010600030101010101" pitchFamily="2" charset="-122"/>
              </a:rPr>
              <a:t>n.d.</a:t>
            </a:r>
            <a:r>
              <a:rPr lang="en-US" sz="2000" dirty="0">
                <a:ea typeface="Calibri" panose="020F0502020204030204" pitchFamily="34" charset="0"/>
                <a:cs typeface="SimSun" panose="02010600030101010101" pitchFamily="2" charset="-122"/>
              </a:rPr>
              <a:t>). Retrieved from Literary Terms: https://literaryterms.net/simile/</a:t>
            </a:r>
            <a:endParaRPr lang="en-US" sz="2000" dirty="0"/>
          </a:p>
          <a:p>
            <a:pPr marL="285750" indent="-285750">
              <a:buFont typeface="Arial" panose="020B0604020202020204" pitchFamily="34" charset="0"/>
              <a:buChar char="•"/>
            </a:pPr>
            <a:endParaRPr lang="en-US" dirty="0"/>
          </a:p>
        </p:txBody>
      </p:sp>
      <p:sp>
        <p:nvSpPr>
          <p:cNvPr id="5" name="Rectangle 4"/>
          <p:cNvSpPr/>
          <p:nvPr/>
        </p:nvSpPr>
        <p:spPr>
          <a:xfrm>
            <a:off x="4508210" y="1475313"/>
            <a:ext cx="3361113"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References</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799936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492" y="2330463"/>
            <a:ext cx="7633252" cy="2677656"/>
          </a:xfrm>
          <a:prstGeom prst="rect">
            <a:avLst/>
          </a:prstGeom>
          <a:noFill/>
        </p:spPr>
        <p:txBody>
          <a:bodyPr wrap="square" rtlCol="0">
            <a:spAutoFit/>
          </a:bodyPr>
          <a:lstStyle/>
          <a:p>
            <a:pPr algn="ctr"/>
            <a:r>
              <a:rPr lang="en-US" sz="2800" b="1" dirty="0"/>
              <a:t>Figurative language </a:t>
            </a:r>
            <a:r>
              <a:rPr lang="en-US" sz="2800" dirty="0"/>
              <a:t>is a conspicuous departure from what competent users of a language apprehend as the standard meaning of words, or else the standard order of words, in order to achieve some special meaning or effect. </a:t>
            </a:r>
            <a:endParaRPr lang="en-US" sz="2800" dirty="0" smtClean="0"/>
          </a:p>
          <a:p>
            <a:pPr algn="ctr"/>
            <a:r>
              <a:rPr lang="en-US" sz="2800" dirty="0" smtClean="0"/>
              <a:t>(M. H. Abrams)</a:t>
            </a:r>
            <a:endParaRPr lang="en-US" sz="2800" dirty="0"/>
          </a:p>
        </p:txBody>
      </p:sp>
      <p:sp>
        <p:nvSpPr>
          <p:cNvPr id="3" name="Rectangle 2"/>
          <p:cNvSpPr/>
          <p:nvPr/>
        </p:nvSpPr>
        <p:spPr>
          <a:xfrm>
            <a:off x="2570922" y="873491"/>
            <a:ext cx="7426393"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FIGURATIVE LANGUAGE</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251480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89489"/>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5400" b="1" i="1" dirty="0" smtClean="0"/>
              <a:t>Simile</a:t>
            </a:r>
            <a:r>
              <a:rPr lang="en-US" i="1" dirty="0" smtClean="0"/>
              <a:t/>
            </a:r>
            <a:br>
              <a:rPr lang="en-US" i="1" dirty="0" smtClean="0"/>
            </a:br>
            <a:r>
              <a:rPr lang="en-US" i="1" dirty="0" smtClean="0"/>
              <a:t>Metaphor</a:t>
            </a:r>
            <a:br>
              <a:rPr lang="en-US" i="1" dirty="0" smtClean="0"/>
            </a:br>
            <a:r>
              <a:rPr lang="en-US" i="1" dirty="0" smtClean="0"/>
              <a:t>Symbol</a:t>
            </a:r>
            <a:br>
              <a:rPr lang="en-US" i="1" dirty="0" smtClean="0"/>
            </a:br>
            <a:r>
              <a:rPr lang="en-US" i="1" dirty="0" smtClean="0"/>
              <a:t>Allusion</a:t>
            </a:r>
            <a:br>
              <a:rPr lang="en-US" i="1" dirty="0" smtClean="0"/>
            </a:br>
            <a:r>
              <a:rPr lang="en-US" i="1" dirty="0" smtClean="0"/>
              <a:t>Motif</a:t>
            </a:r>
            <a:br>
              <a:rPr lang="en-US" i="1" dirty="0" smtClean="0"/>
            </a:br>
            <a:endParaRPr lang="en-US" dirty="0"/>
          </a:p>
        </p:txBody>
      </p:sp>
      <p:sp>
        <p:nvSpPr>
          <p:cNvPr id="6" name="TextBox 5"/>
          <p:cNvSpPr txBox="1"/>
          <p:nvPr/>
        </p:nvSpPr>
        <p:spPr>
          <a:xfrm>
            <a:off x="3538330" y="1697254"/>
            <a:ext cx="8242853"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t>In a </a:t>
            </a:r>
            <a:r>
              <a:rPr lang="en-US" sz="2400" b="1" dirty="0"/>
              <a:t>simile</a:t>
            </a:r>
            <a:r>
              <a:rPr lang="en-US" sz="2400" dirty="0"/>
              <a:t>, a comparison between two distinctly different things is explicitly indicated by the word “like” or “as</a:t>
            </a:r>
            <a:r>
              <a:rPr lang="en-US" sz="2400" dirty="0" smtClean="0"/>
              <a:t>.” (M. H. Abrams)</a:t>
            </a:r>
          </a:p>
          <a:p>
            <a:endParaRPr lang="en-US" sz="2400" dirty="0" smtClean="0"/>
          </a:p>
          <a:p>
            <a:pPr marL="342900" indent="-342900">
              <a:buFont typeface="Arial" panose="020B0604020202020204" pitchFamily="34" charset="0"/>
              <a:buChar char="•"/>
            </a:pPr>
            <a:r>
              <a:rPr lang="en-US" sz="2400" b="1" dirty="0" smtClean="0"/>
              <a:t>Simile</a:t>
            </a:r>
            <a:r>
              <a:rPr lang="en-US" sz="2400" dirty="0" smtClean="0"/>
              <a:t> </a:t>
            </a:r>
            <a:r>
              <a:rPr lang="en-US" sz="2400" dirty="0"/>
              <a:t>is an overt act of comparison, it relies heavily on comparative forms such as like or as (neither one of the two forms is actually privileged above the other in usage, even though standard examples of simile cited by researchers much more commonly use like</a:t>
            </a:r>
            <a:r>
              <a:rPr lang="en-US" sz="2400" dirty="0" smtClean="0"/>
              <a:t>). (Barbara </a:t>
            </a:r>
            <a:r>
              <a:rPr lang="en-US" sz="2400" dirty="0" err="1" smtClean="0"/>
              <a:t>Dancygier</a:t>
            </a:r>
            <a:r>
              <a:rPr lang="en-US" sz="2400" dirty="0" smtClean="0"/>
              <a:t> and Eve </a:t>
            </a:r>
            <a:r>
              <a:rPr lang="en-US" sz="2400" dirty="0" err="1" smtClean="0"/>
              <a:t>Sweetser</a:t>
            </a:r>
            <a:r>
              <a:rPr lang="en-US" sz="2400" dirty="0"/>
              <a:t>)</a:t>
            </a:r>
            <a:endParaRPr lang="en-US" sz="2400" dirty="0" smtClean="0"/>
          </a:p>
        </p:txBody>
      </p:sp>
    </p:spTree>
    <p:extLst>
      <p:ext uri="{BB962C8B-B14F-4D97-AF65-F5344CB8AC3E}">
        <p14:creationId xmlns:p14="http://schemas.microsoft.com/office/powerpoint/2010/main" val="3176325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16" y="864109"/>
            <a:ext cx="3260035" cy="5019856"/>
          </a:xfrm>
        </p:spPr>
        <p:txBody>
          <a:bodyPr>
            <a:noAutofit/>
          </a:bodyPr>
          <a:lstStyle/>
          <a:p>
            <a:r>
              <a:rPr lang="en-US" sz="2800" b="1" dirty="0">
                <a:solidFill>
                  <a:schemeClr val="tx1"/>
                </a:solidFill>
              </a:rPr>
              <a:t>Similes</a:t>
            </a:r>
            <a:r>
              <a:rPr lang="en-US" sz="2800" dirty="0">
                <a:solidFill>
                  <a:schemeClr val="tx1"/>
                </a:solidFill>
              </a:rPr>
              <a:t> find, or perhaps create, similarities in typically different things. In fact, there may be no real similarity between the things compared, such a woman and the sun</a:t>
            </a:r>
            <a:r>
              <a:rPr lang="en-US" sz="2800" dirty="0"/>
              <a:t>.</a:t>
            </a:r>
            <a:br>
              <a:rPr lang="en-US" sz="2800" dirty="0"/>
            </a:b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2218" y="420546"/>
            <a:ext cx="6720339" cy="6093107"/>
          </a:xfrm>
          <a:prstGeom prst="rect">
            <a:avLst/>
          </a:prstGeom>
        </p:spPr>
      </p:pic>
    </p:spTree>
    <p:extLst>
      <p:ext uri="{BB962C8B-B14F-4D97-AF65-F5344CB8AC3E}">
        <p14:creationId xmlns:p14="http://schemas.microsoft.com/office/powerpoint/2010/main" val="3408856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8834" y="2332382"/>
            <a:ext cx="9634331" cy="2246769"/>
          </a:xfrm>
          <a:prstGeom prst="rect">
            <a:avLst/>
          </a:prstGeom>
          <a:noFill/>
        </p:spPr>
        <p:txBody>
          <a:bodyPr wrap="square" rtlCol="0">
            <a:spAutoFit/>
          </a:bodyPr>
          <a:lstStyle/>
          <a:p>
            <a:pPr lvl="0" algn="ctr"/>
            <a:r>
              <a:rPr lang="en-US" sz="2800" i="1" dirty="0"/>
              <a:t>"The saintly soul of Elizabeth shone like a shrine dedicated lamp in our peaceful home"</a:t>
            </a:r>
            <a:endParaRPr lang="en-US" sz="2800" dirty="0"/>
          </a:p>
          <a:p>
            <a:pPr algn="ctr"/>
            <a:r>
              <a:rPr lang="en-US" sz="2800" dirty="0"/>
              <a:t>(Chapter 2, Page 33)</a:t>
            </a:r>
          </a:p>
          <a:p>
            <a:pPr algn="ctr"/>
            <a:r>
              <a:rPr lang="en-US" sz="2800" dirty="0"/>
              <a:t>Frankenstein compares the compassion and moral goodness of Elizabeth to a holy light against the darkness</a:t>
            </a:r>
            <a:r>
              <a:rPr lang="en-US" sz="2800" dirty="0" smtClean="0"/>
              <a:t>.</a:t>
            </a:r>
            <a:endParaRPr lang="en-US" sz="2800" dirty="0"/>
          </a:p>
        </p:txBody>
      </p:sp>
      <p:sp>
        <p:nvSpPr>
          <p:cNvPr id="3" name="Rectangle 2"/>
          <p:cNvSpPr/>
          <p:nvPr/>
        </p:nvSpPr>
        <p:spPr>
          <a:xfrm>
            <a:off x="1546068" y="1218048"/>
            <a:ext cx="9099863"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Simile Example in Frankenstein</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037221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11825" y="2666750"/>
            <a:ext cx="8282609" cy="1200329"/>
          </a:xfrm>
          <a:prstGeom prst="rect">
            <a:avLst/>
          </a:prstGeom>
          <a:noFill/>
        </p:spPr>
        <p:txBody>
          <a:bodyPr wrap="square" rtlCol="0">
            <a:spAutoFit/>
          </a:bodyPr>
          <a:lstStyle/>
          <a:p>
            <a:r>
              <a:rPr lang="en-US" sz="2400" dirty="0"/>
              <a:t>In a </a:t>
            </a:r>
            <a:r>
              <a:rPr lang="en-US" sz="2400" b="1" dirty="0"/>
              <a:t>metaphor</a:t>
            </a:r>
            <a:r>
              <a:rPr lang="en-US" sz="2400" dirty="0"/>
              <a:t>, a word or expression that in literal usage denotes one kind of thing is applied to a distinctly different kind of thing, without asserting a comparison. (M. H. Abrams)</a:t>
            </a:r>
          </a:p>
        </p:txBody>
      </p:sp>
      <p:sp>
        <p:nvSpPr>
          <p:cNvPr id="4" name="Title 1"/>
          <p:cNvSpPr txBox="1">
            <a:spLocks/>
          </p:cNvSpPr>
          <p:nvPr/>
        </p:nvSpPr>
        <p:spPr>
          <a:xfrm>
            <a:off x="0" y="1289489"/>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i="1" dirty="0" smtClean="0"/>
              <a:t>Simile</a:t>
            </a:r>
            <a:br>
              <a:rPr lang="en-US" i="1" dirty="0" smtClean="0"/>
            </a:br>
            <a:r>
              <a:rPr lang="en-US" sz="5400" b="1" i="1" dirty="0" smtClean="0"/>
              <a:t>Metaphor</a:t>
            </a:r>
            <a:r>
              <a:rPr lang="en-US" i="1" dirty="0" smtClean="0"/>
              <a:t/>
            </a:r>
            <a:br>
              <a:rPr lang="en-US" i="1" dirty="0" smtClean="0"/>
            </a:br>
            <a:r>
              <a:rPr lang="en-US" i="1" dirty="0" smtClean="0"/>
              <a:t>Symbol</a:t>
            </a:r>
            <a:br>
              <a:rPr lang="en-US" i="1" dirty="0" smtClean="0"/>
            </a:br>
            <a:r>
              <a:rPr lang="en-US" i="1" dirty="0" smtClean="0"/>
              <a:t>Allusion</a:t>
            </a:r>
            <a:br>
              <a:rPr lang="en-US" i="1" dirty="0" smtClean="0"/>
            </a:br>
            <a:r>
              <a:rPr lang="en-US" i="1" dirty="0" smtClean="0"/>
              <a:t>Motif</a:t>
            </a:r>
            <a:br>
              <a:rPr lang="en-US" i="1" dirty="0" smtClean="0"/>
            </a:br>
            <a:endParaRPr lang="en-US" dirty="0"/>
          </a:p>
        </p:txBody>
      </p:sp>
    </p:spTree>
    <p:extLst>
      <p:ext uri="{BB962C8B-B14F-4D97-AF65-F5344CB8AC3E}">
        <p14:creationId xmlns:p14="http://schemas.microsoft.com/office/powerpoint/2010/main" val="2939067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108"/>
            <a:ext cx="3366052" cy="4860912"/>
          </a:xfrm>
        </p:spPr>
        <p:txBody>
          <a:bodyPr>
            <a:normAutofit/>
          </a:bodyPr>
          <a:lstStyle/>
          <a:p>
            <a:r>
              <a:rPr lang="en-US" sz="2800" dirty="0">
                <a:solidFill>
                  <a:schemeClr val="tx1"/>
                </a:solidFill>
              </a:rPr>
              <a:t>Both </a:t>
            </a:r>
            <a:r>
              <a:rPr lang="en-US" sz="2800" b="1" dirty="0">
                <a:solidFill>
                  <a:schemeClr val="tx1"/>
                </a:solidFill>
              </a:rPr>
              <a:t>similes</a:t>
            </a:r>
            <a:r>
              <a:rPr lang="en-US" sz="2800" dirty="0">
                <a:solidFill>
                  <a:schemeClr val="tx1"/>
                </a:solidFill>
              </a:rPr>
              <a:t> and </a:t>
            </a:r>
            <a:r>
              <a:rPr lang="en-US" sz="2800" b="1" dirty="0" smtClean="0">
                <a:solidFill>
                  <a:schemeClr val="tx1"/>
                </a:solidFill>
              </a:rPr>
              <a:t>metaphors</a:t>
            </a:r>
            <a:r>
              <a:rPr lang="en-US" sz="2800" dirty="0">
                <a:solidFill>
                  <a:schemeClr val="tx1"/>
                </a:solidFill>
              </a:rPr>
              <a:t> compare two different types of things. Unlike simile, though, metaphor makes a direct comparison without using “like” or “as.”</a:t>
            </a:r>
          </a:p>
        </p:txBody>
      </p:sp>
      <p:sp>
        <p:nvSpPr>
          <p:cNvPr id="3" name="Content Placeholder 2"/>
          <p:cNvSpPr>
            <a:spLocks noGrp="1"/>
          </p:cNvSpPr>
          <p:nvPr>
            <p:ph idx="1"/>
          </p:nvPr>
        </p:nvSpPr>
        <p:spPr>
          <a:xfrm>
            <a:off x="3472070" y="864108"/>
            <a:ext cx="8388626" cy="5205388"/>
          </a:xfrm>
        </p:spPr>
        <p:txBody>
          <a:bodyPr/>
          <a:lstStyle/>
          <a:p>
            <a:pPr marL="0" indent="0" fontAlgn="base">
              <a:buNone/>
            </a:pPr>
            <a:r>
              <a:rPr lang="en-US" b="1" dirty="0" smtClean="0">
                <a:solidFill>
                  <a:schemeClr val="tx1"/>
                </a:solidFill>
              </a:rPr>
              <a:t>Metaphor</a:t>
            </a:r>
            <a:endParaRPr lang="en-US" b="1" dirty="0">
              <a:solidFill>
                <a:schemeClr val="tx1"/>
              </a:solidFill>
            </a:endParaRPr>
          </a:p>
          <a:p>
            <a:pPr fontAlgn="base"/>
            <a:r>
              <a:rPr lang="en-US" i="1" dirty="0">
                <a:solidFill>
                  <a:schemeClr val="tx1"/>
                </a:solidFill>
              </a:rPr>
              <a:t>He’s a wolf.</a:t>
            </a:r>
            <a:endParaRPr lang="en-US" dirty="0">
              <a:solidFill>
                <a:schemeClr val="tx1"/>
              </a:solidFill>
            </a:endParaRPr>
          </a:p>
          <a:p>
            <a:pPr marL="0" indent="0" fontAlgn="base">
              <a:buNone/>
            </a:pPr>
            <a:r>
              <a:rPr lang="en-US" dirty="0">
                <a:solidFill>
                  <a:schemeClr val="tx1"/>
                </a:solidFill>
              </a:rPr>
              <a:t>In this metaphor, the comparison made is that a person</a:t>
            </a:r>
            <a:r>
              <a:rPr lang="en-US" i="1" dirty="0">
                <a:solidFill>
                  <a:schemeClr val="tx1"/>
                </a:solidFill>
              </a:rPr>
              <a:t> is equal</a:t>
            </a:r>
            <a:r>
              <a:rPr lang="en-US" dirty="0">
                <a:solidFill>
                  <a:schemeClr val="tx1"/>
                </a:solidFill>
              </a:rPr>
              <a:t> to a wolf, not like a wolf. Since this cannot be literal, we know that it must mean that he is like a wolf in some way, probably that he is predatory, wild, or hungry.  In order to express the same idea, simile is slightly different</a:t>
            </a:r>
            <a:r>
              <a:rPr lang="en-US" dirty="0" smtClean="0">
                <a:solidFill>
                  <a:schemeClr val="tx1"/>
                </a:solidFill>
              </a:rPr>
              <a:t>:</a:t>
            </a:r>
          </a:p>
          <a:p>
            <a:pPr marL="0" indent="0" fontAlgn="base">
              <a:buNone/>
            </a:pPr>
            <a:endParaRPr lang="en-US" dirty="0">
              <a:solidFill>
                <a:schemeClr val="tx1"/>
              </a:solidFill>
            </a:endParaRPr>
          </a:p>
          <a:p>
            <a:pPr marL="0" indent="0" fontAlgn="base">
              <a:buNone/>
            </a:pPr>
            <a:r>
              <a:rPr lang="en-US" b="1" dirty="0" smtClean="0">
                <a:solidFill>
                  <a:schemeClr val="tx1"/>
                </a:solidFill>
              </a:rPr>
              <a:t>Simile</a:t>
            </a:r>
            <a:endParaRPr lang="en-US" b="1" dirty="0">
              <a:solidFill>
                <a:schemeClr val="tx1"/>
              </a:solidFill>
            </a:endParaRPr>
          </a:p>
          <a:p>
            <a:pPr fontAlgn="base"/>
            <a:r>
              <a:rPr lang="en-US" i="1" dirty="0">
                <a:solidFill>
                  <a:schemeClr val="tx1"/>
                </a:solidFill>
              </a:rPr>
              <a:t>He’s like a wolf</a:t>
            </a:r>
            <a:r>
              <a:rPr lang="en-US" i="1" dirty="0" smtClean="0">
                <a:solidFill>
                  <a:schemeClr val="tx1"/>
                </a:solidFill>
              </a:rPr>
              <a:t>.</a:t>
            </a:r>
            <a:endParaRPr lang="en-US" dirty="0">
              <a:solidFill>
                <a:schemeClr val="tx1"/>
              </a:solidFill>
            </a:endParaRPr>
          </a:p>
          <a:p>
            <a:pPr fontAlgn="base"/>
            <a:r>
              <a:rPr lang="en-US" i="1" dirty="0">
                <a:solidFill>
                  <a:schemeClr val="tx1"/>
                </a:solidFill>
              </a:rPr>
              <a:t>He’s as hungry as a wolf.</a:t>
            </a:r>
            <a:endParaRPr lang="en-US" dirty="0">
              <a:solidFill>
                <a:schemeClr val="tx1"/>
              </a:solidFill>
            </a:endParaRPr>
          </a:p>
          <a:p>
            <a:pPr marL="0" indent="0" fontAlgn="base">
              <a:buNone/>
            </a:pPr>
            <a:r>
              <a:rPr lang="en-US" dirty="0">
                <a:solidFill>
                  <a:schemeClr val="tx1"/>
                </a:solidFill>
              </a:rPr>
              <a:t>As you can see, both metaphors and similes make the same kinds of vivid comparisons, just in different words. Which one you use may just depend on what kind of wording sounds or feels best in context.</a:t>
            </a:r>
          </a:p>
          <a:p>
            <a:endParaRPr lang="en-US" dirty="0">
              <a:solidFill>
                <a:schemeClr val="tx1"/>
              </a:solidFill>
            </a:endParaRPr>
          </a:p>
        </p:txBody>
      </p:sp>
    </p:spTree>
    <p:extLst>
      <p:ext uri="{BB962C8B-B14F-4D97-AF65-F5344CB8AC3E}">
        <p14:creationId xmlns:p14="http://schemas.microsoft.com/office/powerpoint/2010/main" val="1053875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8834" y="2332382"/>
            <a:ext cx="9634331" cy="1815882"/>
          </a:xfrm>
          <a:prstGeom prst="rect">
            <a:avLst/>
          </a:prstGeom>
          <a:noFill/>
        </p:spPr>
        <p:txBody>
          <a:bodyPr wrap="square" rtlCol="0">
            <a:spAutoFit/>
          </a:bodyPr>
          <a:lstStyle/>
          <a:p>
            <a:pPr lvl="0" algn="ctr"/>
            <a:r>
              <a:rPr lang="en-US" sz="2800" i="1" dirty="0"/>
              <a:t>“Her hair was the brightest living gold”</a:t>
            </a:r>
            <a:endParaRPr lang="en-US" sz="2800" dirty="0"/>
          </a:p>
          <a:p>
            <a:pPr algn="ctr"/>
            <a:r>
              <a:rPr lang="en-US" sz="2800" dirty="0"/>
              <a:t>(Chapter 1, Page 28)</a:t>
            </a:r>
          </a:p>
          <a:p>
            <a:pPr algn="ctr"/>
            <a:r>
              <a:rPr lang="en-US" sz="2800" dirty="0"/>
              <a:t>The color of her hair like gold means glory that symbolizes a great achievement and associated with something luxurious</a:t>
            </a:r>
          </a:p>
        </p:txBody>
      </p:sp>
      <p:sp>
        <p:nvSpPr>
          <p:cNvPr id="3" name="Rectangle 2"/>
          <p:cNvSpPr/>
          <p:nvPr/>
        </p:nvSpPr>
        <p:spPr>
          <a:xfrm>
            <a:off x="880824" y="1218048"/>
            <a:ext cx="10430356"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Metaphor Example in Frankenstein</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40726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19060" y="2066586"/>
            <a:ext cx="8309113"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t>In the broadest sense a </a:t>
            </a:r>
            <a:r>
              <a:rPr lang="en-US" sz="2400" b="1" dirty="0"/>
              <a:t>symbol</a:t>
            </a:r>
            <a:r>
              <a:rPr lang="en-US" sz="2400" dirty="0"/>
              <a:t> is anything which signifies something else; in this sense all words are </a:t>
            </a:r>
            <a:r>
              <a:rPr lang="en-US" sz="2400" dirty="0" smtClean="0"/>
              <a:t>symbols. </a:t>
            </a:r>
            <a:r>
              <a:rPr lang="en-US" sz="2400" dirty="0"/>
              <a:t>(M. H. Abrams)</a:t>
            </a:r>
          </a:p>
          <a:p>
            <a:endParaRPr lang="en-US" sz="2400" dirty="0" smtClean="0"/>
          </a:p>
          <a:p>
            <a:pPr marL="342900" indent="-342900">
              <a:buFont typeface="Arial" panose="020B0604020202020204" pitchFamily="34" charset="0"/>
              <a:buChar char="•"/>
            </a:pPr>
            <a:r>
              <a:rPr lang="en-US" sz="2400" dirty="0"/>
              <a:t>A </a:t>
            </a:r>
            <a:r>
              <a:rPr lang="en-US" sz="2400" b="1" dirty="0"/>
              <a:t>symbol</a:t>
            </a:r>
            <a:r>
              <a:rPr lang="en-US" sz="2400" dirty="0"/>
              <a:t> is literary device that contains several layers of meaning, often concealed at first sight, and is representative of several other aspects, concepts or traits than those that are visible in the literal translation alone.</a:t>
            </a:r>
            <a:endParaRPr lang="en-US" sz="2400" dirty="0"/>
          </a:p>
        </p:txBody>
      </p:sp>
      <p:sp>
        <p:nvSpPr>
          <p:cNvPr id="4" name="Title 1"/>
          <p:cNvSpPr txBox="1">
            <a:spLocks/>
          </p:cNvSpPr>
          <p:nvPr/>
        </p:nvSpPr>
        <p:spPr>
          <a:xfrm>
            <a:off x="0" y="1289489"/>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i="1" dirty="0" smtClean="0"/>
              <a:t>Simile</a:t>
            </a:r>
            <a:br>
              <a:rPr lang="en-US" i="1" dirty="0" smtClean="0"/>
            </a:br>
            <a:r>
              <a:rPr lang="en-US" i="1" dirty="0" smtClean="0"/>
              <a:t>Metaphor</a:t>
            </a:r>
            <a:br>
              <a:rPr lang="en-US" i="1" dirty="0" smtClean="0"/>
            </a:br>
            <a:r>
              <a:rPr lang="en-US" sz="5400" b="1" i="1" dirty="0" smtClean="0"/>
              <a:t>Symbol</a:t>
            </a:r>
            <a:r>
              <a:rPr lang="en-US" i="1" dirty="0" smtClean="0"/>
              <a:t/>
            </a:r>
            <a:br>
              <a:rPr lang="en-US" i="1" dirty="0" smtClean="0"/>
            </a:br>
            <a:r>
              <a:rPr lang="en-US" i="1" dirty="0" smtClean="0"/>
              <a:t>Allusion</a:t>
            </a:r>
            <a:br>
              <a:rPr lang="en-US" i="1" dirty="0" smtClean="0"/>
            </a:br>
            <a:r>
              <a:rPr lang="en-US" i="1" dirty="0" smtClean="0"/>
              <a:t>Motif</a:t>
            </a:r>
            <a:br>
              <a:rPr lang="en-US" i="1" dirty="0" smtClean="0"/>
            </a:br>
            <a:endParaRPr lang="en-US" dirty="0"/>
          </a:p>
        </p:txBody>
      </p:sp>
    </p:spTree>
    <p:extLst>
      <p:ext uri="{BB962C8B-B14F-4D97-AF65-F5344CB8AC3E}">
        <p14:creationId xmlns:p14="http://schemas.microsoft.com/office/powerpoint/2010/main" val="2858880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896</TotalTime>
  <Words>706</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SimSun</vt:lpstr>
      <vt:lpstr>Arial</vt:lpstr>
      <vt:lpstr>Calibri</vt:lpstr>
      <vt:lpstr>Corbel</vt:lpstr>
      <vt:lpstr>Wingdings 2</vt:lpstr>
      <vt:lpstr>Frame</vt:lpstr>
      <vt:lpstr>FRANKENSTEIN</vt:lpstr>
      <vt:lpstr>PowerPoint Presentation</vt:lpstr>
      <vt:lpstr>PowerPoint Presentation</vt:lpstr>
      <vt:lpstr>Similes find, or perhaps create, similarities in typically different things. In fact, there may be no real similarity between the things compared, such a woman and the sun. </vt:lpstr>
      <vt:lpstr>PowerPoint Presentation</vt:lpstr>
      <vt:lpstr>PowerPoint Presentation</vt:lpstr>
      <vt:lpstr>Both similes and metaphors compare two different types of things. Unlike simile, though, metaphor makes a direct comparison without using “like” or “as.”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FRANKENSTEIN</dc:title>
  <dc:creator>rahmelia</dc:creator>
  <cp:lastModifiedBy>rahmelia</cp:lastModifiedBy>
  <cp:revision>16</cp:revision>
  <dcterms:created xsi:type="dcterms:W3CDTF">2020-04-02T06:30:06Z</dcterms:created>
  <dcterms:modified xsi:type="dcterms:W3CDTF">2020-04-08T05:44:34Z</dcterms:modified>
</cp:coreProperties>
</file>