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59" r:id="rId4"/>
    <p:sldId id="34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276F-7FE6-4229-A428-D05984AD4884}" type="datetimeFigureOut">
              <a:rPr lang="en-ID" smtClean="0"/>
              <a:t>23/03/2020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7197DEF-178B-4B96-BDAE-11CC90A00AA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63153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276F-7FE6-4229-A428-D05984AD4884}" type="datetimeFigureOut">
              <a:rPr lang="en-ID" smtClean="0"/>
              <a:t>23/03/2020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7197DEF-178B-4B96-BDAE-11CC90A00AA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12210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276F-7FE6-4229-A428-D05984AD4884}" type="datetimeFigureOut">
              <a:rPr lang="en-ID" smtClean="0"/>
              <a:t>23/03/2020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7197DEF-178B-4B96-BDAE-11CC90A00AAF}" type="slidenum">
              <a:rPr lang="en-ID" smtClean="0"/>
              <a:t>‹#›</a:t>
            </a:fld>
            <a:endParaRPr lang="en-ID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5307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276F-7FE6-4229-A428-D05984AD4884}" type="datetimeFigureOut">
              <a:rPr lang="en-ID" smtClean="0"/>
              <a:t>23/03/2020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197DEF-178B-4B96-BDAE-11CC90A00AA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65648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276F-7FE6-4229-A428-D05984AD4884}" type="datetimeFigureOut">
              <a:rPr lang="en-ID" smtClean="0"/>
              <a:t>23/03/2020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197DEF-178B-4B96-BDAE-11CC90A00AAF}" type="slidenum">
              <a:rPr lang="en-ID" smtClean="0"/>
              <a:t>‹#›</a:t>
            </a:fld>
            <a:endParaRPr lang="en-ID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976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276F-7FE6-4229-A428-D05984AD4884}" type="datetimeFigureOut">
              <a:rPr lang="en-ID" smtClean="0"/>
              <a:t>23/03/2020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197DEF-178B-4B96-BDAE-11CC90A00AA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97521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276F-7FE6-4229-A428-D05984AD4884}" type="datetimeFigureOut">
              <a:rPr lang="en-ID" smtClean="0"/>
              <a:t>23/03/2020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7DEF-178B-4B96-BDAE-11CC90A00AA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71204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276F-7FE6-4229-A428-D05984AD4884}" type="datetimeFigureOut">
              <a:rPr lang="en-ID" smtClean="0"/>
              <a:t>23/03/2020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7DEF-178B-4B96-BDAE-11CC90A00AA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426039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C27CC-1C41-49AE-818D-F04B2677662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EAE17-7542-4E0A-9D3F-8299F35D88F2}" type="datetimeFigureOut">
              <a:rPr lang="en-US"/>
              <a:pPr>
                <a:defRPr/>
              </a:pPr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0DB1A-147A-4D9A-A53E-971DF05352D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2BE18-E101-4A79-9326-A2E6B208AE6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4C0C73AD-3250-451F-91E8-2329C706D1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219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276F-7FE6-4229-A428-D05984AD4884}" type="datetimeFigureOut">
              <a:rPr lang="en-ID" smtClean="0"/>
              <a:t>23/03/2020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7DEF-178B-4B96-BDAE-11CC90A00AA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15612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276F-7FE6-4229-A428-D05984AD4884}" type="datetimeFigureOut">
              <a:rPr lang="en-ID" smtClean="0"/>
              <a:t>23/03/2020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7197DEF-178B-4B96-BDAE-11CC90A00AA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20554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276F-7FE6-4229-A428-D05984AD4884}" type="datetimeFigureOut">
              <a:rPr lang="en-ID" smtClean="0"/>
              <a:t>23/03/2020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7197DEF-178B-4B96-BDAE-11CC90A00AA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11578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276F-7FE6-4229-A428-D05984AD4884}" type="datetimeFigureOut">
              <a:rPr lang="en-ID" smtClean="0"/>
              <a:t>23/03/2020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7197DEF-178B-4B96-BDAE-11CC90A00AA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1513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276F-7FE6-4229-A428-D05984AD4884}" type="datetimeFigureOut">
              <a:rPr lang="en-ID" smtClean="0"/>
              <a:t>23/03/2020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7DEF-178B-4B96-BDAE-11CC90A00AA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53020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276F-7FE6-4229-A428-D05984AD4884}" type="datetimeFigureOut">
              <a:rPr lang="en-ID" smtClean="0"/>
              <a:t>23/03/2020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7DEF-178B-4B96-BDAE-11CC90A00AA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7554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276F-7FE6-4229-A428-D05984AD4884}" type="datetimeFigureOut">
              <a:rPr lang="en-ID" smtClean="0"/>
              <a:t>23/03/2020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7DEF-178B-4B96-BDAE-11CC90A00AA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09989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276F-7FE6-4229-A428-D05984AD4884}" type="datetimeFigureOut">
              <a:rPr lang="en-ID" smtClean="0"/>
              <a:t>23/03/2020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197DEF-178B-4B96-BDAE-11CC90A00AA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5509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F276F-7FE6-4229-A428-D05984AD4884}" type="datetimeFigureOut">
              <a:rPr lang="en-ID" smtClean="0"/>
              <a:t>23/03/2020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7197DEF-178B-4B96-BDAE-11CC90A00AA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96657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08266289-E2ED-4333-84D7-5B52430C62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3600" y="533400"/>
            <a:ext cx="7772400" cy="1066800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>
              <a:lnSpc>
                <a:spcPct val="20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en-US" sz="2000" dirty="0"/>
              <a:t>MANAJEMEN SISTEM INFORMASI</a:t>
            </a:r>
            <a:br>
              <a:rPr lang="en-US" sz="2000" dirty="0"/>
            </a:br>
            <a:r>
              <a:rPr lang="en-US" sz="2000" dirty="0"/>
              <a:t>BOBOT 3 SKS</a:t>
            </a:r>
          </a:p>
        </p:txBody>
      </p:sp>
      <p:sp>
        <p:nvSpPr>
          <p:cNvPr id="5122" name="Subtitle 2">
            <a:extLst>
              <a:ext uri="{FF2B5EF4-FFF2-40B4-BE49-F238E27FC236}">
                <a16:creationId xmlns:a16="http://schemas.microsoft.com/office/drawing/2014/main" id="{1CFA7B5F-9E22-47D1-A8EF-7375E6F6F5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3600" y="1524000"/>
            <a:ext cx="7772400" cy="4572000"/>
          </a:xfrm>
        </p:spPr>
        <p:txBody>
          <a:bodyPr/>
          <a:lstStyle/>
          <a:p>
            <a:pPr algn="just" eaLnBrk="1" hangingPunct="1">
              <a:lnSpc>
                <a:spcPct val="190000"/>
              </a:lnSpc>
              <a:buFont typeface="Arial" panose="020B0604020202020204" pitchFamily="34" charset="0"/>
              <a:buNone/>
            </a:pPr>
            <a:r>
              <a:rPr lang="en-US" altLang="en-US" sz="1600" b="1"/>
              <a:t>RINCIAN PENILAIAN :</a:t>
            </a:r>
          </a:p>
          <a:p>
            <a:pPr algn="just" eaLnBrk="1" hangingPunct="1">
              <a:lnSpc>
                <a:spcPct val="190000"/>
              </a:lnSpc>
              <a:buFont typeface="Arial" panose="020B0604020202020204" pitchFamily="34" charset="0"/>
              <a:buAutoNum type="arabicPeriod"/>
            </a:pPr>
            <a:r>
              <a:rPr lang="en-US" altLang="en-US" sz="1600"/>
              <a:t>TUGAS/QUIS	: </a:t>
            </a:r>
            <a:r>
              <a:rPr lang="id-ID" altLang="en-US" sz="1600"/>
              <a:t>4</a:t>
            </a:r>
            <a:r>
              <a:rPr lang="en-US" altLang="en-US" sz="1600"/>
              <a:t>0 %</a:t>
            </a:r>
          </a:p>
          <a:p>
            <a:pPr algn="just" eaLnBrk="1" hangingPunct="1">
              <a:lnSpc>
                <a:spcPct val="190000"/>
              </a:lnSpc>
              <a:buFont typeface="Arial" panose="020B0604020202020204" pitchFamily="34" charset="0"/>
              <a:buAutoNum type="arabicPeriod"/>
            </a:pPr>
            <a:r>
              <a:rPr lang="en-US" altLang="en-US" sz="1600"/>
              <a:t>UAS		: 60%</a:t>
            </a:r>
          </a:p>
          <a:p>
            <a:pPr algn="just" eaLnBrk="1" hangingPunct="1">
              <a:lnSpc>
                <a:spcPct val="190000"/>
              </a:lnSpc>
              <a:buFont typeface="Arial" panose="020B0604020202020204" pitchFamily="34" charset="0"/>
              <a:buNone/>
            </a:pPr>
            <a:r>
              <a:rPr lang="en-US" altLang="en-US" sz="1600" b="1"/>
              <a:t>BUKU ACUAN:</a:t>
            </a:r>
          </a:p>
          <a:p>
            <a:pPr algn="just" eaLnBrk="1" hangingPunct="1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en-US" altLang="en-US" sz="1600"/>
              <a:t>M</a:t>
            </a:r>
            <a:r>
              <a:rPr lang="id-ID" altLang="en-US" sz="1600"/>
              <a:t>anagement</a:t>
            </a:r>
            <a:r>
              <a:rPr lang="en-US" altLang="en-US" sz="1600"/>
              <a:t> S</a:t>
            </a:r>
            <a:r>
              <a:rPr lang="id-ID" altLang="en-US" sz="1600"/>
              <a:t>ystem</a:t>
            </a:r>
            <a:r>
              <a:rPr lang="en-US" altLang="en-US" sz="1600"/>
              <a:t> I</a:t>
            </a:r>
            <a:r>
              <a:rPr lang="id-ID" altLang="en-US" sz="1600"/>
              <a:t>nformation</a:t>
            </a:r>
            <a:r>
              <a:rPr lang="en-US" altLang="en-US" sz="1600"/>
              <a:t> : M</a:t>
            </a:r>
            <a:r>
              <a:rPr lang="id-ID" altLang="en-US" sz="1600"/>
              <a:t>anaging The</a:t>
            </a:r>
            <a:r>
              <a:rPr lang="en-US" altLang="en-US" sz="1600"/>
              <a:t> </a:t>
            </a:r>
            <a:r>
              <a:rPr lang="id-ID" altLang="en-US" sz="1600"/>
              <a:t>Digital Firm</a:t>
            </a:r>
            <a:r>
              <a:rPr lang="en-US" altLang="en-US" sz="1600"/>
              <a:t>, K</a:t>
            </a:r>
            <a:r>
              <a:rPr lang="id-ID" altLang="en-US" sz="1600"/>
              <a:t>enneth</a:t>
            </a:r>
            <a:r>
              <a:rPr lang="en-US" altLang="en-US" sz="1600"/>
              <a:t> C. L</a:t>
            </a:r>
            <a:r>
              <a:rPr lang="id-ID" altLang="en-US" sz="1600"/>
              <a:t>audon</a:t>
            </a:r>
            <a:r>
              <a:rPr lang="en-US" altLang="en-US" sz="1600"/>
              <a:t>, J</a:t>
            </a:r>
            <a:r>
              <a:rPr lang="id-ID" altLang="en-US" sz="1600"/>
              <a:t>ane</a:t>
            </a:r>
            <a:r>
              <a:rPr lang="en-US" altLang="en-US" sz="1600"/>
              <a:t> P.</a:t>
            </a:r>
            <a:r>
              <a:rPr lang="id-ID" altLang="en-US" sz="1600"/>
              <a:t> </a:t>
            </a:r>
            <a:r>
              <a:rPr lang="en-US" altLang="en-US" sz="1600"/>
              <a:t>L</a:t>
            </a:r>
            <a:r>
              <a:rPr lang="id-ID" altLang="en-US" sz="1600"/>
              <a:t>audon</a:t>
            </a:r>
            <a:r>
              <a:rPr lang="en-US" altLang="en-US" sz="1600"/>
              <a:t>, P</a:t>
            </a:r>
            <a:r>
              <a:rPr lang="id-ID" altLang="en-US" sz="1600"/>
              <a:t>rentice Hall</a:t>
            </a:r>
            <a:endParaRPr lang="en-US" altLang="en-US" sz="1600"/>
          </a:p>
          <a:p>
            <a:pPr algn="just" eaLnBrk="1" hangingPunct="1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en-US" altLang="en-US" sz="1600"/>
              <a:t>I</a:t>
            </a:r>
            <a:r>
              <a:rPr lang="id-ID" altLang="en-US" sz="1600"/>
              <a:t>nformation </a:t>
            </a:r>
            <a:r>
              <a:rPr lang="en-US" altLang="en-US" sz="1600"/>
              <a:t>S</a:t>
            </a:r>
            <a:r>
              <a:rPr lang="id-ID" altLang="en-US" sz="1600"/>
              <a:t>ystem</a:t>
            </a:r>
            <a:r>
              <a:rPr lang="en-US" altLang="en-US" sz="1600"/>
              <a:t>: T</a:t>
            </a:r>
            <a:r>
              <a:rPr lang="id-ID" altLang="en-US" sz="1600"/>
              <a:t>he</a:t>
            </a:r>
            <a:r>
              <a:rPr lang="en-US" altLang="en-US" sz="1600"/>
              <a:t> F</a:t>
            </a:r>
            <a:r>
              <a:rPr lang="id-ID" altLang="en-US" sz="1600"/>
              <a:t>oundation</a:t>
            </a:r>
            <a:r>
              <a:rPr lang="en-US" altLang="en-US" sz="1600"/>
              <a:t>O</a:t>
            </a:r>
            <a:r>
              <a:rPr lang="id-ID" altLang="en-US" sz="1600"/>
              <a:t>f</a:t>
            </a:r>
            <a:r>
              <a:rPr lang="en-US" altLang="en-US" sz="1600"/>
              <a:t> E-B</a:t>
            </a:r>
            <a:r>
              <a:rPr lang="id-ID" altLang="en-US" sz="1600"/>
              <a:t>usiness</a:t>
            </a:r>
            <a:r>
              <a:rPr lang="en-US" altLang="en-US" sz="1600"/>
              <a:t>, S</a:t>
            </a:r>
            <a:r>
              <a:rPr lang="id-ID" altLang="en-US" sz="1600"/>
              <a:t>teven</a:t>
            </a:r>
            <a:r>
              <a:rPr lang="en-US" altLang="en-US" sz="1600"/>
              <a:t> A</a:t>
            </a:r>
            <a:r>
              <a:rPr lang="id-ID" altLang="en-US" sz="1600"/>
              <a:t>lter, </a:t>
            </a:r>
            <a:r>
              <a:rPr lang="en-US" altLang="en-US" sz="1600"/>
              <a:t>P</a:t>
            </a:r>
            <a:r>
              <a:rPr lang="id-ID" altLang="en-US" sz="1600"/>
              <a:t>rentice Hall</a:t>
            </a:r>
          </a:p>
          <a:p>
            <a:pPr algn="just" eaLnBrk="1" hangingPunct="1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en-US" altLang="en-US" sz="1600"/>
              <a:t>Turban , Efraim &amp; Aronson, Jay E. 2001. </a:t>
            </a:r>
            <a:r>
              <a:rPr lang="en-US" altLang="en-US" sz="1600" b="1" i="1"/>
              <a:t>Decision Support Systems and Intelligent Systems. 6th edition</a:t>
            </a:r>
            <a:r>
              <a:rPr lang="en-US" altLang="en-US" sz="1600"/>
              <a:t>. Prentice Hall: Upper Saddle River, NJ.</a:t>
            </a:r>
          </a:p>
          <a:p>
            <a:pPr algn="just" eaLnBrk="1" hangingPunct="1">
              <a:lnSpc>
                <a:spcPct val="190000"/>
              </a:lnSpc>
              <a:buFont typeface="Arial" panose="020B0604020202020204" pitchFamily="34" charset="0"/>
              <a:buAutoNum type="arabicPeriod"/>
            </a:pPr>
            <a:endParaRPr lang="en-US" altLang="en-US" sz="1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F39DCC3D-D82F-44DF-B994-F41ABA3F2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704850"/>
            <a:ext cx="8229600" cy="590550"/>
          </a:xfrm>
        </p:spPr>
        <p:txBody>
          <a:bodyPr/>
          <a:lstStyle/>
          <a:p>
            <a:pPr marL="320040" indent="-320040">
              <a:buClr>
                <a:schemeClr val="accent6">
                  <a:lumMod val="75000"/>
                </a:schemeClr>
              </a:buClr>
              <a:defRPr/>
            </a:pPr>
            <a:r>
              <a:rPr lang="en-US" sz="2000"/>
              <a:t>TUJUAN</a:t>
            </a:r>
            <a:r>
              <a:rPr lang="en-US" sz="1800"/>
              <a:t> DAN LINGKUP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ECE69134-06F1-4889-A7EB-7BD734EDDE7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81200" y="1600200"/>
            <a:ext cx="8229600" cy="4724400"/>
          </a:xfrm>
        </p:spPr>
        <p:txBody>
          <a:bodyPr rtlCol="0">
            <a:normAutofit fontScale="92500"/>
          </a:bodyPr>
          <a:lstStyle/>
          <a:p>
            <a:pPr marL="274320" indent="-274320" algn="just">
              <a:lnSpc>
                <a:spcPct val="15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TUJUAN</a:t>
            </a:r>
          </a:p>
          <a:p>
            <a:pPr marL="274320" indent="-274320" algn="just">
              <a:lnSpc>
                <a:spcPct val="150000"/>
              </a:lnSpc>
              <a:buClr>
                <a:schemeClr val="accent3"/>
              </a:buClr>
              <a:buFontTx/>
              <a:buChar char="-"/>
              <a:defRPr/>
            </a:pP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Mahasiswa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memahami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konsep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pengelolaan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mampu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melakukan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analisis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kebutuhan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sumber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daya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74320" indent="-274320" algn="just">
              <a:lnSpc>
                <a:spcPct val="150000"/>
              </a:lnSpc>
              <a:buClr>
                <a:schemeClr val="accent3"/>
              </a:buClr>
              <a:buFontTx/>
              <a:buChar char="-"/>
              <a:defRPr/>
            </a:pP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Mahasiswa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mampu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menentukan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kegiatan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yang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diperlukan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dalam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mengelola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</a:t>
            </a:r>
          </a:p>
          <a:p>
            <a:pPr marL="274320" indent="-274320" algn="just">
              <a:lnSpc>
                <a:spcPct val="150000"/>
              </a:lnSpc>
              <a:buClr>
                <a:schemeClr val="accent3"/>
              </a:buClr>
              <a:buNone/>
              <a:defRPr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74320" indent="-274320" algn="just">
              <a:lnSpc>
                <a:spcPct val="15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LINGKUP</a:t>
            </a:r>
          </a:p>
          <a:p>
            <a:pPr marL="274320" indent="-274320" algn="just">
              <a:lnSpc>
                <a:spcPct val="150000"/>
              </a:lnSpc>
              <a:buClr>
                <a:schemeClr val="accent3"/>
              </a:buClr>
              <a:buFontTx/>
              <a:buChar char="-"/>
              <a:defRPr/>
            </a:pP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Memberikan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pengertian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pengetahuan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tentang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kegiatan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yang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perlu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dilakukan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dalam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mengelola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</a:t>
            </a:r>
          </a:p>
          <a:p>
            <a:pPr marL="274320" indent="-274320" algn="just">
              <a:lnSpc>
                <a:spcPct val="150000"/>
              </a:lnSpc>
              <a:buClr>
                <a:schemeClr val="accent3"/>
              </a:buClr>
              <a:buFontTx/>
              <a:buChar char="-"/>
              <a:defRPr/>
            </a:pP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Memahami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jenis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fungsi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struktur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peran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pada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suatu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organisasi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74320" indent="-274320" algn="just">
              <a:lnSpc>
                <a:spcPct val="150000"/>
              </a:lnSpc>
              <a:buClr>
                <a:schemeClr val="accent3"/>
              </a:buClr>
              <a:buFontTx/>
              <a:buChar char="-"/>
              <a:defRPr/>
            </a:pP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Dapat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melakukan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analisis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penetapan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kebutuhan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dalam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pengelolaa</a:t>
            </a:r>
            <a:r>
              <a:rPr lang="id-ID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sumber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daya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agar SI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dapat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beroperasi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secara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optimal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6C1BC-84F7-464B-8544-592F7CA7B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9216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SISTEM INFORMASI DALAM KEGIATAN BISNIS SAAT INI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F4A75-9257-4807-AB4F-294F8B42B39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057400" y="1371601"/>
            <a:ext cx="8229600" cy="4754563"/>
          </a:xfrm>
        </p:spPr>
        <p:txBody>
          <a:bodyPr rtlCol="0">
            <a:normAutofit lnSpcReduction="10000"/>
          </a:bodyPr>
          <a:lstStyle/>
          <a:p>
            <a:pPr marL="274320" indent="-274320" algn="just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PERANAN SISTEM INFORMASI DALAM BISNIS</a:t>
            </a:r>
          </a:p>
          <a:p>
            <a:pPr marL="115888" indent="-115888" algn="just">
              <a:lnSpc>
                <a:spcPct val="150000"/>
              </a:lnSpc>
              <a:buClr>
                <a:schemeClr val="accent3"/>
              </a:buClr>
              <a:buFontTx/>
              <a:buChar char="-"/>
              <a:defRPr/>
            </a:pP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Berkaitan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dengan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jabatan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yang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berhubungan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dengan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SI------------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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bekerja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di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perusahaan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yang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menggunakan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SI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secara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intensif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dan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berinvestasi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besar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dalam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TI</a:t>
            </a:r>
          </a:p>
          <a:p>
            <a:pPr marL="115888" indent="-115888" algn="just">
              <a:lnSpc>
                <a:spcPct val="150000"/>
              </a:lnSpc>
              <a:buClr>
                <a:schemeClr val="accent3"/>
              </a:buClr>
              <a:buFontTx/>
              <a:buChar char="-"/>
              <a:defRPr/>
            </a:pP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Adanya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media-media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elektronik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yang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mempunyai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aplikasi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SI ------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membantu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para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pebisnis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dalam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menjalankan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bisnisnya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.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Contoh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:</a:t>
            </a:r>
            <a:r>
              <a:rPr lang="id-ID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BBM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, e-mail,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konferensi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online</a:t>
            </a:r>
            <a:r>
              <a:rPr lang="id-ID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, WA, Telegram dll.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sym typeface="Wingdings" pitchFamily="2" charset="2"/>
            </a:endParaRPr>
          </a:p>
          <a:p>
            <a:pPr marL="115888" indent="-115888" algn="just">
              <a:lnSpc>
                <a:spcPct val="150000"/>
              </a:lnSpc>
              <a:buClr>
                <a:schemeClr val="accent3"/>
              </a:buClr>
              <a:buFontTx/>
              <a:buChar char="-"/>
              <a:defRPr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E-commerce /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iklan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secara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online yang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dimiliki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Google--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menembus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$</a:t>
            </a:r>
            <a:r>
              <a:rPr lang="id-ID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15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miliar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di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tahun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20</a:t>
            </a:r>
            <a:r>
              <a:rPr lang="id-ID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14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dan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terus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meningkat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u="sng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+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30%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tiap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tahunnya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.</a:t>
            </a:r>
          </a:p>
          <a:p>
            <a:pPr marL="115888" indent="-115888" algn="just">
              <a:lnSpc>
                <a:spcPct val="150000"/>
              </a:lnSpc>
              <a:buClr>
                <a:schemeClr val="accent3"/>
              </a:buClr>
              <a:buFontTx/>
              <a:buChar char="-"/>
              <a:defRPr/>
            </a:pP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Adanya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suatu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bentuk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perusahaan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---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perusahaan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digital (digital firm)</a:t>
            </a:r>
            <a:r>
              <a:rPr lang="id-ID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, semua perusahaan sudah menggunakan sistem yang terkomputerisasi secara otomatis.</a:t>
            </a:r>
            <a:endParaRPr lang="en-US" sz="1600" dirty="0">
              <a:solidFill>
                <a:srgbClr val="FF0000"/>
              </a:solidFill>
              <a:sym typeface="Wingdings" pitchFamily="2" charset="2"/>
            </a:endParaRPr>
          </a:p>
          <a:p>
            <a:pPr marL="274320" indent="-274320" algn="just">
              <a:lnSpc>
                <a:spcPct val="150000"/>
              </a:lnSpc>
              <a:buClr>
                <a:schemeClr val="accent3"/>
              </a:buClr>
              <a:buNone/>
              <a:defRPr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8876030-66A5-4510-B2BC-143D95A7C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704850"/>
            <a:ext cx="7620000" cy="819150"/>
          </a:xfrm>
        </p:spPr>
        <p:txBody>
          <a:bodyPr/>
          <a:lstStyle/>
          <a:p>
            <a:pPr marL="320040" indent="-320040" algn="ctr">
              <a:buClr>
                <a:schemeClr val="accent6">
                  <a:lumMod val="75000"/>
                </a:schemeClr>
              </a:buClr>
              <a:defRPr/>
            </a:pPr>
            <a:r>
              <a:rPr lang="id-ID" sz="2000">
                <a:latin typeface="Algerian" pitchFamily="82" charset="0"/>
                <a:cs typeface="Aharoni" pitchFamily="2" charset="-79"/>
              </a:rPr>
              <a:t>STRATEGI BISNIS </a:t>
            </a:r>
            <a:br>
              <a:rPr lang="id-ID" sz="2000">
                <a:latin typeface="Algerian" pitchFamily="82" charset="0"/>
                <a:cs typeface="Aharoni" pitchFamily="2" charset="-79"/>
              </a:rPr>
            </a:br>
            <a:r>
              <a:rPr lang="id-ID" sz="2000">
                <a:latin typeface="Algerian" pitchFamily="82" charset="0"/>
                <a:cs typeface="Aharoni" pitchFamily="2" charset="-79"/>
              </a:rPr>
              <a:t>( 14 KIAT  USAHA KECIL SUKSES )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9F80383D-B281-485F-9B4B-4F26E08BEC0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81200" y="1752600"/>
            <a:ext cx="8229600" cy="4572000"/>
          </a:xfrm>
        </p:spPr>
        <p:txBody>
          <a:bodyPr rtlCol="0">
            <a:normAutofit fontScale="92500" lnSpcReduction="20000"/>
          </a:bodyPr>
          <a:lstStyle/>
          <a:p>
            <a:pPr marL="342900" indent="-342900">
              <a:buClr>
                <a:schemeClr val="accent6">
                  <a:lumMod val="75000"/>
                </a:schemeClr>
              </a:buClr>
              <a:buFont typeface="Wingdings 2" pitchFamily="18" charset="2"/>
              <a:buAutoNum type="arabicPeriod"/>
              <a:defRPr/>
            </a:pPr>
            <a:r>
              <a:rPr lang="id-ID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Mulailah dari kesenangan pribadi/ ide/obrolan ringan sesama rekan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 2" pitchFamily="18" charset="2"/>
              <a:buAutoNum type="arabicPeriod"/>
              <a:defRPr/>
            </a:pPr>
            <a:r>
              <a:rPr lang="id-ID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Pelajari dengan seksama bidang usaha yang akan dikerjakan (proses produksi, konsumen, peluang ke depan)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 2" pitchFamily="18" charset="2"/>
              <a:buAutoNum type="arabicPeriod"/>
              <a:defRPr/>
            </a:pPr>
            <a:r>
              <a:rPr lang="id-ID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Susunlah rencana usaha (target yang tidak terlalu tinggi)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 2" pitchFamily="18" charset="2"/>
              <a:buAutoNum type="arabicPeriod"/>
              <a:defRPr/>
            </a:pPr>
            <a:r>
              <a:rPr lang="id-ID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Mengukur peluang dari usaha baru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 2" pitchFamily="18" charset="2"/>
              <a:buAutoNum type="arabicPeriod"/>
              <a:defRPr/>
            </a:pPr>
            <a:r>
              <a:rPr lang="id-ID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Lakukan uji coba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 2" pitchFamily="18" charset="2"/>
              <a:buAutoNum type="arabicPeriod"/>
              <a:defRPr/>
            </a:pPr>
            <a:r>
              <a:rPr lang="id-ID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Ciptakan keunikan untuk menarik perhatian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 2" pitchFamily="18" charset="2"/>
              <a:buAutoNum type="arabicPeriod"/>
              <a:defRPr/>
            </a:pPr>
            <a:r>
              <a:rPr lang="id-ID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Jangan menunda nunda dan jangan terburu buru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 2" pitchFamily="18" charset="2"/>
              <a:buAutoNum type="arabicPeriod"/>
              <a:defRPr/>
            </a:pPr>
            <a:r>
              <a:rPr lang="id-ID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Siapkan diri untuk berkompetensi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 2" pitchFamily="18" charset="2"/>
              <a:buAutoNum type="arabicPeriod"/>
              <a:defRPr/>
            </a:pPr>
            <a:r>
              <a:rPr lang="id-ID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Bersaing dalam kualitas, bukan harga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 2" pitchFamily="18" charset="2"/>
              <a:buAutoNum type="arabicPeriod"/>
              <a:defRPr/>
            </a:pPr>
            <a:r>
              <a:rPr lang="id-ID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Jadikan konsumen sebagai mitra, bahkan konsultan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 2" pitchFamily="18" charset="2"/>
              <a:buAutoNum type="arabicPeriod"/>
              <a:defRPr/>
            </a:pPr>
            <a:r>
              <a:rPr lang="id-ID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Perhatikan lokasi dan tata letak yang baik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 2" pitchFamily="18" charset="2"/>
              <a:buAutoNum type="arabicPeriod"/>
              <a:defRPr/>
            </a:pPr>
            <a:r>
              <a:rPr lang="id-ID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Kemaslah promosi dengan baik,  elegan dan tidak norak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 2" pitchFamily="18" charset="2"/>
              <a:buAutoNum type="arabicPeriod"/>
              <a:defRPr/>
            </a:pPr>
            <a:r>
              <a:rPr lang="id-ID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Internet marketing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 2" pitchFamily="18" charset="2"/>
              <a:buAutoNum type="arabicPeriod"/>
              <a:defRPr/>
            </a:pPr>
            <a:r>
              <a:rPr lang="id-ID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Mencari modal atau partner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</TotalTime>
  <Words>400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Algerian</vt:lpstr>
      <vt:lpstr>Arial</vt:lpstr>
      <vt:lpstr>Century Gothic</vt:lpstr>
      <vt:lpstr>Wingdings 2</vt:lpstr>
      <vt:lpstr>Wingdings 3</vt:lpstr>
      <vt:lpstr>Wisp</vt:lpstr>
      <vt:lpstr>MANAJEMEN SISTEM INFORMASI BOBOT 3 SKS</vt:lpstr>
      <vt:lpstr>TUJUAN DAN LINGKUP</vt:lpstr>
      <vt:lpstr>  SISTEM INFORMASI DALAM KEGIATAN BISNIS SAAT INI</vt:lpstr>
      <vt:lpstr>STRATEGI BISNIS  ( 14 KIAT  USAHA KECIL SUKSES 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SISTEM INFORMASI BOBOT 3 SKS</dc:title>
  <dc:creator>Andrie Andrie</dc:creator>
  <cp:lastModifiedBy>Andrie Andrie</cp:lastModifiedBy>
  <cp:revision>1</cp:revision>
  <dcterms:created xsi:type="dcterms:W3CDTF">2020-03-22T23:27:52Z</dcterms:created>
  <dcterms:modified xsi:type="dcterms:W3CDTF">2020-03-22T23:29:02Z</dcterms:modified>
</cp:coreProperties>
</file>