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5" r:id="rId2"/>
    <p:sldId id="339" r:id="rId3"/>
    <p:sldId id="340" r:id="rId4"/>
    <p:sldId id="410" r:id="rId5"/>
    <p:sldId id="411" r:id="rId6"/>
    <p:sldId id="307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39A5-3F21-49EC-AA98-7EADDE7E567F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3390E6-E39E-4087-9A51-02DAC17D22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4697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39A5-3F21-49EC-AA98-7EADDE7E567F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3390E6-E39E-4087-9A51-02DAC17D22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1407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39A5-3F21-49EC-AA98-7EADDE7E567F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3390E6-E39E-4087-9A51-02DAC17D22DE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0472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39A5-3F21-49EC-AA98-7EADDE7E567F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3390E6-E39E-4087-9A51-02DAC17D22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9233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39A5-3F21-49EC-AA98-7EADDE7E567F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3390E6-E39E-4087-9A51-02DAC17D22DE}" type="slidenum">
              <a:rPr lang="en-ID" smtClean="0"/>
              <a:t>‹#›</a:t>
            </a:fld>
            <a:endParaRPr lang="en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7794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39A5-3F21-49EC-AA98-7EADDE7E567F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3390E6-E39E-4087-9A51-02DAC17D22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0358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39A5-3F21-49EC-AA98-7EADDE7E567F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90E6-E39E-4087-9A51-02DAC17D22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9774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39A5-3F21-49EC-AA98-7EADDE7E567F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90E6-E39E-4087-9A51-02DAC17D22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574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C27CC-1C41-49AE-818D-F04B2677662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EAE17-7542-4E0A-9D3F-8299F35D88F2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0DB1A-147A-4D9A-A53E-971DF05352D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2BE18-E101-4A79-9326-A2E6B208AE6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C0C73AD-3250-451F-91E8-2329C706D1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79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39A5-3F21-49EC-AA98-7EADDE7E567F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90E6-E39E-4087-9A51-02DAC17D22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3914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39A5-3F21-49EC-AA98-7EADDE7E567F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3390E6-E39E-4087-9A51-02DAC17D22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7804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39A5-3F21-49EC-AA98-7EADDE7E567F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3390E6-E39E-4087-9A51-02DAC17D22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5303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39A5-3F21-49EC-AA98-7EADDE7E567F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3390E6-E39E-4087-9A51-02DAC17D22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752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39A5-3F21-49EC-AA98-7EADDE7E567F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90E6-E39E-4087-9A51-02DAC17D22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645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39A5-3F21-49EC-AA98-7EADDE7E567F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90E6-E39E-4087-9A51-02DAC17D22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9297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39A5-3F21-49EC-AA98-7EADDE7E567F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90E6-E39E-4087-9A51-02DAC17D22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0804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39A5-3F21-49EC-AA98-7EADDE7E567F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3390E6-E39E-4087-9A51-02DAC17D22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1110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F39A5-3F21-49EC-AA98-7EADDE7E567F}" type="datetimeFigureOut">
              <a:rPr lang="en-ID" smtClean="0"/>
              <a:t>23/03/2020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3390E6-E39E-4087-9A51-02DAC17D22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652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74D69-6A89-4345-920B-6E86F352D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>
            <a:normAutofit/>
          </a:bodyPr>
          <a:lstStyle/>
          <a:p>
            <a:pPr marL="320040" indent="-320040">
              <a:buClr>
                <a:schemeClr val="accent6">
                  <a:lumMod val="75000"/>
                </a:schemeClr>
              </a:buClr>
              <a:defRPr/>
            </a:pPr>
            <a:r>
              <a:rPr lang="id-ID" sz="1800" dirty="0"/>
              <a:t>9 kekuatan </a:t>
            </a:r>
            <a:r>
              <a:rPr lang="id-ID" sz="1800" dirty="0">
                <a:latin typeface="+mn-lt"/>
              </a:rPr>
              <a:t>Google</a:t>
            </a:r>
            <a:r>
              <a:rPr lang="id-ID" sz="1800" dirty="0"/>
              <a:t> untuk menguasai dunia internet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3BF59642-DC23-4750-9114-C3FF5B78683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1200" y="1066801"/>
            <a:ext cx="8229600" cy="50593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id-ID" altLang="en-US" sz="1600"/>
              <a:t>Inovasi tidak bisa dilakukan secara instan --</a:t>
            </a:r>
            <a:r>
              <a:rPr lang="id-ID" altLang="en-US" sz="1600">
                <a:sym typeface="Wingdings" panose="05000000000000000000" pitchFamily="2" charset="2"/>
              </a:rPr>
              <a:t> memiliki google labs untuk mengembangkan aplikasi.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id-ID" altLang="en-US" sz="1600">
                <a:sym typeface="Wingdings" panose="05000000000000000000" pitchFamily="2" charset="2"/>
              </a:rPr>
              <a:t>Google menjadikan kontennya bersifat </a:t>
            </a:r>
            <a:r>
              <a:rPr lang="id-ID" altLang="en-US" sz="1600" i="1">
                <a:sym typeface="Wingdings" panose="05000000000000000000" pitchFamily="2" charset="2"/>
              </a:rPr>
              <a:t>open source </a:t>
            </a:r>
            <a:r>
              <a:rPr lang="id-ID" altLang="en-US" sz="1600">
                <a:sym typeface="Wingdings" panose="05000000000000000000" pitchFamily="2" charset="2"/>
              </a:rPr>
              <a:t>sehingga pengguna bebas mengembangkan konten apapun. Contoh : platform android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id-ID" altLang="en-US" sz="1600">
                <a:sym typeface="Wingdings" panose="05000000000000000000" pitchFamily="2" charset="2"/>
              </a:rPr>
              <a:t>Google membeli produk terbaik dari orang terbaik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id-ID" altLang="en-US" sz="1600">
                <a:sym typeface="Wingdings" panose="05000000000000000000" pitchFamily="2" charset="2"/>
              </a:rPr>
              <a:t>Google memberikan kesempatan  kepada karyawannya untuk melakukan proyek pribadi           ( kewajiban  yang harus dipenuhi oleh karyawannya hanya 70% dan sisanya bebas untuk berinovasi)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id-ID" altLang="en-US" sz="1600">
                <a:sym typeface="Wingdings" panose="05000000000000000000" pitchFamily="2" charset="2"/>
              </a:rPr>
              <a:t>Google percaya bahwa </a:t>
            </a:r>
            <a:r>
              <a:rPr lang="id-ID" altLang="en-US" sz="1600" b="1" u="sng">
                <a:sym typeface="Wingdings" panose="05000000000000000000" pitchFamily="2" charset="2"/>
              </a:rPr>
              <a:t>ide bisa datang dari mana saja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id-ID" altLang="en-US" sz="1600">
                <a:sym typeface="Wingdings" panose="05000000000000000000" pitchFamily="2" charset="2"/>
              </a:rPr>
              <a:t>Google sangat mementingkan data sehingga memiliki google analytics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id-ID" altLang="en-US" sz="1600">
                <a:sym typeface="Wingdings" panose="05000000000000000000" pitchFamily="2" charset="2"/>
              </a:rPr>
              <a:t>Sebelum berinovasi dibutuhkan penilaian kembali tentang produk yang akan diinovasi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id-ID" altLang="en-US" sz="1600">
                <a:sym typeface="Wingdings" panose="05000000000000000000" pitchFamily="2" charset="2"/>
              </a:rPr>
              <a:t>Google sangat mementingkan  pengalaman pengguna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id-ID" altLang="en-US" sz="1600">
                <a:sym typeface="Wingdings" panose="05000000000000000000" pitchFamily="2" charset="2"/>
              </a:rPr>
              <a:t>Google tidak membunuh proyek yang dirasa kurang sukses, tapi mengubahnya dan mengombinasikan dengan hal lain</a:t>
            </a:r>
            <a:endParaRPr lang="id-ID" altLang="en-US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rc_mi" descr="http://cdn.klimg.com/merdeka.com/i/w/news/2012/03/30/20114/540x270/4000-ukm-sudah-bersama-google-kantor-google-di-jakarta-2.jpg">
            <a:extLst>
              <a:ext uri="{FF2B5EF4-FFF2-40B4-BE49-F238E27FC236}">
                <a16:creationId xmlns:a16="http://schemas.microsoft.com/office/drawing/2014/main" id="{435CDA51-B0EB-4CE5-B991-B26D23836527}"/>
              </a:ext>
            </a:extLst>
          </p:cNvPr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0" y="1183481"/>
            <a:ext cx="5143500" cy="25717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6FB8653A-F439-4269-A82B-F89139F97E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1200" y="685800"/>
            <a:ext cx="8229600" cy="5638800"/>
          </a:xfrm>
        </p:spPr>
        <p:txBody>
          <a:bodyPr/>
          <a:lstStyle/>
          <a:p>
            <a:pPr eaLnBrk="1" hangingPunct="1"/>
            <a:endParaRPr lang="id-ID" altLang="en-US"/>
          </a:p>
        </p:txBody>
      </p:sp>
      <p:pic>
        <p:nvPicPr>
          <p:cNvPr id="11267" name="irc_mi" descr="http://seputaraceh.com/wp-content/uploads/2012/03/culture-2.jpg">
            <a:extLst>
              <a:ext uri="{FF2B5EF4-FFF2-40B4-BE49-F238E27FC236}">
                <a16:creationId xmlns:a16="http://schemas.microsoft.com/office/drawing/2014/main" id="{C117D328-79BE-4B85-B2C9-42F197629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762000"/>
            <a:ext cx="8077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9938-9ABC-4C17-B0D7-BD18912E01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33600" y="762001"/>
            <a:ext cx="7696200" cy="5592763"/>
          </a:xfrm>
        </p:spPr>
        <p:txBody>
          <a:bodyPr>
            <a:normAutofit fontScale="92500" lnSpcReduction="10000"/>
          </a:bodyPr>
          <a:lstStyle/>
          <a:p>
            <a:pPr marL="46037" indent="0">
              <a:buNone/>
              <a:defRPr/>
            </a:pPr>
            <a:r>
              <a:rPr lang="id-ID" sz="2000" b="1" dirty="0"/>
              <a:t>VISI dan MISI PERUSAHAAN</a:t>
            </a:r>
          </a:p>
          <a:p>
            <a:pPr marL="46037" indent="0">
              <a:buNone/>
              <a:defRPr/>
            </a:pPr>
            <a:endParaRPr lang="id-ID" sz="1800" dirty="0"/>
          </a:p>
          <a:p>
            <a:pPr marL="46037" indent="0">
              <a:buNone/>
              <a:defRPr/>
            </a:pPr>
            <a:r>
              <a:rPr lang="id-ID" sz="1800" b="1" dirty="0"/>
              <a:t>Visi</a:t>
            </a:r>
            <a:r>
              <a:rPr lang="id-ID" sz="1800" dirty="0"/>
              <a:t> : sesuatu yang dicanangkan oleh pendiri perusahaan. </a:t>
            </a:r>
          </a:p>
          <a:p>
            <a:pPr>
              <a:buFont typeface="Wingdings" pitchFamily="2" charset="2"/>
              <a:buChar char="à"/>
              <a:defRPr/>
            </a:pPr>
            <a:r>
              <a:rPr lang="id-ID" sz="1800" dirty="0">
                <a:sym typeface="Wingdings" pitchFamily="2" charset="2"/>
              </a:rPr>
              <a:t>Bukan mimpi tapi cita-cita yang akan terwujud</a:t>
            </a:r>
          </a:p>
          <a:p>
            <a:pPr marL="46037" indent="0">
              <a:buNone/>
              <a:defRPr/>
            </a:pPr>
            <a:r>
              <a:rPr lang="id-ID" sz="1800" dirty="0">
                <a:sym typeface="Wingdings" pitchFamily="2" charset="2"/>
              </a:rPr>
              <a:t>Biasanya dinyatakan dengan kalimat </a:t>
            </a:r>
          </a:p>
          <a:p>
            <a:pPr>
              <a:buFontTx/>
              <a:buChar char="-"/>
              <a:defRPr/>
            </a:pPr>
            <a:r>
              <a:rPr lang="id-ID" sz="1800" dirty="0">
                <a:sym typeface="Wingdings" pitchFamily="2" charset="2"/>
              </a:rPr>
              <a:t>Menjadi perusahaan terbesar</a:t>
            </a:r>
          </a:p>
          <a:p>
            <a:pPr>
              <a:buFontTx/>
              <a:buChar char="-"/>
              <a:defRPr/>
            </a:pPr>
            <a:r>
              <a:rPr lang="id-ID" sz="1800" dirty="0">
                <a:sym typeface="Wingdings" pitchFamily="2" charset="2"/>
              </a:rPr>
              <a:t>Menuju perusahaan terbaik di dunia</a:t>
            </a:r>
          </a:p>
          <a:p>
            <a:pPr>
              <a:buFontTx/>
              <a:buChar char="-"/>
              <a:defRPr/>
            </a:pPr>
            <a:r>
              <a:rPr lang="id-ID" sz="1800" dirty="0">
                <a:sym typeface="Wingdings" pitchFamily="2" charset="2"/>
              </a:rPr>
              <a:t>Dll </a:t>
            </a:r>
          </a:p>
          <a:p>
            <a:pPr marL="46037" indent="0">
              <a:buNone/>
              <a:defRPr/>
            </a:pPr>
            <a:endParaRPr lang="id-ID" sz="1800" dirty="0">
              <a:sym typeface="Wingdings" pitchFamily="2" charset="2"/>
            </a:endParaRPr>
          </a:p>
          <a:p>
            <a:pPr marL="46037" indent="0">
              <a:buNone/>
              <a:defRPr/>
            </a:pPr>
            <a:r>
              <a:rPr lang="id-ID" sz="1800" b="1" dirty="0">
                <a:sym typeface="Wingdings" pitchFamily="2" charset="2"/>
              </a:rPr>
              <a:t>Misi</a:t>
            </a:r>
            <a:r>
              <a:rPr lang="id-ID" sz="1800" dirty="0">
                <a:sym typeface="Wingdings" pitchFamily="2" charset="2"/>
              </a:rPr>
              <a:t> : Jawaban dari visi yang telah ditetapkan, termasuk didalam nilai-nilai Pancasila (utk di Indonesia) atau sesuaikan dengan budaya, etika, sejarah dll.</a:t>
            </a:r>
          </a:p>
          <a:p>
            <a:pPr marL="46037" indent="0">
              <a:buNone/>
              <a:defRPr/>
            </a:pPr>
            <a:r>
              <a:rPr lang="id-ID" sz="1800" dirty="0">
                <a:sym typeface="Wingdings" pitchFamily="2" charset="2"/>
              </a:rPr>
              <a:t>Biasanyan dinyatakan dengan kalimat :</a:t>
            </a:r>
          </a:p>
          <a:p>
            <a:pPr>
              <a:buFontTx/>
              <a:buChar char="-"/>
              <a:defRPr/>
            </a:pPr>
            <a:r>
              <a:rPr lang="id-ID" sz="1800" dirty="0">
                <a:sym typeface="Wingdings" pitchFamily="2" charset="2"/>
              </a:rPr>
              <a:t>Menciptakan sumber daya manusia yang berkualitas</a:t>
            </a:r>
          </a:p>
          <a:p>
            <a:pPr>
              <a:buFontTx/>
              <a:buChar char="-"/>
              <a:defRPr/>
            </a:pPr>
            <a:r>
              <a:rPr lang="id-ID" sz="1800" dirty="0">
                <a:sym typeface="Wingdings" pitchFamily="2" charset="2"/>
              </a:rPr>
              <a:t>Menghasilkan produk-produk unggulan</a:t>
            </a:r>
          </a:p>
          <a:p>
            <a:pPr>
              <a:buFontTx/>
              <a:buChar char="-"/>
              <a:defRPr/>
            </a:pPr>
            <a:r>
              <a:rPr lang="id-ID" sz="1800" dirty="0">
                <a:sym typeface="Wingdings" pitchFamily="2" charset="2"/>
              </a:rPr>
              <a:t>Dll</a:t>
            </a:r>
            <a:endParaRPr lang="id-ID" sz="1800" dirty="0"/>
          </a:p>
          <a:p>
            <a:pPr marL="46037" indent="0">
              <a:buNone/>
              <a:defRPr/>
            </a:pPr>
            <a:endParaRPr lang="id-ID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3">
            <a:extLst>
              <a:ext uri="{FF2B5EF4-FFF2-40B4-BE49-F238E27FC236}">
                <a16:creationId xmlns:a16="http://schemas.microsoft.com/office/drawing/2014/main" id="{81088E96-EBBB-4F1A-AD8D-12C55D869DD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67000" y="731838"/>
            <a:ext cx="6705600" cy="5745162"/>
          </a:xfrm>
        </p:spPr>
        <p:txBody>
          <a:bodyPr/>
          <a:lstStyle/>
          <a:p>
            <a:pPr marL="44450" indent="0">
              <a:buNone/>
            </a:pPr>
            <a:endParaRPr lang="id-ID" altLang="en-US"/>
          </a:p>
        </p:txBody>
      </p:sp>
      <p:pic>
        <p:nvPicPr>
          <p:cNvPr id="13315" name="Picture 4">
            <a:extLst>
              <a:ext uri="{FF2B5EF4-FFF2-40B4-BE49-F238E27FC236}">
                <a16:creationId xmlns:a16="http://schemas.microsoft.com/office/drawing/2014/main" id="{80C4D636-2542-4B8B-AD7E-2044C0A4E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762000"/>
            <a:ext cx="6629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F85EE26-E194-4E15-A02B-CCBC3951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/>
          <a:lstStyle/>
          <a:p>
            <a:pPr marL="320040" indent="-320040" algn="just">
              <a:buClr>
                <a:schemeClr val="accent6">
                  <a:lumMod val="75000"/>
                </a:schemeClr>
              </a:buClr>
              <a:defRPr/>
            </a:pPr>
            <a:r>
              <a:rPr lang="en-US" sz="1600"/>
              <a:t>TUJUAN BISNIS STRATEGIS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61E708E3-E534-4649-A910-07DE0A6B8B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1200" y="685800"/>
            <a:ext cx="8229600" cy="5943600"/>
          </a:xfrm>
        </p:spPr>
        <p:txBody>
          <a:bodyPr rtlCol="0">
            <a:normAutofit fontScale="92500" lnSpcReduction="20000"/>
          </a:bodyPr>
          <a:lstStyle/>
          <a:p>
            <a:pPr marL="274320" indent="-274320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Perusahaan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bisnis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berinvestasi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lebih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pada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untuk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mencapai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tujuannya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yaitu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</a:t>
            </a: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Keunggulan</a:t>
            </a:r>
            <a:r>
              <a:rPr 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operasional</a:t>
            </a:r>
            <a:r>
              <a:rPr 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sistem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TI :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beberapa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perangkat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penting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yang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tersedia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bagi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manajer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untuk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mencapai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tingkat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efisiensi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produktifitas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yang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lebih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tinggi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dalam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operasi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bisnis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Produk</a:t>
            </a:r>
            <a:r>
              <a:rPr 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jasa</a:t>
            </a:r>
            <a:r>
              <a:rPr 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model </a:t>
            </a: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bisnis</a:t>
            </a:r>
            <a:r>
              <a:rPr 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baru</a:t>
            </a:r>
            <a:endParaRPr lang="en-US" sz="16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Hubungan</a:t>
            </a:r>
            <a:r>
              <a:rPr 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antara</a:t>
            </a:r>
            <a:r>
              <a:rPr 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pemasok</a:t>
            </a:r>
            <a:r>
              <a:rPr 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pelanggan</a:t>
            </a:r>
            <a:r>
              <a:rPr 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jika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bisnis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memahami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melayani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pe</a:t>
            </a: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la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nggannya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dengan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baik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maka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pelanggan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biasanya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akan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kembali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membeli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lebih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banyak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lagi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Pengambilan</a:t>
            </a:r>
            <a:r>
              <a:rPr 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keputusan</a:t>
            </a:r>
            <a:r>
              <a:rPr 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yang </a:t>
            </a: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semakin</a:t>
            </a:r>
            <a:r>
              <a:rPr 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baik</a:t>
            </a:r>
            <a:r>
              <a:rPr 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 m</a:t>
            </a: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najer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tidak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lagi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mengandalkan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prediksi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atau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ramalan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yang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dapat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mengakibatkan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produksi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berlebih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atau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kekurangan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alokasi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yang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tidak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tepat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atas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sumber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daya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waktu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respon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yang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baik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Keungggulan</a:t>
            </a:r>
            <a:r>
              <a:rPr 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kompetitif</a:t>
            </a:r>
            <a:r>
              <a:rPr 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melakukan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sesuatu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yang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lebih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baik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da</a:t>
            </a: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r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pesaing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harga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lebih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murah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untuk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produk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unggulan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respon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yang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cepat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terhadap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pelanggan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pemasok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semuanya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dapat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meningkatkan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penjualan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laba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yang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tidak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bisa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diikuti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oleh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para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pesaing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Kelangsungan</a:t>
            </a:r>
            <a:r>
              <a:rPr 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usaha</a:t>
            </a:r>
            <a:endParaRPr lang="en-US" sz="16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43F753C4-EF9B-4364-A9AE-13843EAA3A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1200" y="457200"/>
            <a:ext cx="8229600" cy="5791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15888" indent="-115888" algn="just">
              <a:lnSpc>
                <a:spcPct val="150000"/>
              </a:lnSpc>
              <a:buFontTx/>
              <a:buChar char="-"/>
            </a:pPr>
            <a:r>
              <a:rPr lang="en-US" altLang="en-US" sz="1600" b="1"/>
              <a:t>Aset penting perusahaan </a:t>
            </a:r>
            <a:r>
              <a:rPr lang="en-US" altLang="en-US" sz="1600"/>
              <a:t>: properti intelektual, kompetensi dasar, aset keuangan dan aset SDM dikelola menggunakan</a:t>
            </a:r>
            <a:r>
              <a:rPr lang="id-ID" altLang="en-US" sz="1600"/>
              <a:t> </a:t>
            </a:r>
            <a:r>
              <a:rPr lang="en-US" altLang="en-US" sz="1600"/>
              <a:t>alat digital.  </a:t>
            </a:r>
          </a:p>
          <a:p>
            <a:pPr marL="115888" indent="-115888" algn="just">
              <a:lnSpc>
                <a:spcPct val="150000"/>
              </a:lnSpc>
              <a:buFontTx/>
              <a:buChar char="-"/>
            </a:pPr>
            <a:r>
              <a:rPr lang="en-US" altLang="en-US" sz="1600"/>
              <a:t>Ada interdependensi yang berkembang antara kemampuan perusahaan untuk menggunakan TI dan kemampuan untuk mengimplementasikan strategi korporat dan mencapai tujuan dari korporat</a:t>
            </a:r>
          </a:p>
          <a:p>
            <a:pPr marL="115888" indent="-115888" algn="just">
              <a:lnSpc>
                <a:spcPct val="150000"/>
              </a:lnSpc>
              <a:buNone/>
            </a:pPr>
            <a:endParaRPr lang="en-US" altLang="en-US" sz="1600"/>
          </a:p>
          <a:p>
            <a:pPr marL="115888" indent="-115888" algn="just">
              <a:lnSpc>
                <a:spcPct val="150000"/>
              </a:lnSpc>
              <a:buNone/>
            </a:pPr>
            <a:endParaRPr lang="en-US" altLang="en-US" sz="1600"/>
          </a:p>
          <a:p>
            <a:pPr marL="115888" indent="-115888" algn="just">
              <a:lnSpc>
                <a:spcPct val="150000"/>
              </a:lnSpc>
              <a:buNone/>
            </a:pPr>
            <a:endParaRPr lang="en-US" altLang="en-US" sz="160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2FA3150-596B-47BF-A2C9-048CB6EE5371}"/>
              </a:ext>
            </a:extLst>
          </p:cNvPr>
          <p:cNvSpPr/>
          <p:nvPr/>
        </p:nvSpPr>
        <p:spPr>
          <a:xfrm>
            <a:off x="2438400" y="3657600"/>
            <a:ext cx="1905000" cy="1143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50800" dir="54000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ct val="150000"/>
              </a:lnSpc>
              <a:defRPr/>
            </a:pPr>
            <a:r>
              <a:rPr lang="en-US" sz="1200" dirty="0" err="1">
                <a:solidFill>
                  <a:schemeClr val="tx1"/>
                </a:solidFill>
              </a:rPr>
              <a:t>Tujuan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Bisnis</a:t>
            </a:r>
            <a:endParaRPr lang="en-US" sz="12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Strategis</a:t>
            </a:r>
            <a:endParaRPr lang="en-US" sz="12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1200" dirty="0" err="1">
                <a:solidFill>
                  <a:schemeClr val="tx1"/>
                </a:solidFill>
              </a:rPr>
              <a:t>Proses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Bisnis</a:t>
            </a:r>
            <a:endParaRPr lang="en-US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3DD0E09-A162-41CC-9D59-B55217EF8579}"/>
              </a:ext>
            </a:extLst>
          </p:cNvPr>
          <p:cNvSpPr/>
          <p:nvPr/>
        </p:nvSpPr>
        <p:spPr>
          <a:xfrm>
            <a:off x="4953000" y="3657600"/>
            <a:ext cx="1295400" cy="1143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50800" dir="54000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ct val="150000"/>
              </a:lnSpc>
              <a:defRPr/>
            </a:pPr>
            <a:r>
              <a:rPr lang="en-US" sz="1200" dirty="0" err="1">
                <a:solidFill>
                  <a:schemeClr val="tx1"/>
                </a:solidFill>
              </a:rPr>
              <a:t>Peranti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Lunak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B2DD6A0-DD7F-44D8-89C9-D0615DFA015D}"/>
              </a:ext>
            </a:extLst>
          </p:cNvPr>
          <p:cNvSpPr/>
          <p:nvPr/>
        </p:nvSpPr>
        <p:spPr>
          <a:xfrm>
            <a:off x="7543800" y="5029200"/>
            <a:ext cx="1905000" cy="1143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50800" dir="54000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ct val="150000"/>
              </a:lnSpc>
              <a:defRPr/>
            </a:pPr>
            <a:r>
              <a:rPr lang="en-US" sz="1200" dirty="0">
                <a:solidFill>
                  <a:schemeClr val="tx1"/>
                </a:solidFill>
              </a:rPr>
              <a:t>Telekomunikasi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0F76DFD-0204-4061-8B26-A728CEC31849}"/>
              </a:ext>
            </a:extLst>
          </p:cNvPr>
          <p:cNvSpPr/>
          <p:nvPr/>
        </p:nvSpPr>
        <p:spPr>
          <a:xfrm>
            <a:off x="7467600" y="3657600"/>
            <a:ext cx="1905000" cy="1143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50800" dir="54000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ct val="150000"/>
              </a:lnSpc>
              <a:defRPr/>
            </a:pPr>
            <a:r>
              <a:rPr lang="en-US" sz="1200" dirty="0" err="1">
                <a:solidFill>
                  <a:schemeClr val="tx1"/>
                </a:solidFill>
              </a:rPr>
              <a:t>Manajemen</a:t>
            </a:r>
            <a:r>
              <a:rPr lang="en-US" sz="1200" dirty="0">
                <a:solidFill>
                  <a:schemeClr val="tx1"/>
                </a:solidFill>
              </a:rPr>
              <a:t> Data</a:t>
            </a:r>
          </a:p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A684E1B-B206-430C-B4DA-A2903DE202D5}"/>
              </a:ext>
            </a:extLst>
          </p:cNvPr>
          <p:cNvSpPr/>
          <p:nvPr/>
        </p:nvSpPr>
        <p:spPr>
          <a:xfrm>
            <a:off x="7467600" y="2286000"/>
            <a:ext cx="1905000" cy="1143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50800" dir="54000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ct val="150000"/>
              </a:lnSpc>
              <a:defRPr/>
            </a:pPr>
            <a:r>
              <a:rPr lang="en-US" sz="1200" dirty="0" err="1">
                <a:solidFill>
                  <a:schemeClr val="tx1"/>
                </a:solidFill>
              </a:rPr>
              <a:t>Peranti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Keras</a:t>
            </a:r>
            <a:endParaRPr lang="en-US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9D1B7F-C297-4EAA-9A15-3630C7C2F0D4}"/>
              </a:ext>
            </a:extLst>
          </p:cNvPr>
          <p:cNvCxnSpPr/>
          <p:nvPr/>
        </p:nvCxnSpPr>
        <p:spPr>
          <a:xfrm rot="5400000">
            <a:off x="2705101" y="4229101"/>
            <a:ext cx="3733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5815D5B-37BA-4080-8297-4EFD8FAB1B29}"/>
              </a:ext>
            </a:extLst>
          </p:cNvPr>
          <p:cNvCxnSpPr>
            <a:stCxn id="7" idx="6"/>
            <a:endCxn id="9" idx="2"/>
          </p:cNvCxnSpPr>
          <p:nvPr/>
        </p:nvCxnSpPr>
        <p:spPr>
          <a:xfrm>
            <a:off x="6248400" y="42291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17F6448-6670-43C5-82B1-A1FD78773C8C}"/>
              </a:ext>
            </a:extLst>
          </p:cNvPr>
          <p:cNvCxnSpPr>
            <a:stCxn id="4" idx="6"/>
            <a:endCxn id="7" idx="2"/>
          </p:cNvCxnSpPr>
          <p:nvPr/>
        </p:nvCxnSpPr>
        <p:spPr>
          <a:xfrm>
            <a:off x="4343400" y="42291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8E919CD-79F3-4D1E-9B5E-D72359AE150B}"/>
              </a:ext>
            </a:extLst>
          </p:cNvPr>
          <p:cNvCxnSpPr/>
          <p:nvPr/>
        </p:nvCxnSpPr>
        <p:spPr>
          <a:xfrm rot="5400000">
            <a:off x="5218113" y="4229101"/>
            <a:ext cx="282098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4C5AF01-2B31-41D9-9CA9-C74FC2E0371F}"/>
              </a:ext>
            </a:extLst>
          </p:cNvPr>
          <p:cNvCxnSpPr/>
          <p:nvPr/>
        </p:nvCxnSpPr>
        <p:spPr>
          <a:xfrm>
            <a:off x="6629400" y="5638800"/>
            <a:ext cx="76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72E21D4-EBD6-4CEC-B780-844D9CDE1826}"/>
              </a:ext>
            </a:extLst>
          </p:cNvPr>
          <p:cNvCxnSpPr/>
          <p:nvPr/>
        </p:nvCxnSpPr>
        <p:spPr>
          <a:xfrm>
            <a:off x="6629400" y="2817814"/>
            <a:ext cx="762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4" name="TextBox 46">
            <a:extLst>
              <a:ext uri="{FF2B5EF4-FFF2-40B4-BE49-F238E27FC236}">
                <a16:creationId xmlns:a16="http://schemas.microsoft.com/office/drawing/2014/main" id="{2D7504BC-AF27-4665-B5C1-8B81E214A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334001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Perusahaan</a:t>
            </a:r>
          </a:p>
          <a:p>
            <a:pPr algn="ctr" eaLnBrk="1" hangingPunct="1"/>
            <a:r>
              <a:rPr lang="en-US" altLang="en-US">
                <a:latin typeface="Calibri" panose="020F0502020204030204" pitchFamily="34" charset="0"/>
              </a:rPr>
              <a:t>Bisnis</a:t>
            </a:r>
          </a:p>
        </p:txBody>
      </p:sp>
      <p:sp>
        <p:nvSpPr>
          <p:cNvPr id="15375" name="TextBox 48">
            <a:extLst>
              <a:ext uri="{FF2B5EF4-FFF2-40B4-BE49-F238E27FC236}">
                <a16:creationId xmlns:a16="http://schemas.microsoft.com/office/drawing/2014/main" id="{F5D785CB-9403-43B7-9C54-1CD0C34F1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334001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alibri" panose="020F0502020204030204" pitchFamily="34" charset="0"/>
              </a:rPr>
              <a:t>Sistem Informasi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2BBDA1-6894-4E4C-9316-46AE36D78BCE}"/>
              </a:ext>
            </a:extLst>
          </p:cNvPr>
          <p:cNvSpPr/>
          <p:nvPr/>
        </p:nvSpPr>
        <p:spPr>
          <a:xfrm>
            <a:off x="2209800" y="2667000"/>
            <a:ext cx="9525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Visi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0C5067-48C6-4D4C-B099-D2B9507FCAA2}"/>
              </a:ext>
            </a:extLst>
          </p:cNvPr>
          <p:cNvSpPr/>
          <p:nvPr/>
        </p:nvSpPr>
        <p:spPr>
          <a:xfrm>
            <a:off x="3581400" y="2667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Misi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3F6820-6B2B-464F-B265-DDDC0D313C56}"/>
              </a:ext>
            </a:extLst>
          </p:cNvPr>
          <p:cNvSpPr/>
          <p:nvPr/>
        </p:nvSpPr>
        <p:spPr>
          <a:xfrm>
            <a:off x="2686050" y="3048000"/>
            <a:ext cx="120015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Strategi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CD12960-04B5-4046-BB4E-D5770859E919}"/>
              </a:ext>
            </a:extLst>
          </p:cNvPr>
          <p:cNvCxnSpPr/>
          <p:nvPr/>
        </p:nvCxnSpPr>
        <p:spPr>
          <a:xfrm>
            <a:off x="2362200" y="2971800"/>
            <a:ext cx="228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A0142E2-D7AF-4DDA-AAAE-451EBB5D1987}"/>
              </a:ext>
            </a:extLst>
          </p:cNvPr>
          <p:cNvCxnSpPr>
            <a:endCxn id="4" idx="7"/>
          </p:cNvCxnSpPr>
          <p:nvPr/>
        </p:nvCxnSpPr>
        <p:spPr>
          <a:xfrm flipH="1">
            <a:off x="4064000" y="3048000"/>
            <a:ext cx="127000" cy="776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EFF00C2-7AA3-489F-B459-0C5990FA79AD}"/>
              </a:ext>
            </a:extLst>
          </p:cNvPr>
          <p:cNvCxnSpPr/>
          <p:nvPr/>
        </p:nvCxnSpPr>
        <p:spPr>
          <a:xfrm>
            <a:off x="3286125" y="3436938"/>
            <a:ext cx="0" cy="220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411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Wingdings 3</vt:lpstr>
      <vt:lpstr>Wisp</vt:lpstr>
      <vt:lpstr>9 kekuatan Google untuk menguasai dunia internet</vt:lpstr>
      <vt:lpstr>PowerPoint Presentation</vt:lpstr>
      <vt:lpstr>PowerPoint Presentation</vt:lpstr>
      <vt:lpstr>PowerPoint Presentation</vt:lpstr>
      <vt:lpstr>PowerPoint Presentation</vt:lpstr>
      <vt:lpstr>TUJUAN BISNIS STRATEGIS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kekuatan Google untuk menguasai dunia internet</dc:title>
  <dc:creator>Andrie Andrie</dc:creator>
  <cp:lastModifiedBy>Andrie Andrie</cp:lastModifiedBy>
  <cp:revision>1</cp:revision>
  <dcterms:created xsi:type="dcterms:W3CDTF">2020-03-22T23:29:58Z</dcterms:created>
  <dcterms:modified xsi:type="dcterms:W3CDTF">2020-03-22T23:30:55Z</dcterms:modified>
</cp:coreProperties>
</file>