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1" r:id="rId17"/>
    <p:sldId id="272" r:id="rId18"/>
    <p:sldId id="270" r:id="rId19"/>
    <p:sldId id="276" r:id="rId20"/>
    <p:sldId id="275" r:id="rId21"/>
    <p:sldId id="274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>
        <p:scale>
          <a:sx n="77" d="100"/>
          <a:sy n="77" d="100"/>
        </p:scale>
        <p:origin x="-234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8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7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9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38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1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8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62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5655-1792-40FD-BC5C-9445324679F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0800-B095-4F60-AF89-7D7AD6EF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9720" y="2600643"/>
            <a:ext cx="9144000" cy="1194117"/>
          </a:xfrm>
        </p:spPr>
        <p:txBody>
          <a:bodyPr/>
          <a:lstStyle/>
          <a:p>
            <a:r>
              <a:rPr lang="en-US" dirty="0" smtClean="0"/>
              <a:t>HTML </a:t>
            </a:r>
            <a:r>
              <a:rPr lang="en-US" dirty="0" err="1" smtClean="0"/>
              <a:t>dan</a:t>
            </a:r>
            <a:r>
              <a:rPr lang="en-US" dirty="0" smtClean="0"/>
              <a:t> CSS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9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964" y="708401"/>
            <a:ext cx="10733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Lalu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tambahkan</a:t>
            </a:r>
            <a:r>
              <a:rPr lang="en-US" dirty="0">
                <a:latin typeface="Open Sans"/>
              </a:rPr>
              <a:t> tag style </a:t>
            </a:r>
            <a:r>
              <a:rPr lang="en-US" dirty="0" err="1">
                <a:latin typeface="Open Sans"/>
              </a:rPr>
              <a:t>dalam</a:t>
            </a:r>
            <a:r>
              <a:rPr lang="en-US" dirty="0">
                <a:latin typeface="Open Sans"/>
              </a:rPr>
              <a:t> tag head,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ketikkan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kode</a:t>
            </a:r>
            <a:r>
              <a:rPr lang="en-US" dirty="0">
                <a:latin typeface="Open Sans"/>
              </a:rPr>
              <a:t> CSS </a:t>
            </a:r>
            <a:r>
              <a:rPr lang="en-US" dirty="0" err="1">
                <a:latin typeface="Open Sans"/>
              </a:rPr>
              <a:t>berikut</a:t>
            </a:r>
            <a:r>
              <a:rPr lang="en-US" dirty="0">
                <a:latin typeface="Open Sans"/>
              </a:rPr>
              <a:t> :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0964" y="145845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.</a:t>
            </a:r>
            <a:r>
              <a:rPr lang="en-US" dirty="0">
                <a:latin typeface="Consolas" panose="020B0609020204030204" pitchFamily="49" charset="0"/>
              </a:rPr>
              <a:t>box{ </a:t>
            </a:r>
          </a:p>
          <a:p>
            <a:r>
              <a:rPr lang="en-US" dirty="0" err="1">
                <a:latin typeface="Consolas" panose="020B0609020204030204" pitchFamily="49" charset="0"/>
              </a:rPr>
              <a:t>background-color:green</a:t>
            </a:r>
            <a:r>
              <a:rPr lang="en-US" dirty="0"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latin typeface="Consolas" panose="020B0609020204030204" pitchFamily="49" charset="0"/>
              </a:rPr>
              <a:t>color: yellow; </a:t>
            </a:r>
          </a:p>
          <a:p>
            <a:r>
              <a:rPr lang="en-US" dirty="0">
                <a:latin typeface="Consolas" panose="020B0609020204030204" pitchFamily="49" charset="0"/>
              </a:rPr>
              <a:t>width:100px; </a:t>
            </a:r>
          </a:p>
          <a:p>
            <a:r>
              <a:rPr lang="en-US" dirty="0">
                <a:latin typeface="Consolas" panose="020B0609020204030204" pitchFamily="49" charset="0"/>
              </a:rPr>
              <a:t>height:100px; </a:t>
            </a:r>
          </a:p>
          <a:p>
            <a:r>
              <a:rPr lang="en-US" dirty="0">
                <a:latin typeface="Consolas" panose="020B0609020204030204" pitchFamily="49" charset="0"/>
              </a:rPr>
              <a:t>margin-bottom:50px; </a:t>
            </a:r>
          </a:p>
          <a:p>
            <a:r>
              <a:rPr lang="en-US" dirty="0">
                <a:latin typeface="Consolas" panose="020B0609020204030204" pitchFamily="49" charset="0"/>
              </a:rPr>
              <a:t>}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0964" y="353195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latin typeface="Open Sans"/>
              </a:rPr>
              <a:t>Berikut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adalah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tampilan</a:t>
            </a:r>
            <a:r>
              <a:rPr lang="en-US" dirty="0">
                <a:latin typeface="Open Sans"/>
              </a:rPr>
              <a:t> yang </a:t>
            </a:r>
            <a:r>
              <a:rPr lang="en-US" dirty="0" err="1">
                <a:latin typeface="Open Sans"/>
              </a:rPr>
              <a:t>akan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dapatkan</a:t>
            </a:r>
            <a:r>
              <a:rPr lang="en-US" dirty="0">
                <a:latin typeface="Open Sans"/>
              </a:rPr>
              <a:t>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393" y="945538"/>
            <a:ext cx="3709213" cy="49669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41393" y="5912461"/>
            <a:ext cx="490260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solidFill>
                <a:srgbClr val="000000"/>
              </a:solidFill>
              <a:latin typeface="Open Sans"/>
            </a:endParaRPr>
          </a:p>
          <a:p>
            <a:r>
              <a:rPr lang="sv-SE" sz="900" dirty="0">
                <a:latin typeface="Open Sans"/>
              </a:rPr>
              <a:t>Gambar 50Penambahan margin-bottom pada .box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" y="1023670"/>
            <a:ext cx="10896600" cy="2125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Open Sans"/>
              </a:rPr>
              <a:t>Jarak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</a:t>
            </a:r>
            <a:r>
              <a:rPr lang="en-US" dirty="0">
                <a:latin typeface="Open Sans"/>
              </a:rPr>
              <a:t> box </a:t>
            </a:r>
            <a:r>
              <a:rPr lang="en-US" dirty="0" err="1">
                <a:latin typeface="Open Sans"/>
              </a:rPr>
              <a:t>ke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satu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box </a:t>
            </a:r>
            <a:r>
              <a:rPr lang="en-US" dirty="0" err="1">
                <a:latin typeface="Open Sans"/>
              </a:rPr>
              <a:t>ke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dua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sedikit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berjauhan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karena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menambahkan</a:t>
            </a:r>
            <a:r>
              <a:rPr lang="en-US" dirty="0">
                <a:latin typeface="Open Sans"/>
              </a:rPr>
              <a:t> margin </a:t>
            </a:r>
            <a:r>
              <a:rPr lang="en-US" dirty="0" err="1">
                <a:latin typeface="Open Sans"/>
              </a:rPr>
              <a:t>bawah</a:t>
            </a:r>
            <a:r>
              <a:rPr lang="en-US" dirty="0">
                <a:latin typeface="Open Sans"/>
              </a:rPr>
              <a:t> (margin-bottom) </a:t>
            </a:r>
            <a:r>
              <a:rPr lang="en-US" dirty="0" err="1">
                <a:latin typeface="Open Sans"/>
              </a:rPr>
              <a:t>sebesar</a:t>
            </a:r>
            <a:r>
              <a:rPr lang="en-US" dirty="0">
                <a:latin typeface="Open Sans"/>
              </a:rPr>
              <a:t> 50px. 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Open Sans"/>
              </a:rPr>
              <a:t>Untuk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melihat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perbedaan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memberikan</a:t>
            </a:r>
            <a:r>
              <a:rPr lang="en-US" dirty="0">
                <a:latin typeface="Open Sans"/>
              </a:rPr>
              <a:t> margin </a:t>
            </a:r>
            <a:r>
              <a:rPr lang="en-US" dirty="0" err="1">
                <a:latin typeface="Open Sans"/>
              </a:rPr>
              <a:t>atau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tidak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dapat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menghapus</a:t>
            </a:r>
            <a:r>
              <a:rPr lang="en-US" dirty="0">
                <a:latin typeface="Open Sans"/>
              </a:rPr>
              <a:t> property margin-bottom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perhatikan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perbedaannya</a:t>
            </a:r>
            <a:r>
              <a:rPr lang="en-US" dirty="0">
                <a:latin typeface="Open Sans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Open Sans"/>
              </a:rPr>
              <a:t>Anda juga dapat memberikan jarak dari kanan (right), kiri (left) dan atas (top). Misalnya :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73680" y="364589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margin-top:20px</a:t>
            </a:r>
            <a:r>
              <a:rPr lang="en-US" dirty="0"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latin typeface="Consolas" panose="020B0609020204030204" pitchFamily="49" charset="0"/>
              </a:rPr>
              <a:t>margin-right:30px; </a:t>
            </a:r>
          </a:p>
          <a:p>
            <a:r>
              <a:rPr lang="en-US" dirty="0">
                <a:latin typeface="Consolas" panose="020B0609020204030204" pitchFamily="49" charset="0"/>
              </a:rPr>
              <a:t>margin-bottom:50px; </a:t>
            </a:r>
          </a:p>
          <a:p>
            <a:r>
              <a:rPr lang="en-US" dirty="0">
                <a:latin typeface="Consolas" panose="020B0609020204030204" pitchFamily="49" charset="0"/>
              </a:rPr>
              <a:t>margin-left:40px;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5140" y="3859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Padding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0540" y="1207889"/>
            <a:ext cx="11376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Pada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latihan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sebelumnya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telah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elemen</a:t>
            </a:r>
            <a:r>
              <a:rPr lang="en-US" dirty="0">
                <a:latin typeface="Open Sans"/>
              </a:rPr>
              <a:t> HTML </a:t>
            </a:r>
            <a:r>
              <a:rPr lang="en-US" dirty="0" err="1">
                <a:latin typeface="Open Sans"/>
              </a:rPr>
              <a:t>dalam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contoh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sebelumnya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</a:t>
            </a:r>
            <a:r>
              <a:rPr lang="en-US" dirty="0">
                <a:latin typeface="Open Sans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&lt;div&gt;, </a:t>
            </a:r>
            <a:r>
              <a:rPr lang="en-US" dirty="0" err="1">
                <a:latin typeface="Open Sans"/>
              </a:rPr>
              <a:t>namun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coba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perhatikan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antara</a:t>
            </a:r>
            <a:r>
              <a:rPr lang="en-US" dirty="0">
                <a:latin typeface="Open Sans"/>
              </a:rPr>
              <a:t> text (Box </a:t>
            </a:r>
            <a:r>
              <a:rPr lang="en-US" dirty="0" err="1">
                <a:latin typeface="Open Sans"/>
              </a:rPr>
              <a:t>ke</a:t>
            </a:r>
            <a:r>
              <a:rPr lang="en-US" dirty="0">
                <a:latin typeface="Open Sans"/>
              </a:rPr>
              <a:t> x)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garis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pinggir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kotak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tidak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sama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sekali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merapat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sisi</a:t>
            </a:r>
            <a:r>
              <a:rPr lang="en-US" dirty="0">
                <a:latin typeface="Open Sans"/>
              </a:rPr>
              <a:t> box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. </a:t>
            </a:r>
          </a:p>
          <a:p>
            <a:r>
              <a:rPr lang="en-US" dirty="0" err="1">
                <a:latin typeface="Open Sans"/>
              </a:rPr>
              <a:t>Untuk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itu</a:t>
            </a:r>
            <a:r>
              <a:rPr lang="en-US" dirty="0">
                <a:latin typeface="Open Sans"/>
              </a:rPr>
              <a:t> </a:t>
            </a:r>
            <a:r>
              <a:rPr lang="en-US" i="1" dirty="0">
                <a:latin typeface="Open Sans"/>
              </a:rPr>
              <a:t>property </a:t>
            </a:r>
            <a:r>
              <a:rPr lang="en-US" i="1" dirty="0" err="1">
                <a:latin typeface="Open Sans"/>
              </a:rPr>
              <a:t>padding</a:t>
            </a:r>
            <a:r>
              <a:rPr lang="en-US" dirty="0" err="1">
                <a:latin typeface="Open Sans"/>
              </a:rPr>
              <a:t>lah</a:t>
            </a:r>
            <a:r>
              <a:rPr lang="en-US" dirty="0">
                <a:latin typeface="Open Sans"/>
              </a:rPr>
              <a:t> yang </a:t>
            </a:r>
            <a:r>
              <a:rPr lang="en-US" dirty="0" err="1">
                <a:latin typeface="Open Sans"/>
              </a:rPr>
              <a:t>akan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konten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elemen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elemen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" y="2860834"/>
            <a:ext cx="11102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Sebagai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contoh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tambahkan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kode</a:t>
            </a:r>
            <a:r>
              <a:rPr lang="en-US" dirty="0">
                <a:latin typeface="Open Sans"/>
              </a:rPr>
              <a:t> CSS </a:t>
            </a:r>
            <a:r>
              <a:rPr lang="en-US" dirty="0" err="1">
                <a:latin typeface="Open Sans"/>
              </a:rPr>
              <a:t>berikut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class box yang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buat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sebelumnya</a:t>
            </a:r>
            <a:r>
              <a:rPr lang="en-US" dirty="0">
                <a:latin typeface="Open Sans"/>
              </a:rPr>
              <a:t>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7710" y="368278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.</a:t>
            </a:r>
            <a:r>
              <a:rPr lang="en-US" dirty="0">
                <a:latin typeface="Consolas" panose="020B0609020204030204" pitchFamily="49" charset="0"/>
              </a:rPr>
              <a:t>box{ </a:t>
            </a:r>
          </a:p>
          <a:p>
            <a:r>
              <a:rPr lang="en-US" dirty="0" err="1">
                <a:latin typeface="Consolas" panose="020B0609020204030204" pitchFamily="49" charset="0"/>
              </a:rPr>
              <a:t>background-color:green</a:t>
            </a:r>
            <a:r>
              <a:rPr lang="en-US" dirty="0"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latin typeface="Consolas" panose="020B0609020204030204" pitchFamily="49" charset="0"/>
              </a:rPr>
              <a:t>color: yellow; </a:t>
            </a:r>
          </a:p>
          <a:p>
            <a:r>
              <a:rPr lang="en-US" dirty="0">
                <a:latin typeface="Consolas" panose="020B0609020204030204" pitchFamily="49" charset="0"/>
              </a:rPr>
              <a:t>width:100px; </a:t>
            </a:r>
          </a:p>
          <a:p>
            <a:r>
              <a:rPr lang="en-US" dirty="0">
                <a:latin typeface="Consolas" panose="020B0609020204030204" pitchFamily="49" charset="0"/>
              </a:rPr>
              <a:t>height:100px; </a:t>
            </a:r>
          </a:p>
          <a:p>
            <a:r>
              <a:rPr lang="en-US" dirty="0">
                <a:latin typeface="Consolas" panose="020B0609020204030204" pitchFamily="49" charset="0"/>
              </a:rPr>
              <a:t>margin-bottom:50px; </a:t>
            </a:r>
          </a:p>
          <a:p>
            <a:r>
              <a:rPr lang="en-US" dirty="0">
                <a:latin typeface="Consolas" panose="020B0609020204030204" pitchFamily="49" charset="0"/>
              </a:rPr>
              <a:t>padding-left:20px; </a:t>
            </a:r>
          </a:p>
          <a:p>
            <a:r>
              <a:rPr lang="en-US" dirty="0">
                <a:latin typeface="Consolas" panose="020B0609020204030204" pitchFamily="49" charset="0"/>
              </a:rPr>
              <a:t>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4" y="474348"/>
            <a:ext cx="4064891" cy="51320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94020" y="474348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Open Sans"/>
              </a:rPr>
              <a:t>Dan </a:t>
            </a:r>
            <a:r>
              <a:rPr lang="en-US" dirty="0" err="1">
                <a:latin typeface="Open Sans"/>
              </a:rPr>
              <a:t>sekarang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dapat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melihat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antara</a:t>
            </a:r>
            <a:r>
              <a:rPr lang="en-US" dirty="0">
                <a:latin typeface="Open Sans"/>
              </a:rPr>
              <a:t> text yang </a:t>
            </a:r>
            <a:r>
              <a:rPr lang="en-US" dirty="0" err="1">
                <a:latin typeface="Open Sans"/>
              </a:rPr>
              <a:t>berada</a:t>
            </a:r>
            <a:r>
              <a:rPr lang="en-US" dirty="0">
                <a:latin typeface="Open Sans"/>
              </a:rPr>
              <a:t> di </a:t>
            </a:r>
            <a:r>
              <a:rPr lang="en-US" dirty="0" err="1">
                <a:latin typeface="Open Sans"/>
              </a:rPr>
              <a:t>dalam</a:t>
            </a:r>
            <a:r>
              <a:rPr lang="en-US" dirty="0">
                <a:latin typeface="Open Sans"/>
              </a:rPr>
              <a:t> box. </a:t>
            </a:r>
          </a:p>
          <a:p>
            <a:r>
              <a:rPr lang="en-US" dirty="0" err="1">
                <a:latin typeface="Open Sans"/>
              </a:rPr>
              <a:t>Perlu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diperhatikan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juga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bahwa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menambahkan</a:t>
            </a:r>
            <a:r>
              <a:rPr lang="en-US" dirty="0">
                <a:latin typeface="Open Sans"/>
              </a:rPr>
              <a:t> padding, </a:t>
            </a:r>
            <a:r>
              <a:rPr lang="en-US" dirty="0" err="1">
                <a:latin typeface="Open Sans"/>
              </a:rPr>
              <a:t>ukuran</a:t>
            </a:r>
            <a:r>
              <a:rPr lang="en-US" dirty="0">
                <a:latin typeface="Open Sans"/>
              </a:rPr>
              <a:t> .box </a:t>
            </a:r>
            <a:r>
              <a:rPr lang="en-US" dirty="0" err="1">
                <a:latin typeface="Open Sans"/>
              </a:rPr>
              <a:t>juga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berubah</a:t>
            </a:r>
            <a:r>
              <a:rPr lang="en-US" dirty="0">
                <a:latin typeface="Open Sans"/>
              </a:rPr>
              <a:t>. </a:t>
            </a:r>
            <a:endParaRPr lang="en-US" dirty="0" smtClean="0">
              <a:latin typeface="Open Sans"/>
            </a:endParaRPr>
          </a:p>
          <a:p>
            <a:endParaRPr lang="en-US" dirty="0">
              <a:latin typeface="Open Sans"/>
            </a:endParaRPr>
          </a:p>
          <a:p>
            <a:r>
              <a:rPr lang="en-US" dirty="0" err="1">
                <a:latin typeface="Open Sans"/>
              </a:rPr>
              <a:t>Misalnya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menentukan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ukuran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lebar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.box </a:t>
            </a:r>
            <a:r>
              <a:rPr lang="en-US" dirty="0" err="1">
                <a:latin typeface="Open Sans"/>
              </a:rPr>
              <a:t>sebesar</a:t>
            </a:r>
            <a:r>
              <a:rPr lang="en-US" dirty="0">
                <a:latin typeface="Open Sans"/>
              </a:rPr>
              <a:t> 100px.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menambahkan</a:t>
            </a:r>
            <a:r>
              <a:rPr lang="en-US" dirty="0">
                <a:latin typeface="Open Sans"/>
              </a:rPr>
              <a:t> padding-left </a:t>
            </a:r>
            <a:r>
              <a:rPr lang="en-US" dirty="0" err="1">
                <a:latin typeface="Open Sans"/>
              </a:rPr>
              <a:t>sebesar</a:t>
            </a:r>
            <a:r>
              <a:rPr lang="en-US" dirty="0">
                <a:latin typeface="Open Sans"/>
              </a:rPr>
              <a:t> 20px, </a:t>
            </a:r>
            <a:r>
              <a:rPr lang="en-US" dirty="0" err="1">
                <a:latin typeface="Open Sans"/>
              </a:rPr>
              <a:t>maka</a:t>
            </a:r>
            <a:r>
              <a:rPr lang="en-US" dirty="0">
                <a:latin typeface="Open Sans"/>
              </a:rPr>
              <a:t> total </a:t>
            </a:r>
            <a:r>
              <a:rPr lang="en-US" dirty="0" err="1">
                <a:latin typeface="Open Sans"/>
              </a:rPr>
              <a:t>lebar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.box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menjadi</a:t>
            </a:r>
            <a:r>
              <a:rPr lang="en-US" dirty="0">
                <a:latin typeface="Open Sans"/>
              </a:rPr>
              <a:t> 120px. </a:t>
            </a:r>
          </a:p>
          <a:p>
            <a:endParaRPr lang="en-US" dirty="0" smtClean="0">
              <a:latin typeface="Open Sans"/>
            </a:endParaRPr>
          </a:p>
          <a:p>
            <a:r>
              <a:rPr lang="en-US" dirty="0" err="1" smtClean="0">
                <a:latin typeface="Open Sans"/>
              </a:rPr>
              <a:t>Jadi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ingin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ukuran</a:t>
            </a:r>
            <a:r>
              <a:rPr lang="en-US" dirty="0">
                <a:latin typeface="Open Sans"/>
              </a:rPr>
              <a:t> .box </a:t>
            </a:r>
            <a:r>
              <a:rPr lang="en-US" dirty="0" err="1">
                <a:latin typeface="Open Sans"/>
              </a:rPr>
              <a:t>tetap</a:t>
            </a:r>
            <a:r>
              <a:rPr lang="en-US" dirty="0">
                <a:latin typeface="Open Sans"/>
              </a:rPr>
              <a:t> 100px,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harus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menghitung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ulang</a:t>
            </a:r>
            <a:r>
              <a:rPr lang="en-US" dirty="0">
                <a:latin typeface="Open Sans"/>
              </a:rPr>
              <a:t> width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box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. </a:t>
            </a:r>
            <a:r>
              <a:rPr lang="en-US" dirty="0" err="1">
                <a:latin typeface="Open Sans"/>
              </a:rPr>
              <a:t>Misalnya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ubah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menjadi</a:t>
            </a:r>
            <a:r>
              <a:rPr lang="en-US" dirty="0">
                <a:latin typeface="Open Sans"/>
              </a:rPr>
              <a:t> 80px.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begitu</a:t>
            </a:r>
            <a:r>
              <a:rPr lang="en-US" dirty="0">
                <a:latin typeface="Open Sans"/>
              </a:rPr>
              <a:t>, 80px + 20px </a:t>
            </a:r>
            <a:r>
              <a:rPr lang="en-US" dirty="0" err="1">
                <a:latin typeface="Open Sans"/>
              </a:rPr>
              <a:t>menjadi</a:t>
            </a:r>
            <a:r>
              <a:rPr lang="en-US" dirty="0">
                <a:latin typeface="Open Sans"/>
              </a:rPr>
              <a:t> 100px.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47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408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CSS-Shorthand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7700" y="983308"/>
            <a:ext cx="101879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Pada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pembahasan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sebelumnya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bisa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simpulkan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bahwa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setiap</a:t>
            </a:r>
            <a:r>
              <a:rPr lang="en-US" dirty="0">
                <a:latin typeface="Open Sans"/>
              </a:rPr>
              <a:t> property </a:t>
            </a:r>
            <a:r>
              <a:rPr lang="en-US" dirty="0" err="1">
                <a:latin typeface="Open Sans"/>
              </a:rPr>
              <a:t>dapat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memiliki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lebih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satu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jenis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misalnya</a:t>
            </a:r>
            <a:r>
              <a:rPr lang="en-US" dirty="0">
                <a:latin typeface="Open Sans"/>
              </a:rPr>
              <a:t> margin </a:t>
            </a:r>
            <a:r>
              <a:rPr lang="en-US" dirty="0" err="1">
                <a:latin typeface="Open Sans"/>
              </a:rPr>
              <a:t>dapat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memiliki</a:t>
            </a:r>
            <a:r>
              <a:rPr lang="en-US" dirty="0">
                <a:latin typeface="Open Sans"/>
              </a:rPr>
              <a:t> 4 </a:t>
            </a:r>
            <a:r>
              <a:rPr lang="en-US" dirty="0" err="1">
                <a:latin typeface="Open Sans"/>
              </a:rPr>
              <a:t>jenis</a:t>
            </a:r>
            <a:r>
              <a:rPr lang="en-US" dirty="0">
                <a:latin typeface="Open Sans"/>
              </a:rPr>
              <a:t>. margin-top, margin-right, margin-bottom,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margin-left.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" y="21118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margin-top:20px</a:t>
            </a:r>
            <a:r>
              <a:rPr lang="en-US" dirty="0"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latin typeface="Consolas" panose="020B0609020204030204" pitchFamily="49" charset="0"/>
              </a:rPr>
              <a:t>margin-right:30px; </a:t>
            </a:r>
          </a:p>
          <a:p>
            <a:r>
              <a:rPr lang="en-US" dirty="0">
                <a:latin typeface="Consolas" panose="020B0609020204030204" pitchFamily="49" charset="0"/>
              </a:rPr>
              <a:t>margin-bottom:50px; </a:t>
            </a:r>
          </a:p>
          <a:p>
            <a:r>
              <a:rPr lang="en-US" dirty="0">
                <a:latin typeface="Consolas" panose="020B0609020204030204" pitchFamily="49" charset="0"/>
              </a:rPr>
              <a:t>margin-left:40px;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" y="3312142"/>
            <a:ext cx="1087374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Daripada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menuliskan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seluruh</a:t>
            </a:r>
            <a:r>
              <a:rPr lang="en-US" dirty="0">
                <a:latin typeface="Open Sans"/>
              </a:rPr>
              <a:t> property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bisa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menggunakan</a:t>
            </a:r>
            <a:r>
              <a:rPr lang="en-US" dirty="0">
                <a:latin typeface="Open Sans"/>
              </a:rPr>
              <a:t> </a:t>
            </a:r>
            <a:r>
              <a:rPr lang="en-US" i="1" dirty="0">
                <a:latin typeface="Open Sans"/>
              </a:rPr>
              <a:t>CSS-Shorthand </a:t>
            </a:r>
            <a:r>
              <a:rPr lang="en-US" dirty="0" err="1">
                <a:latin typeface="Open Sans"/>
              </a:rPr>
              <a:t>yaitu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menggabungkan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seluruh</a:t>
            </a:r>
            <a:r>
              <a:rPr lang="en-US" dirty="0">
                <a:latin typeface="Open Sans"/>
              </a:rPr>
              <a:t> value (top, right, bottom,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left) </a:t>
            </a:r>
            <a:r>
              <a:rPr lang="en-US" dirty="0" err="1">
                <a:latin typeface="Open Sans"/>
              </a:rPr>
              <a:t>ke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dalam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satu</a:t>
            </a:r>
            <a:r>
              <a:rPr lang="en-US" dirty="0">
                <a:latin typeface="Open Sans"/>
              </a:rPr>
              <a:t> property. </a:t>
            </a:r>
            <a:endParaRPr lang="en-US" dirty="0" smtClean="0">
              <a:latin typeface="Open Sans"/>
            </a:endParaRPr>
          </a:p>
          <a:p>
            <a:endParaRPr lang="en-US" dirty="0">
              <a:latin typeface="Open Sans"/>
            </a:endParaRPr>
          </a:p>
          <a:p>
            <a:r>
              <a:rPr lang="en-US" dirty="0" err="1" smtClean="0">
                <a:latin typeface="Open Sans"/>
              </a:rPr>
              <a:t>Sebagai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contoh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menggunakan</a:t>
            </a:r>
            <a:r>
              <a:rPr lang="en-US" dirty="0">
                <a:latin typeface="Open Sans"/>
              </a:rPr>
              <a:t> </a:t>
            </a:r>
            <a:r>
              <a:rPr lang="en-US" i="1" dirty="0">
                <a:latin typeface="Open Sans"/>
              </a:rPr>
              <a:t>CSS-shorthand </a:t>
            </a:r>
            <a:r>
              <a:rPr lang="en-US" dirty="0" err="1">
                <a:latin typeface="Open Sans"/>
              </a:rPr>
              <a:t>untuk</a:t>
            </a:r>
            <a:r>
              <a:rPr lang="en-US" dirty="0">
                <a:latin typeface="Open Sans"/>
              </a:rPr>
              <a:t> Property margin </a:t>
            </a:r>
            <a:r>
              <a:rPr lang="en-US" dirty="0" err="1">
                <a:latin typeface="Open Sans"/>
              </a:rPr>
              <a:t>menjadi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seperti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berikut</a:t>
            </a:r>
            <a:r>
              <a:rPr lang="en-US" dirty="0">
                <a:latin typeface="Open Sans"/>
              </a:rPr>
              <a:t> : 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margin : 20px 30px 50px 40px; </a:t>
            </a:r>
            <a:endParaRPr lang="en-US" sz="1200" dirty="0" smtClean="0">
              <a:latin typeface="Consolas" panose="020B0609020204030204" pitchFamily="49" charset="0"/>
            </a:endParaRP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Open Sans"/>
              </a:rPr>
              <a:t>Masing-masing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adalah</a:t>
            </a:r>
            <a:r>
              <a:rPr lang="en-US" dirty="0">
                <a:latin typeface="Open Sans"/>
              </a:rPr>
              <a:t> : 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margin : top right bottom left; </a:t>
            </a:r>
            <a:endParaRPr lang="en-US" sz="1200" dirty="0" smtClean="0">
              <a:latin typeface="Consolas" panose="020B0609020204030204" pitchFamily="49" charset="0"/>
            </a:endParaRP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Open Sans"/>
              </a:rPr>
              <a:t>bisa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simpulkan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bahwa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CSS-shorthand margin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memiliki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urutan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searah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jarum</a:t>
            </a:r>
            <a:r>
              <a:rPr lang="en-US" dirty="0">
                <a:latin typeface="Open Sans"/>
              </a:rPr>
              <a:t> jam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dimulai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margin-top.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7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" y="387608"/>
            <a:ext cx="11285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Open Sans"/>
              </a:rPr>
              <a:t>Kita </a:t>
            </a:r>
            <a:r>
              <a:rPr lang="en-US" dirty="0" err="1">
                <a:latin typeface="Open Sans"/>
              </a:rPr>
              <a:t>juga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bisa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bermain</a:t>
            </a:r>
            <a:r>
              <a:rPr lang="en-US" dirty="0">
                <a:latin typeface="Open Sans"/>
              </a:rPr>
              <a:t>-main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property margin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perhatikan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seksama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contoh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berikut</a:t>
            </a:r>
            <a:r>
              <a:rPr lang="en-US" dirty="0">
                <a:latin typeface="Open Sans"/>
              </a:rPr>
              <a:t>: </a:t>
            </a:r>
          </a:p>
          <a:p>
            <a:endParaRPr lang="en-US" dirty="0">
              <a:latin typeface="Open San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Open Sans"/>
              </a:rPr>
              <a:t>Ketika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memberikan</a:t>
            </a:r>
            <a:r>
              <a:rPr lang="en-US" dirty="0">
                <a:latin typeface="Open Sans"/>
              </a:rPr>
              <a:t> </a:t>
            </a:r>
            <a:r>
              <a:rPr lang="en-US" b="1" dirty="0" err="1">
                <a:latin typeface="Open Sans"/>
              </a:rPr>
              <a:t>satu</a:t>
            </a:r>
            <a:r>
              <a:rPr lang="en-US" b="1" dirty="0">
                <a:latin typeface="Open Sans"/>
              </a:rPr>
              <a:t> </a:t>
            </a:r>
            <a:r>
              <a:rPr lang="en-US" b="1" dirty="0" err="1">
                <a:latin typeface="Open Sans"/>
              </a:rPr>
              <a:t>nilai</a:t>
            </a:r>
            <a:r>
              <a:rPr lang="en-US" b="1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property margin,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artinya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seluruh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sisi</a:t>
            </a:r>
            <a:r>
              <a:rPr lang="en-US" dirty="0">
                <a:latin typeface="Open Sans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520" y="185511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margin</a:t>
            </a:r>
            <a:r>
              <a:rPr lang="en-US" dirty="0">
                <a:latin typeface="Consolas" panose="020B0609020204030204" pitchFamily="49" charset="0"/>
              </a:rPr>
              <a:t>: 20px;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" y="2324011"/>
            <a:ext cx="11285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latin typeface="Open Sans"/>
              </a:rPr>
              <a:t>Dengan </a:t>
            </a:r>
            <a:r>
              <a:rPr lang="sv-SE" dirty="0">
                <a:latin typeface="Open Sans"/>
              </a:rPr>
              <a:t>penulisan seperti ini, maka nilai dari margin-top, right, bottom dan left adalah 20px; </a:t>
            </a:r>
            <a:endParaRPr lang="sv-SE" dirty="0" smtClean="0">
              <a:latin typeface="Open Sans"/>
            </a:endParaRPr>
          </a:p>
          <a:p>
            <a:endParaRPr lang="sv-SE" dirty="0">
              <a:latin typeface="Open San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memberikan</a:t>
            </a:r>
            <a:r>
              <a:rPr lang="en-US" dirty="0">
                <a:latin typeface="Open Sans"/>
              </a:rPr>
              <a:t> </a:t>
            </a:r>
            <a:r>
              <a:rPr lang="en-US" b="1" dirty="0" err="1">
                <a:latin typeface="Open Sans"/>
              </a:rPr>
              <a:t>dua</a:t>
            </a:r>
            <a:r>
              <a:rPr lang="en-US" b="1" dirty="0">
                <a:latin typeface="Open Sans"/>
              </a:rPr>
              <a:t> </a:t>
            </a:r>
            <a:r>
              <a:rPr lang="en-US" b="1" dirty="0" err="1">
                <a:latin typeface="Open Sans"/>
              </a:rPr>
              <a:t>nilai</a:t>
            </a:r>
            <a:r>
              <a:rPr lang="en-US" b="1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property margin, </a:t>
            </a:r>
            <a:r>
              <a:rPr lang="en-US" dirty="0" err="1">
                <a:latin typeface="Open Sans"/>
              </a:rPr>
              <a:t>berarti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selanjutnya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mengikuti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sebelumnya</a:t>
            </a:r>
            <a:r>
              <a:rPr lang="en-US" dirty="0">
                <a:latin typeface="Open Sans"/>
              </a:rPr>
              <a:t>. </a:t>
            </a:r>
            <a:r>
              <a:rPr lang="en-US" dirty="0" err="1">
                <a:latin typeface="Open Sans"/>
              </a:rPr>
              <a:t>Contohnya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seperti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 :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" y="36367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margin</a:t>
            </a:r>
            <a:r>
              <a:rPr lang="en-US" dirty="0">
                <a:latin typeface="Consolas" panose="020B0609020204030204" pitchFamily="49" charset="0"/>
              </a:rPr>
              <a:t>: 20px 30px;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20" y="4082893"/>
            <a:ext cx="11285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latin typeface="Open Sans"/>
              </a:rPr>
              <a:t>Pada </a:t>
            </a:r>
            <a:r>
              <a:rPr lang="sv-SE" dirty="0">
                <a:latin typeface="Open Sans"/>
              </a:rPr>
              <a:t>contoh di atas berarti kita memberikan nilai </a:t>
            </a:r>
            <a:r>
              <a:rPr lang="sv-SE" sz="1200" dirty="0">
                <a:latin typeface="Consolas" panose="020B0609020204030204" pitchFamily="49" charset="0"/>
              </a:rPr>
              <a:t>margin-top </a:t>
            </a:r>
            <a:r>
              <a:rPr lang="sv-SE" dirty="0">
                <a:latin typeface="Open Sans"/>
              </a:rPr>
              <a:t>dan right bukan?, nah nilai dari margin-bottom akan disamakan dengan nilai margin-top dan margin-left sama dengan margin-right.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" y="4742264"/>
            <a:ext cx="11285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 </a:t>
            </a:r>
            <a:r>
              <a:rPr lang="en-US" dirty="0">
                <a:latin typeface="Open Sans"/>
              </a:rPr>
              <a:t>Dan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menuliskan</a:t>
            </a:r>
            <a:r>
              <a:rPr lang="en-US" dirty="0">
                <a:latin typeface="Open Sans"/>
              </a:rPr>
              <a:t> </a:t>
            </a:r>
            <a:r>
              <a:rPr lang="en-US" b="1" dirty="0" err="1">
                <a:latin typeface="Open Sans"/>
              </a:rPr>
              <a:t>tiga</a:t>
            </a:r>
            <a:r>
              <a:rPr lang="en-US" b="1" dirty="0">
                <a:latin typeface="Open Sans"/>
              </a:rPr>
              <a:t> </a:t>
            </a:r>
            <a:r>
              <a:rPr lang="en-US" b="1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maka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yang </a:t>
            </a:r>
            <a:r>
              <a:rPr lang="en-US" dirty="0" err="1">
                <a:latin typeface="Open Sans"/>
              </a:rPr>
              <a:t>tidak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diisi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mengikuti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yang </a:t>
            </a:r>
            <a:r>
              <a:rPr lang="en-US" dirty="0" err="1">
                <a:latin typeface="Open Sans"/>
              </a:rPr>
              <a:t>diisi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sama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halnya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</a:t>
            </a:r>
            <a:r>
              <a:rPr lang="en-US" dirty="0">
                <a:latin typeface="Open Sans"/>
              </a:rPr>
              <a:t> 2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" y="545550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margin</a:t>
            </a:r>
            <a:r>
              <a:rPr lang="en-US" dirty="0">
                <a:latin typeface="Consolas" panose="020B0609020204030204" pitchFamily="49" charset="0"/>
              </a:rPr>
              <a:t>: 20px 30px 40px;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" y="5862766"/>
            <a:ext cx="112852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latin typeface="Open Sans"/>
              </a:rPr>
              <a:t>Pada </a:t>
            </a:r>
            <a:r>
              <a:rPr lang="sv-SE" dirty="0">
                <a:latin typeface="Open Sans"/>
              </a:rPr>
              <a:t>contoh di atas, kita memberikan nilai untuk top, right dan bottom. Sedangkan untuk left akan disamakan dengan right. </a:t>
            </a:r>
          </a:p>
          <a:p>
            <a:r>
              <a:rPr lang="en-US" dirty="0" err="1">
                <a:latin typeface="Open Sans"/>
              </a:rPr>
              <a:t>Penggunaan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nilai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seperti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juga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berlaku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padding,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property-property </a:t>
            </a:r>
            <a:r>
              <a:rPr lang="en-US" dirty="0" err="1">
                <a:latin typeface="Open Sans"/>
              </a:rPr>
              <a:t>sejenis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lainnya</a:t>
            </a:r>
            <a:r>
              <a:rPr lang="en-US" dirty="0">
                <a:latin typeface="Open San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9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6831" y="752733"/>
            <a:ext cx="8452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Property </a:t>
            </a:r>
            <a:r>
              <a:rPr lang="en-US" dirty="0"/>
              <a:t>border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property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set, </a:t>
            </a:r>
            <a:r>
              <a:rPr lang="en-US" dirty="0" err="1"/>
              <a:t>yaitu</a:t>
            </a:r>
            <a:r>
              <a:rPr lang="en-US" dirty="0"/>
              <a:t> color, style </a:t>
            </a:r>
            <a:r>
              <a:rPr lang="en-US" dirty="0" err="1"/>
              <a:t>dan</a:t>
            </a:r>
            <a:r>
              <a:rPr lang="en-US" dirty="0"/>
              <a:t> width.</a:t>
            </a:r>
          </a:p>
        </p:txBody>
      </p:sp>
      <p:sp>
        <p:nvSpPr>
          <p:cNvPr id="5" name="Rectangle 4"/>
          <p:cNvSpPr/>
          <p:nvPr/>
        </p:nvSpPr>
        <p:spPr>
          <a:xfrm>
            <a:off x="726830" y="429568"/>
            <a:ext cx="82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Border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726830" y="1415857"/>
            <a:ext cx="5972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border-color : black; border-style : solid; border-width : 5px;</a:t>
            </a:r>
          </a:p>
        </p:txBody>
      </p:sp>
      <p:sp>
        <p:nvSpPr>
          <p:cNvPr id="7" name="Rectangle 6"/>
          <p:cNvSpPr/>
          <p:nvPr/>
        </p:nvSpPr>
        <p:spPr>
          <a:xfrm>
            <a:off x="726830" y="1703581"/>
            <a:ext cx="84523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CSS shorthand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border : width style color;</a:t>
            </a:r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ubah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CSS-shorthand, </a:t>
            </a:r>
            <a:r>
              <a:rPr lang="en-US" dirty="0" err="1"/>
              <a:t>kodenya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6696" y="2941257"/>
            <a:ext cx="2419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border : 5px solid black;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30" y="2941257"/>
            <a:ext cx="2410472" cy="34093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16696" y="3445584"/>
            <a:ext cx="6164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Cobalah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Padding, </a:t>
            </a:r>
            <a:r>
              <a:rPr lang="en-US" dirty="0" err="1"/>
              <a:t>penambahan</a:t>
            </a:r>
            <a:r>
              <a:rPr lang="en-US" dirty="0"/>
              <a:t> property border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.box.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16696" y="4645913"/>
            <a:ext cx="5453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16696" y="50339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.box </a:t>
            </a:r>
            <a:r>
              <a:rPr lang="en-US" dirty="0" err="1"/>
              <a:t>tetap</a:t>
            </a:r>
            <a:r>
              <a:rPr lang="en-US" dirty="0"/>
              <a:t> 100px,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width </a:t>
            </a:r>
            <a:r>
              <a:rPr lang="en-US" dirty="0" err="1"/>
              <a:t>dari</a:t>
            </a:r>
            <a:r>
              <a:rPr lang="en-US" dirty="0"/>
              <a:t> .box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283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907" y="349240"/>
            <a:ext cx="92084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Kali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border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.box,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border </a:t>
            </a:r>
            <a:r>
              <a:rPr lang="en-US" dirty="0" err="1"/>
              <a:t>sebesar</a:t>
            </a:r>
            <a:r>
              <a:rPr lang="en-US" dirty="0"/>
              <a:t> 5px, </a:t>
            </a:r>
            <a:r>
              <a:rPr lang="en-US" dirty="0" err="1"/>
              <a:t>maka</a:t>
            </a:r>
            <a:r>
              <a:rPr lang="en-US" dirty="0"/>
              <a:t> 10px (</a:t>
            </a:r>
            <a:r>
              <a:rPr lang="en-US" dirty="0" err="1"/>
              <a:t>untuk</a:t>
            </a:r>
            <a:r>
              <a:rPr lang="en-US" dirty="0"/>
              <a:t> width, </a:t>
            </a:r>
            <a:r>
              <a:rPr lang="en-US" dirty="0" err="1"/>
              <a:t>karena</a:t>
            </a:r>
            <a:r>
              <a:rPr lang="en-US" dirty="0"/>
              <a:t> 5px </a:t>
            </a:r>
            <a:r>
              <a:rPr lang="en-US" dirty="0" err="1"/>
              <a:t>untuk</a:t>
            </a:r>
            <a:r>
              <a:rPr lang="en-US" dirty="0"/>
              <a:t> left, </a:t>
            </a:r>
            <a:r>
              <a:rPr lang="en-US" dirty="0" err="1"/>
              <a:t>dan</a:t>
            </a:r>
            <a:r>
              <a:rPr lang="en-US" dirty="0"/>
              <a:t> 5px </a:t>
            </a:r>
            <a:r>
              <a:rPr lang="en-US" dirty="0" err="1"/>
              <a:t>untuk</a:t>
            </a:r>
            <a:r>
              <a:rPr lang="en-US" dirty="0"/>
              <a:t> right)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.box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.box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110px.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kurangi</a:t>
            </a:r>
            <a:r>
              <a:rPr lang="en-US" dirty="0"/>
              <a:t> width </a:t>
            </a:r>
            <a:r>
              <a:rPr lang="en-US" dirty="0" err="1"/>
              <a:t>dari</a:t>
            </a:r>
            <a:r>
              <a:rPr lang="en-US" dirty="0"/>
              <a:t> .box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70px </a:t>
            </a:r>
            <a:r>
              <a:rPr lang="en-US" dirty="0" err="1"/>
              <a:t>sehingga</a:t>
            </a:r>
            <a:r>
              <a:rPr lang="en-US" dirty="0"/>
              <a:t> : 70px (width) + 20px (padding) + 10px (border) = 100px.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CSS,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box-model.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property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box </a:t>
            </a:r>
            <a:r>
              <a:rPr lang="en-US" dirty="0" err="1"/>
              <a:t>yaitu</a:t>
            </a:r>
            <a:r>
              <a:rPr lang="en-US" dirty="0"/>
              <a:t> padding </a:t>
            </a:r>
            <a:r>
              <a:rPr lang="en-US" dirty="0" err="1"/>
              <a:t>dan</a:t>
            </a:r>
            <a:r>
              <a:rPr lang="en-US" dirty="0"/>
              <a:t> border.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box model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07" y="2934563"/>
            <a:ext cx="3304832" cy="28782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8907" y="5812835"/>
            <a:ext cx="2646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/>
              <a:t>box-model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4128916" y="3802153"/>
            <a:ext cx="4188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 err="1" smtClean="0">
                <a:solidFill>
                  <a:schemeClr val="accent5"/>
                </a:solidFill>
                <a:latin typeface="Open Sans"/>
              </a:rPr>
              <a:t>Tahukah</a:t>
            </a:r>
            <a:r>
              <a:rPr lang="en-US" sz="1600" b="1" i="1" dirty="0" smtClean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anda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,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bahwa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setiap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elemen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/tag HTML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ditampilkan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dalam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bentuk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box/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kotak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,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jadi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aturan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box-model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berlaku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untuk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seluruh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</a:t>
            </a:r>
            <a:r>
              <a:rPr lang="en-US" sz="1600" b="1" i="1" dirty="0" err="1">
                <a:solidFill>
                  <a:schemeClr val="accent5"/>
                </a:solidFill>
                <a:latin typeface="Open Sans"/>
              </a:rPr>
              <a:t>elemen</a:t>
            </a:r>
            <a:r>
              <a:rPr lang="en-US" sz="1600" b="1" i="1" dirty="0">
                <a:solidFill>
                  <a:schemeClr val="accent5"/>
                </a:solidFill>
                <a:latin typeface="Open Sans"/>
              </a:rPr>
              <a:t> HTML </a:t>
            </a:r>
            <a:endParaRPr lang="en-US" sz="1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01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6221" y="826366"/>
            <a:ext cx="9434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/>
              <a:t>default (</a:t>
            </a:r>
            <a:r>
              <a:rPr lang="en-US" dirty="0" err="1"/>
              <a:t>bawaan</a:t>
            </a:r>
            <a:r>
              <a:rPr lang="en-US" dirty="0"/>
              <a:t>), </a:t>
            </a:r>
            <a:r>
              <a:rPr lang="en-US" dirty="0" err="1"/>
              <a:t>halaman</a:t>
            </a:r>
            <a:r>
              <a:rPr lang="en-US" dirty="0"/>
              <a:t> web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font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Times New Roman.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merubahnya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property font-family.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property font-family :</a:t>
            </a:r>
          </a:p>
        </p:txBody>
      </p:sp>
      <p:sp>
        <p:nvSpPr>
          <p:cNvPr id="3" name="Rectangle 2"/>
          <p:cNvSpPr/>
          <p:nvPr/>
        </p:nvSpPr>
        <p:spPr>
          <a:xfrm>
            <a:off x="606221" y="325288"/>
            <a:ext cx="1272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Typography</a:t>
            </a:r>
          </a:p>
        </p:txBody>
      </p:sp>
      <p:sp>
        <p:nvSpPr>
          <p:cNvPr id="4" name="Rectangle 3"/>
          <p:cNvSpPr/>
          <p:nvPr/>
        </p:nvSpPr>
        <p:spPr>
          <a:xfrm>
            <a:off x="606221" y="1881442"/>
            <a:ext cx="1955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font-family: </a:t>
            </a:r>
            <a:r>
              <a:rPr lang="en-US" dirty="0" err="1"/>
              <a:t>calibri</a:t>
            </a:r>
            <a:r>
              <a:rPr lang="en-US" dirty="0"/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6221" y="2382520"/>
            <a:ext cx="94345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PC </a:t>
            </a:r>
            <a:r>
              <a:rPr lang="en-US" dirty="0" err="1"/>
              <a:t>memiliki</a:t>
            </a:r>
            <a:r>
              <a:rPr lang="en-US" dirty="0"/>
              <a:t> font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font-family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calibri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Linux,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font-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font, font-font yang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font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606221" y="3991594"/>
            <a:ext cx="5178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font-family: </a:t>
            </a:r>
            <a:r>
              <a:rPr lang="en-US" dirty="0" err="1"/>
              <a:t>calibri</a:t>
            </a:r>
            <a:r>
              <a:rPr lang="en-US" dirty="0"/>
              <a:t>, </a:t>
            </a:r>
            <a:r>
              <a:rPr lang="en-US" dirty="0" err="1"/>
              <a:t>arial</a:t>
            </a:r>
            <a:r>
              <a:rPr lang="en-US" dirty="0"/>
              <a:t>, </a:t>
            </a:r>
            <a:r>
              <a:rPr lang="en-US" dirty="0" err="1"/>
              <a:t>tahoma</a:t>
            </a:r>
            <a:r>
              <a:rPr lang="en-US" dirty="0"/>
              <a:t>, </a:t>
            </a:r>
            <a:r>
              <a:rPr lang="en-US" dirty="0" err="1"/>
              <a:t>verdana</a:t>
            </a:r>
            <a:r>
              <a:rPr lang="en-US" dirty="0"/>
              <a:t>, sans-serif;</a:t>
            </a:r>
          </a:p>
        </p:txBody>
      </p:sp>
      <p:sp>
        <p:nvSpPr>
          <p:cNvPr id="7" name="Rectangle 6"/>
          <p:cNvSpPr/>
          <p:nvPr/>
        </p:nvSpPr>
        <p:spPr>
          <a:xfrm>
            <a:off x="606221" y="4413455"/>
            <a:ext cx="9434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Ketika</a:t>
            </a:r>
            <a:r>
              <a:rPr lang="en-US" dirty="0"/>
              <a:t> font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calibri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arial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font </a:t>
            </a:r>
            <a:r>
              <a:rPr lang="en-US" dirty="0" err="1"/>
              <a:t>arial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tahoma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font yang </a:t>
            </a:r>
            <a:r>
              <a:rPr lang="en-US" dirty="0" err="1"/>
              <a:t>dipakai</a:t>
            </a:r>
            <a:r>
              <a:rPr lang="en-US" dirty="0"/>
              <a:t>, sans-serif </a:t>
            </a:r>
            <a:r>
              <a:rPr lang="en-US" dirty="0" err="1"/>
              <a:t>atau</a:t>
            </a:r>
            <a:r>
              <a:rPr lang="en-US" dirty="0"/>
              <a:t> serif </a:t>
            </a:r>
            <a:r>
              <a:rPr lang="en-US" dirty="0" err="1"/>
              <a:t>dan</a:t>
            </a:r>
            <a:r>
              <a:rPr lang="en-US" dirty="0"/>
              <a:t> browser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font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yang </a:t>
            </a:r>
            <a:r>
              <a:rPr lang="en-US" dirty="0" err="1"/>
              <a:t>disebutkan</a:t>
            </a:r>
            <a:r>
              <a:rPr lang="en-US" dirty="0"/>
              <a:t> (serif </a:t>
            </a:r>
            <a:r>
              <a:rPr lang="en-US" dirty="0" err="1"/>
              <a:t>atau</a:t>
            </a:r>
            <a:r>
              <a:rPr lang="en-US" dirty="0"/>
              <a:t> sans-serif).</a:t>
            </a:r>
          </a:p>
        </p:txBody>
      </p:sp>
      <p:sp>
        <p:nvSpPr>
          <p:cNvPr id="8" name="Rectangle 7"/>
          <p:cNvSpPr/>
          <p:nvPr/>
        </p:nvSpPr>
        <p:spPr>
          <a:xfrm>
            <a:off x="606221" y="5613784"/>
            <a:ext cx="9434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chemeClr val="accent5"/>
                </a:solidFill>
              </a:rPr>
              <a:t>Ketika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nama</a:t>
            </a:r>
            <a:r>
              <a:rPr lang="en-US" b="1" i="1" dirty="0">
                <a:solidFill>
                  <a:schemeClr val="accent5"/>
                </a:solidFill>
              </a:rPr>
              <a:t> font </a:t>
            </a:r>
            <a:r>
              <a:rPr lang="en-US" b="1" i="1" dirty="0" err="1">
                <a:solidFill>
                  <a:schemeClr val="accent5"/>
                </a:solidFill>
              </a:rPr>
              <a:t>memiliki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spasi</a:t>
            </a:r>
            <a:r>
              <a:rPr lang="en-US" b="1" i="1" dirty="0">
                <a:solidFill>
                  <a:schemeClr val="accent5"/>
                </a:solidFill>
              </a:rPr>
              <a:t>, </a:t>
            </a:r>
            <a:r>
              <a:rPr lang="en-US" b="1" i="1" dirty="0" err="1">
                <a:solidFill>
                  <a:schemeClr val="accent5"/>
                </a:solidFill>
              </a:rPr>
              <a:t>maka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anda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harus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memberikan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tanda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petik</a:t>
            </a:r>
            <a:r>
              <a:rPr lang="en-US" b="1" i="1" dirty="0">
                <a:solidFill>
                  <a:schemeClr val="accent5"/>
                </a:solidFill>
              </a:rPr>
              <a:t>/</a:t>
            </a:r>
            <a:r>
              <a:rPr lang="en-US" b="1" i="1" dirty="0" err="1">
                <a:solidFill>
                  <a:schemeClr val="accent5"/>
                </a:solidFill>
              </a:rPr>
              <a:t>kutip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pada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nama</a:t>
            </a:r>
            <a:r>
              <a:rPr lang="en-US" b="1" i="1" dirty="0">
                <a:solidFill>
                  <a:schemeClr val="accent5"/>
                </a:solidFill>
              </a:rPr>
              <a:t> font </a:t>
            </a:r>
            <a:r>
              <a:rPr lang="en-US" b="1" i="1" dirty="0" err="1">
                <a:solidFill>
                  <a:schemeClr val="accent5"/>
                </a:solidFill>
              </a:rPr>
              <a:t>tersebut</a:t>
            </a:r>
            <a:r>
              <a:rPr lang="en-US" b="1" i="1" dirty="0">
                <a:solidFill>
                  <a:schemeClr val="accent5"/>
                </a:solidFill>
              </a:rPr>
              <a:t>. </a:t>
            </a:r>
            <a:r>
              <a:rPr lang="en-US" b="1" i="1" dirty="0" err="1">
                <a:solidFill>
                  <a:schemeClr val="accent5"/>
                </a:solidFill>
              </a:rPr>
              <a:t>Misalnya</a:t>
            </a:r>
            <a:r>
              <a:rPr lang="en-US" b="1" i="1" dirty="0">
                <a:solidFill>
                  <a:schemeClr val="accent5"/>
                </a:solidFill>
              </a:rPr>
              <a:t> “</a:t>
            </a:r>
            <a:r>
              <a:rPr lang="en-US" b="1" i="1" dirty="0" err="1">
                <a:solidFill>
                  <a:schemeClr val="accent5"/>
                </a:solidFill>
              </a:rPr>
              <a:t>segoe</a:t>
            </a:r>
            <a:r>
              <a:rPr lang="en-US" b="1" i="1" dirty="0">
                <a:solidFill>
                  <a:schemeClr val="accent5"/>
                </a:solidFill>
              </a:rPr>
              <a:t> </a:t>
            </a:r>
            <a:r>
              <a:rPr lang="en-US" b="1" i="1" dirty="0" err="1">
                <a:solidFill>
                  <a:schemeClr val="accent5"/>
                </a:solidFill>
              </a:rPr>
              <a:t>ui</a:t>
            </a:r>
            <a:r>
              <a:rPr lang="en-US" b="1" i="1" dirty="0">
                <a:solidFill>
                  <a:schemeClr val="accent5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6034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305" y="470654"/>
            <a:ext cx="289816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Pengenalan</a:t>
            </a:r>
            <a:r>
              <a:rPr lang="en-US" sz="2800" b="1" dirty="0" smtClean="0">
                <a:solidFill>
                  <a:srgbClr val="00B0F0"/>
                </a:solidFill>
              </a:rPr>
              <a:t> CSS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5304" y="1105376"/>
            <a:ext cx="10250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 smtClean="0"/>
              <a:t>CSS </a:t>
            </a:r>
            <a:r>
              <a:rPr lang="en-US" sz="2400" i="1" dirty="0" err="1" smtClean="0"/>
              <a:t>adalah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kependekan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 Cascading Style Sheet, </a:t>
            </a:r>
            <a:r>
              <a:rPr lang="en-US" sz="2400" i="1" dirty="0" err="1" smtClean="0"/>
              <a:t>berfungsi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mempercantik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penampilan</a:t>
            </a:r>
            <a:r>
              <a:rPr lang="en-US" sz="2400" i="1" dirty="0" smtClean="0"/>
              <a:t> HTML </a:t>
            </a:r>
            <a:r>
              <a:rPr lang="en-US" sz="2400" i="1" dirty="0" err="1" smtClean="0"/>
              <a:t>atau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menentukan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bagaimana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elemen</a:t>
            </a:r>
            <a:r>
              <a:rPr lang="en-US" sz="2400" i="1" dirty="0" smtClean="0"/>
              <a:t> HTML </a:t>
            </a:r>
            <a:r>
              <a:rPr lang="en-US" sz="2400" i="1" dirty="0" err="1" smtClean="0"/>
              <a:t>ditampilkan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seperti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menentukan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posisi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merubah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warna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teks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atau</a:t>
            </a:r>
            <a:r>
              <a:rPr lang="en-US" sz="2400" i="1" dirty="0" smtClean="0"/>
              <a:t> background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lain </a:t>
            </a:r>
            <a:r>
              <a:rPr lang="en-US" sz="2400" i="1" dirty="0" err="1" smtClean="0"/>
              <a:t>sebagainya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04" y="2612004"/>
            <a:ext cx="7803703" cy="310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3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814" y="397805"/>
            <a:ext cx="759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font,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property font-size :</a:t>
            </a:r>
          </a:p>
        </p:txBody>
      </p:sp>
      <p:sp>
        <p:nvSpPr>
          <p:cNvPr id="3" name="Rectangle 2"/>
          <p:cNvSpPr/>
          <p:nvPr/>
        </p:nvSpPr>
        <p:spPr>
          <a:xfrm>
            <a:off x="515814" y="940750"/>
            <a:ext cx="166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font-size : 12px;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814" y="1310082"/>
            <a:ext cx="7414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(point)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font 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4665" y="1758683"/>
            <a:ext cx="1646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font-size : 12pt;</a:t>
            </a:r>
          </a:p>
        </p:txBody>
      </p:sp>
      <p:sp>
        <p:nvSpPr>
          <p:cNvPr id="6" name="Rectangle 5"/>
          <p:cNvSpPr/>
          <p:nvPr/>
        </p:nvSpPr>
        <p:spPr>
          <a:xfrm>
            <a:off x="515813" y="2207284"/>
            <a:ext cx="9278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font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pun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ketebalannya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property font-weight.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property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normal, bold, bolder.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4665" y="2932884"/>
            <a:ext cx="1925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font-weight : bold;</a:t>
            </a:r>
          </a:p>
        </p:txBody>
      </p:sp>
      <p:sp>
        <p:nvSpPr>
          <p:cNvPr id="8" name="Rectangle 7"/>
          <p:cNvSpPr/>
          <p:nvPr/>
        </p:nvSpPr>
        <p:spPr>
          <a:xfrm>
            <a:off x="515812" y="3381485"/>
            <a:ext cx="9278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kerning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CSS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property letter-spacing.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534665" y="4027816"/>
            <a:ext cx="2151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letter-spacing : 15px;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5811" y="4486010"/>
            <a:ext cx="9278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pixel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. </a:t>
            </a:r>
            <a:r>
              <a:rPr lang="en-US" dirty="0" err="1"/>
              <a:t>Andapun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memperdekat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5810" y="5221203"/>
            <a:ext cx="9278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property line-height.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5810" y="5679397"/>
            <a:ext cx="1875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line-height : 30px;</a:t>
            </a:r>
          </a:p>
        </p:txBody>
      </p:sp>
    </p:spTree>
    <p:extLst>
      <p:ext uri="{BB962C8B-B14F-4D97-AF65-F5344CB8AC3E}">
        <p14:creationId xmlns:p14="http://schemas.microsoft.com/office/powerpoint/2010/main" val="385192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693" y="219780"/>
            <a:ext cx="116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CSS-Image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501693" y="589112"/>
            <a:ext cx="9416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Sebenarnya</a:t>
            </a:r>
            <a:r>
              <a:rPr lang="en-US" dirty="0"/>
              <a:t>,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image </a:t>
            </a:r>
            <a:r>
              <a:rPr lang="en-US" dirty="0" err="1"/>
              <a:t>dalam</a:t>
            </a:r>
            <a:r>
              <a:rPr lang="en-US" dirty="0"/>
              <a:t> CSS,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background-image.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background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background-image, </a:t>
            </a:r>
            <a:r>
              <a:rPr lang="en-US" dirty="0" err="1"/>
              <a:t>teknik</a:t>
            </a:r>
            <a:r>
              <a:rPr lang="en-US" dirty="0"/>
              <a:t> sprite, </a:t>
            </a:r>
            <a:r>
              <a:rPr lang="en-US" dirty="0" err="1"/>
              <a:t>dan</a:t>
            </a:r>
            <a:r>
              <a:rPr lang="en-US" dirty="0"/>
              <a:t> background-repeat.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1693" y="1789441"/>
            <a:ext cx="1932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background-image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693" y="2158773"/>
            <a:ext cx="9416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background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property background-image.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property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693" y="2805104"/>
            <a:ext cx="492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background-image : </a:t>
            </a:r>
            <a:r>
              <a:rPr lang="en-US" dirty="0" err="1"/>
              <a:t>url</a:t>
            </a:r>
            <a:r>
              <a:rPr lang="en-US" dirty="0"/>
              <a:t> (‚images/background.jpg‛);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693" y="3174436"/>
            <a:ext cx="9416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background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element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buatlah</a:t>
            </a:r>
            <a:r>
              <a:rPr lang="en-US" dirty="0"/>
              <a:t> file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div,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width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heightnya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693" y="4374765"/>
            <a:ext cx="219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&lt;div id = ‚box‛&gt;&lt;/div&gt;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693" y="4744097"/>
            <a:ext cx="412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Dan </a:t>
            </a:r>
            <a:r>
              <a:rPr lang="en-US" dirty="0" err="1"/>
              <a:t>tambahkan</a:t>
            </a:r>
            <a:r>
              <a:rPr lang="en-US" dirty="0"/>
              <a:t> style/CSS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693" y="5159595"/>
            <a:ext cx="3788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#box{ width : 300px; height :300px; background : </a:t>
            </a:r>
            <a:r>
              <a:rPr lang="en-US" dirty="0" err="1"/>
              <a:t>url</a:t>
            </a:r>
            <a:r>
              <a:rPr lang="en-US" dirty="0"/>
              <a:t>(logo2.png); }</a:t>
            </a:r>
          </a:p>
        </p:txBody>
      </p:sp>
    </p:spTree>
    <p:extLst>
      <p:ext uri="{BB962C8B-B14F-4D97-AF65-F5344CB8AC3E}">
        <p14:creationId xmlns:p14="http://schemas.microsoft.com/office/powerpoint/2010/main" val="4095365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498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731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63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311" y="653534"/>
            <a:ext cx="122360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Selector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836310" y="1178898"/>
            <a:ext cx="105936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Selector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/tag HTML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style.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tag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style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tanda</a:t>
            </a:r>
            <a:r>
              <a:rPr lang="en-US" sz="2000" b="1" dirty="0" smtClean="0">
                <a:solidFill>
                  <a:srgbClr val="FF0000"/>
                </a:solidFill>
              </a:rPr>
              <a:t> &lt;&gt;.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CSS di </a:t>
            </a:r>
            <a:r>
              <a:rPr lang="en-US" sz="2000" dirty="0" err="1" smtClean="0"/>
              <a:t>atas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style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tag h1 yang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file HTML.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6310" y="2348182"/>
            <a:ext cx="10593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Jika</a:t>
            </a:r>
            <a:r>
              <a:rPr lang="en-US" sz="2000" dirty="0" smtClean="0"/>
              <a:t> tag HTML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style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ID,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menuliskan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ID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diawali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kress</a:t>
            </a:r>
            <a:r>
              <a:rPr lang="en-US" sz="2000" b="1" dirty="0" smtClean="0">
                <a:solidFill>
                  <a:srgbClr val="FF0000"/>
                </a:solidFill>
              </a:rPr>
              <a:t> (#)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836310" y="353193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</a:rPr>
              <a:t>#</a:t>
            </a:r>
            <a:r>
              <a:rPr lang="en-US" sz="2400" b="1" dirty="0">
                <a:latin typeface="Consolas" panose="020B0609020204030204" pitchFamily="49" charset="0"/>
              </a:rPr>
              <a:t>header 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836310" y="4053958"/>
            <a:ext cx="10593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Dan </a:t>
            </a:r>
            <a:r>
              <a:rPr lang="en-US" sz="2400" dirty="0" err="1" smtClean="0"/>
              <a:t>jika</a:t>
            </a:r>
            <a:r>
              <a:rPr lang="en-US" sz="2400" dirty="0" smtClean="0"/>
              <a:t> tag yang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style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Class,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selector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(.)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class.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36310" y="488495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latin typeface="Consolas" panose="020B0609020204030204" pitchFamily="49" charset="0"/>
              </a:rPr>
              <a:t>artikel</a:t>
            </a:r>
            <a:r>
              <a:rPr lang="en-US" sz="2400" b="1" dirty="0">
                <a:latin typeface="Consolas" panose="020B0609020204030204" pitchFamily="49" charset="0"/>
              </a:rPr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52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560" y="436007"/>
            <a:ext cx="10728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Bagaimana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hanya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ingin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</a:t>
            </a:r>
            <a:r>
              <a:rPr lang="en-US" dirty="0">
                <a:latin typeface="Open Sans"/>
              </a:rPr>
              <a:t> style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tag h1 yang </a:t>
            </a:r>
            <a:r>
              <a:rPr lang="en-US" i="1" dirty="0" err="1">
                <a:latin typeface="Open Sans"/>
              </a:rPr>
              <a:t>hanya</a:t>
            </a:r>
            <a:r>
              <a:rPr lang="en-US" i="1" dirty="0">
                <a:latin typeface="Open Sans"/>
              </a:rPr>
              <a:t> </a:t>
            </a:r>
            <a:r>
              <a:rPr lang="en-US" i="1" dirty="0" err="1">
                <a:latin typeface="Open Sans"/>
              </a:rPr>
              <a:t>terdapat</a:t>
            </a:r>
            <a:r>
              <a:rPr lang="en-US" i="1" dirty="0">
                <a:latin typeface="Open Sans"/>
              </a:rPr>
              <a:t> di </a:t>
            </a:r>
            <a:r>
              <a:rPr lang="en-US" i="1" dirty="0" err="1">
                <a:latin typeface="Open Sans"/>
              </a:rPr>
              <a:t>dalam</a:t>
            </a:r>
            <a:r>
              <a:rPr lang="en-US" i="1" dirty="0">
                <a:latin typeface="Open Sans"/>
              </a:rPr>
              <a:t> </a:t>
            </a:r>
            <a:r>
              <a:rPr lang="en-US" dirty="0">
                <a:latin typeface="Open Sans"/>
              </a:rPr>
              <a:t>Class </a:t>
            </a:r>
            <a:r>
              <a:rPr lang="en-US" dirty="0" err="1">
                <a:latin typeface="Open Sans"/>
              </a:rPr>
              <a:t>artikel</a:t>
            </a:r>
            <a:r>
              <a:rPr lang="en-US" dirty="0">
                <a:latin typeface="Open Sans"/>
              </a:rPr>
              <a:t>. </a:t>
            </a:r>
            <a:r>
              <a:rPr lang="en-US" dirty="0" err="1">
                <a:latin typeface="Open Sans"/>
              </a:rPr>
              <a:t>Maka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penulisan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selectornya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seperti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berikut</a:t>
            </a:r>
            <a:r>
              <a:rPr lang="en-US" dirty="0">
                <a:latin typeface="Open Sans"/>
              </a:rPr>
              <a:t> :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0560" y="1308854"/>
            <a:ext cx="1390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.</a:t>
            </a:r>
            <a:r>
              <a:rPr lang="en-US" sz="2000" b="1" dirty="0" err="1" smtClean="0"/>
              <a:t>artikel</a:t>
            </a:r>
            <a:r>
              <a:rPr lang="en-US" sz="2000" b="1" dirty="0" smtClean="0"/>
              <a:t> h1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670560" y="1791028"/>
            <a:ext cx="10881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Kode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memerintahkan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browser </a:t>
            </a:r>
            <a:r>
              <a:rPr lang="en-US" dirty="0" err="1">
                <a:latin typeface="Open Sans"/>
              </a:rPr>
              <a:t>untuk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</a:t>
            </a:r>
            <a:r>
              <a:rPr lang="en-US" dirty="0">
                <a:latin typeface="Open Sans"/>
              </a:rPr>
              <a:t> style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tag h1 yang </a:t>
            </a:r>
            <a:r>
              <a:rPr lang="en-US" dirty="0" err="1">
                <a:latin typeface="Open Sans"/>
              </a:rPr>
              <a:t>hanya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terdapat</a:t>
            </a:r>
            <a:r>
              <a:rPr lang="en-US" dirty="0">
                <a:latin typeface="Open Sans"/>
              </a:rPr>
              <a:t> di </a:t>
            </a:r>
            <a:r>
              <a:rPr lang="en-US" dirty="0" err="1">
                <a:latin typeface="Open Sans"/>
              </a:rPr>
              <a:t>dalam</a:t>
            </a:r>
            <a:r>
              <a:rPr lang="en-US" dirty="0">
                <a:latin typeface="Open Sans"/>
              </a:rPr>
              <a:t> </a:t>
            </a:r>
            <a:r>
              <a:rPr lang="en-US" b="1" i="1" dirty="0">
                <a:latin typeface="Open Sans"/>
              </a:rPr>
              <a:t>class </a:t>
            </a:r>
            <a:r>
              <a:rPr lang="en-US" b="1" i="1" dirty="0" err="1">
                <a:latin typeface="Open Sans"/>
              </a:rPr>
              <a:t>artikel</a:t>
            </a:r>
            <a:r>
              <a:rPr lang="en-US" b="1" i="1" dirty="0">
                <a:latin typeface="Open Sans"/>
              </a:rPr>
              <a:t> </a:t>
            </a:r>
            <a:r>
              <a:rPr lang="en-US" dirty="0">
                <a:latin typeface="Open Sans"/>
              </a:rPr>
              <a:t>(</a:t>
            </a:r>
            <a:r>
              <a:rPr lang="en-US" dirty="0" err="1">
                <a:latin typeface="Open Sans"/>
              </a:rPr>
              <a:t>atau</a:t>
            </a:r>
            <a:r>
              <a:rPr lang="en-US" dirty="0">
                <a:latin typeface="Open Sans"/>
              </a:rPr>
              <a:t> - h1 yang </a:t>
            </a:r>
            <a:r>
              <a:rPr lang="en-US" dirty="0" err="1">
                <a:latin typeface="Open Sans"/>
              </a:rPr>
              <a:t>merupakan</a:t>
            </a:r>
            <a:r>
              <a:rPr lang="en-US" dirty="0">
                <a:latin typeface="Open Sans"/>
              </a:rPr>
              <a:t> child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class </a:t>
            </a:r>
            <a:r>
              <a:rPr lang="en-US" dirty="0" err="1">
                <a:latin typeface="Open Sans"/>
              </a:rPr>
              <a:t>artikel</a:t>
            </a:r>
            <a:r>
              <a:rPr lang="en-US" dirty="0">
                <a:latin typeface="Open Sans"/>
              </a:rPr>
              <a:t>).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560" y="2813447"/>
            <a:ext cx="10728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Misalnya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memiliki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dua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atau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lebih</a:t>
            </a:r>
            <a:r>
              <a:rPr lang="en-US" dirty="0">
                <a:latin typeface="Open Sans"/>
              </a:rPr>
              <a:t> tag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warna</a:t>
            </a:r>
            <a:r>
              <a:rPr lang="en-US" dirty="0">
                <a:latin typeface="Open Sans"/>
              </a:rPr>
              <a:t> background yang </a:t>
            </a:r>
            <a:r>
              <a:rPr lang="en-US" dirty="0" err="1">
                <a:latin typeface="Open Sans"/>
              </a:rPr>
              <a:t>sama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menuliskan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kode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seperti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 :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0560" y="36812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h1</a:t>
            </a:r>
            <a:r>
              <a:rPr lang="en-US" dirty="0">
                <a:latin typeface="Consolas" panose="020B0609020204030204" pitchFamily="49" charset="0"/>
              </a:rPr>
              <a:t>{ background-color: #666666; } </a:t>
            </a:r>
          </a:p>
          <a:p>
            <a:r>
              <a:rPr lang="en-US" dirty="0">
                <a:latin typeface="Consolas" panose="020B0609020204030204" pitchFamily="49" charset="0"/>
              </a:rPr>
              <a:t>P { background-color: #666666; } </a:t>
            </a:r>
          </a:p>
          <a:p>
            <a:r>
              <a:rPr lang="en-US" dirty="0">
                <a:latin typeface="Consolas" panose="020B0609020204030204" pitchFamily="49" charset="0"/>
              </a:rPr>
              <a:t>a { background-color: #666666; }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560" y="4826020"/>
            <a:ext cx="1072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selector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tag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style.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560" y="5416808"/>
            <a:ext cx="3708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h1, p, a { background-color: #66666;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" y="378024"/>
            <a:ext cx="6096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Property </a:t>
            </a:r>
            <a:r>
              <a:rPr lang="en-US" dirty="0" err="1">
                <a:latin typeface="Rockwell" panose="02060603020205020403" pitchFamily="18" charset="0"/>
              </a:rPr>
              <a:t>dan</a:t>
            </a:r>
            <a:r>
              <a:rPr lang="en-US" dirty="0">
                <a:latin typeface="Rockwell" panose="02060603020205020403" pitchFamily="18" charset="0"/>
              </a:rPr>
              <a:t> Value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085969"/>
            <a:ext cx="10957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Open Sans"/>
              </a:rPr>
              <a:t>Property </a:t>
            </a:r>
            <a:r>
              <a:rPr lang="en-US" dirty="0" err="1">
                <a:latin typeface="Open Sans"/>
              </a:rPr>
              <a:t>adalah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sifat-sifat</a:t>
            </a:r>
            <a:r>
              <a:rPr lang="en-US" dirty="0">
                <a:latin typeface="Open Sans"/>
              </a:rPr>
              <a:t> yang </a:t>
            </a:r>
            <a:r>
              <a:rPr lang="en-US" dirty="0" err="1">
                <a:latin typeface="Open Sans"/>
              </a:rPr>
              <a:t>ingin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diterapkan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selector, </a:t>
            </a:r>
            <a:r>
              <a:rPr lang="en-US" dirty="0" err="1">
                <a:latin typeface="Open Sans"/>
              </a:rPr>
              <a:t>seperti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warna</a:t>
            </a:r>
            <a:r>
              <a:rPr lang="en-US" dirty="0">
                <a:latin typeface="Open Sans"/>
              </a:rPr>
              <a:t> text, </a:t>
            </a:r>
            <a:r>
              <a:rPr lang="en-US" dirty="0" err="1">
                <a:latin typeface="Open Sans"/>
              </a:rPr>
              <a:t>warna</a:t>
            </a:r>
            <a:r>
              <a:rPr lang="en-US" dirty="0">
                <a:latin typeface="Open Sans"/>
              </a:rPr>
              <a:t> background,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elemen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garis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pinggir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lain </a:t>
            </a:r>
            <a:r>
              <a:rPr lang="en-US" dirty="0" err="1">
                <a:latin typeface="Open Sans"/>
              </a:rPr>
              <a:t>sebagainya</a:t>
            </a:r>
            <a:r>
              <a:rPr lang="en-US" dirty="0">
                <a:latin typeface="Open Sans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" y="1914436"/>
            <a:ext cx="10393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Untuk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memberikan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nilai</a:t>
            </a:r>
            <a:r>
              <a:rPr lang="en-US" dirty="0" smtClean="0">
                <a:latin typeface="Open Sans"/>
              </a:rPr>
              <a:t>/value </a:t>
            </a:r>
            <a:r>
              <a:rPr lang="en-US" dirty="0" err="1" smtClean="0">
                <a:latin typeface="Open Sans"/>
              </a:rPr>
              <a:t>pada</a:t>
            </a:r>
            <a:r>
              <a:rPr lang="en-US" dirty="0" smtClean="0">
                <a:latin typeface="Open Sans"/>
              </a:rPr>
              <a:t> property </a:t>
            </a:r>
            <a:r>
              <a:rPr lang="en-US" dirty="0" err="1" smtClean="0">
                <a:latin typeface="Open Sans"/>
              </a:rPr>
              <a:t>kita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gunakan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tanda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titik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dua</a:t>
            </a:r>
            <a:r>
              <a:rPr lang="en-US" dirty="0" smtClean="0">
                <a:latin typeface="Open Sans"/>
              </a:rPr>
              <a:t> ( : ). </a:t>
            </a:r>
            <a:r>
              <a:rPr lang="en-US" dirty="0" err="1" smtClean="0">
                <a:latin typeface="Open Sans"/>
              </a:rPr>
              <a:t>Setiap</a:t>
            </a:r>
            <a:r>
              <a:rPr lang="en-US" dirty="0" smtClean="0">
                <a:latin typeface="Open Sans"/>
              </a:rPr>
              <a:t> property </a:t>
            </a:r>
            <a:r>
              <a:rPr lang="en-US" dirty="0" err="1" smtClean="0">
                <a:latin typeface="Open Sans"/>
              </a:rPr>
              <a:t>diakhiri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dengan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titik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koma</a:t>
            </a:r>
            <a:r>
              <a:rPr lang="en-US" dirty="0" smtClean="0">
                <a:latin typeface="Open Sans"/>
              </a:rPr>
              <a:t> (;), </a:t>
            </a:r>
            <a:r>
              <a:rPr lang="en-US" dirty="0" err="1" smtClean="0">
                <a:latin typeface="Open Sans"/>
              </a:rPr>
              <a:t>jika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anda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tidak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mengakhirinya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maka</a:t>
            </a:r>
            <a:r>
              <a:rPr lang="en-US" dirty="0" smtClean="0">
                <a:latin typeface="Open Sans"/>
              </a:rPr>
              <a:t> browser </a:t>
            </a:r>
            <a:r>
              <a:rPr lang="en-US" dirty="0" err="1" smtClean="0">
                <a:latin typeface="Open Sans"/>
              </a:rPr>
              <a:t>tidak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akan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mengetahui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maksud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dari</a:t>
            </a:r>
            <a:r>
              <a:rPr lang="en-US" dirty="0" smtClean="0">
                <a:latin typeface="Open Sans"/>
              </a:rPr>
              <a:t> property </a:t>
            </a:r>
            <a:r>
              <a:rPr lang="en-US" dirty="0" err="1" smtClean="0">
                <a:latin typeface="Open Sans"/>
              </a:rPr>
              <a:t>tersebut</a:t>
            </a:r>
            <a:r>
              <a:rPr lang="en-US" dirty="0" smtClean="0">
                <a:latin typeface="Open Sans"/>
              </a:rPr>
              <a:t>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" y="3134827"/>
            <a:ext cx="10683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untuk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merubah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ukuran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huruf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kita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gunakan</a:t>
            </a:r>
            <a:r>
              <a:rPr lang="en-US" dirty="0">
                <a:latin typeface="Open Sans"/>
              </a:rPr>
              <a:t> property font-size.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5840" y="3921801"/>
            <a:ext cx="10134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.</a:t>
            </a:r>
            <a:r>
              <a:rPr lang="en-US" dirty="0" err="1">
                <a:latin typeface="Consolas" panose="020B0609020204030204" pitchFamily="49" charset="0"/>
              </a:rPr>
              <a:t>artikel</a:t>
            </a:r>
            <a:r>
              <a:rPr lang="en-US" dirty="0">
                <a:latin typeface="Consolas" panose="020B0609020204030204" pitchFamily="49" charset="0"/>
              </a:rPr>
              <a:t> h1 { </a:t>
            </a:r>
          </a:p>
          <a:p>
            <a:r>
              <a:rPr lang="en-US" dirty="0">
                <a:latin typeface="Consolas" panose="020B0609020204030204" pitchFamily="49" charset="0"/>
              </a:rPr>
              <a:t>color : red; </a:t>
            </a:r>
          </a:p>
          <a:p>
            <a:r>
              <a:rPr lang="en-US" dirty="0">
                <a:latin typeface="Consolas" panose="020B0609020204030204" pitchFamily="49" charset="0"/>
              </a:rPr>
              <a:t>background-color : blue; </a:t>
            </a:r>
          </a:p>
          <a:p>
            <a:r>
              <a:rPr lang="en-US" dirty="0">
                <a:latin typeface="Consolas" panose="020B0609020204030204" pitchFamily="49" charset="0"/>
              </a:rPr>
              <a:t>font-size : 20px; </a:t>
            </a:r>
          </a:p>
          <a:p>
            <a:r>
              <a:rPr lang="en-US" dirty="0">
                <a:latin typeface="Consolas" panose="020B0609020204030204" pitchFamily="49" charset="0"/>
              </a:rPr>
              <a:t>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320" y="515481"/>
            <a:ext cx="60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Penulisan</a:t>
            </a:r>
            <a:r>
              <a:rPr lang="en-US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Rockwell" panose="02060603020205020403" pitchFamily="18" charset="0"/>
              </a:rPr>
              <a:t>CSS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320" y="112865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latin typeface="Open Sans"/>
              </a:rPr>
              <a:t>Ada </a:t>
            </a:r>
            <a:r>
              <a:rPr lang="pt-BR" dirty="0">
                <a:latin typeface="Open Sans"/>
              </a:rPr>
              <a:t>tiga cara penulisan kode CSS,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320" y="4282321"/>
            <a:ext cx="10027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Pada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metode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tidak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perlu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menuliskan</a:t>
            </a:r>
            <a:r>
              <a:rPr lang="en-US" dirty="0">
                <a:latin typeface="Open Sans"/>
              </a:rPr>
              <a:t> selector. </a:t>
            </a:r>
            <a:r>
              <a:rPr lang="en-US" dirty="0" err="1">
                <a:latin typeface="Open Sans"/>
              </a:rPr>
              <a:t>Karena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menuliskan</a:t>
            </a:r>
            <a:r>
              <a:rPr lang="en-US" dirty="0">
                <a:latin typeface="Open Sans"/>
              </a:rPr>
              <a:t> CSS </a:t>
            </a:r>
            <a:r>
              <a:rPr lang="en-US" dirty="0" err="1">
                <a:latin typeface="Open Sans"/>
              </a:rPr>
              <a:t>langsung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tag yang </a:t>
            </a:r>
            <a:r>
              <a:rPr lang="en-US" dirty="0" err="1">
                <a:latin typeface="Open Sans"/>
              </a:rPr>
              <a:t>ingin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diberi</a:t>
            </a:r>
            <a:r>
              <a:rPr lang="en-US" dirty="0">
                <a:latin typeface="Open Sans"/>
              </a:rPr>
              <a:t> style.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36320" y="1741825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Inline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6320" y="2354997"/>
            <a:ext cx="10027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Penulisan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kode</a:t>
            </a:r>
            <a:r>
              <a:rPr lang="en-US" dirty="0" smtClean="0">
                <a:latin typeface="Open Sans"/>
              </a:rPr>
              <a:t> CSS </a:t>
            </a:r>
            <a:r>
              <a:rPr lang="en-US" dirty="0" err="1" smtClean="0">
                <a:latin typeface="Open Sans"/>
              </a:rPr>
              <a:t>dengan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metode</a:t>
            </a:r>
            <a:r>
              <a:rPr lang="en-US" dirty="0" smtClean="0">
                <a:latin typeface="Open Sans"/>
              </a:rPr>
              <a:t> inline </a:t>
            </a:r>
            <a:r>
              <a:rPr lang="en-US" dirty="0" err="1" smtClean="0">
                <a:latin typeface="Open Sans"/>
              </a:rPr>
              <a:t>ini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bisa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dilakukan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langsung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pada</a:t>
            </a:r>
            <a:r>
              <a:rPr lang="en-US" dirty="0" smtClean="0">
                <a:latin typeface="Open Sans"/>
              </a:rPr>
              <a:t> tag yang </a:t>
            </a:r>
            <a:r>
              <a:rPr lang="en-US" dirty="0" err="1" smtClean="0">
                <a:latin typeface="Open Sans"/>
              </a:rPr>
              <a:t>ingin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diberi</a:t>
            </a:r>
            <a:r>
              <a:rPr lang="en-US" dirty="0" smtClean="0">
                <a:latin typeface="Open Sans"/>
              </a:rPr>
              <a:t> style </a:t>
            </a:r>
            <a:r>
              <a:rPr lang="en-US" dirty="0" err="1" smtClean="0">
                <a:latin typeface="Open Sans"/>
              </a:rPr>
              <a:t>dengan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menggunakan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 smtClean="0">
                <a:latin typeface="Open Sans"/>
              </a:rPr>
              <a:t>atribut</a:t>
            </a:r>
            <a:r>
              <a:rPr lang="en-US" dirty="0" smtClean="0">
                <a:latin typeface="Open Sans"/>
              </a:rPr>
              <a:t> style. </a:t>
            </a:r>
            <a:endParaRPr lang="en-US" dirty="0">
              <a:latin typeface="Open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3595658"/>
            <a:ext cx="588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&lt;h1 style=‚color : red; ‚&gt; </a:t>
            </a:r>
            <a:r>
              <a:rPr lang="en-US" dirty="0" err="1">
                <a:latin typeface="Consolas" panose="020B0609020204030204" pitchFamily="49" charset="0"/>
              </a:rPr>
              <a:t>Judul</a:t>
            </a:r>
            <a:r>
              <a:rPr lang="en-US" dirty="0">
                <a:latin typeface="Consolas" panose="020B0609020204030204" pitchFamily="49" charset="0"/>
              </a:rPr>
              <a:t> Situs &lt;/h1&gt;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6320" y="5304978"/>
            <a:ext cx="10027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latin typeface="Lucida Calligraphy" panose="03010101010101010101" pitchFamily="66" charset="0"/>
              </a:rPr>
              <a:t>Cara ini sangat tidak dianjurkan, karena Anda akan mencampurkan antara “</a:t>
            </a:r>
            <a:r>
              <a:rPr lang="sv-SE" i="1" dirty="0" smtClean="0">
                <a:latin typeface="Lucida Calligraphy" panose="03010101010101010101" pitchFamily="66" charset="0"/>
              </a:rPr>
              <a:t>Format</a:t>
            </a:r>
            <a:r>
              <a:rPr lang="sv-SE" dirty="0" smtClean="0">
                <a:latin typeface="Lucida Calligraphy" panose="03010101010101010101" pitchFamily="66" charset="0"/>
              </a:rPr>
              <a:t>” dan “Presentasi”. Cara ini juga tidak efektif ketika anda akan melakukan perubahan pada CSS.</a:t>
            </a:r>
            <a:endParaRPr 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448" y="1060401"/>
            <a:ext cx="10870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Metode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>
                <a:latin typeface="Open Sans"/>
              </a:rPr>
              <a:t>CSS internal </a:t>
            </a:r>
            <a:r>
              <a:rPr lang="en-US" dirty="0" err="1">
                <a:latin typeface="Open Sans"/>
              </a:rPr>
              <a:t>ditulis</a:t>
            </a:r>
            <a:r>
              <a:rPr lang="en-US" dirty="0">
                <a:latin typeface="Open Sans"/>
              </a:rPr>
              <a:t> di </a:t>
            </a:r>
            <a:r>
              <a:rPr lang="en-US" dirty="0" err="1">
                <a:latin typeface="Open Sans"/>
              </a:rPr>
              <a:t>dalam</a:t>
            </a:r>
            <a:r>
              <a:rPr lang="en-US" dirty="0">
                <a:latin typeface="Open Sans"/>
              </a:rPr>
              <a:t> tag style yang </a:t>
            </a:r>
            <a:r>
              <a:rPr lang="en-US" dirty="0" err="1">
                <a:latin typeface="Open Sans"/>
              </a:rPr>
              <a:t>ditempatkan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pada</a:t>
            </a:r>
            <a:r>
              <a:rPr lang="en-US" dirty="0">
                <a:latin typeface="Open Sans"/>
              </a:rPr>
              <a:t> tag head.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8449" y="546854"/>
            <a:ext cx="107478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Internal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1890117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>
                <a:latin typeface="Consolas" panose="020B0609020204030204" pitchFamily="49" charset="0"/>
              </a:rPr>
              <a:t>HTML&gt; </a:t>
            </a:r>
          </a:p>
          <a:p>
            <a:r>
              <a:rPr lang="en-US" dirty="0">
                <a:latin typeface="Consolas" panose="020B0609020204030204" pitchFamily="49" charset="0"/>
              </a:rPr>
              <a:t>&lt;head&gt; </a:t>
            </a:r>
          </a:p>
          <a:p>
            <a:r>
              <a:rPr lang="en-US" dirty="0">
                <a:latin typeface="Consolas" panose="020B0609020204030204" pitchFamily="49" charset="0"/>
              </a:rPr>
              <a:t>&lt;title&gt;</a:t>
            </a:r>
            <a:r>
              <a:rPr lang="en-US" dirty="0" err="1">
                <a:latin typeface="Consolas" panose="020B0609020204030204" pitchFamily="49" charset="0"/>
              </a:rPr>
              <a:t>Judul</a:t>
            </a:r>
            <a:r>
              <a:rPr lang="en-US" dirty="0">
                <a:latin typeface="Consolas" panose="020B0609020204030204" pitchFamily="49" charset="0"/>
              </a:rPr>
              <a:t> HTML&lt;/title&gt; </a:t>
            </a:r>
          </a:p>
          <a:p>
            <a:r>
              <a:rPr lang="en-US" dirty="0">
                <a:latin typeface="Consolas" panose="020B0609020204030204" pitchFamily="49" charset="0"/>
              </a:rPr>
              <a:t>&lt;style&gt; </a:t>
            </a:r>
          </a:p>
          <a:p>
            <a:r>
              <a:rPr lang="en-US" dirty="0">
                <a:latin typeface="Consolas" panose="020B0609020204030204" pitchFamily="49" charset="0"/>
              </a:rPr>
              <a:t>h1 { </a:t>
            </a:r>
          </a:p>
          <a:p>
            <a:r>
              <a:rPr lang="en-US" dirty="0">
                <a:latin typeface="Consolas" panose="020B0609020204030204" pitchFamily="49" charset="0"/>
              </a:rPr>
              <a:t>color : red; </a:t>
            </a:r>
          </a:p>
          <a:p>
            <a:r>
              <a:rPr lang="en-US" dirty="0">
                <a:latin typeface="Consolas" panose="020B0609020204030204" pitchFamily="49" charset="0"/>
              </a:rPr>
              <a:t>} </a:t>
            </a:r>
          </a:p>
          <a:p>
            <a:r>
              <a:rPr lang="en-US" dirty="0">
                <a:latin typeface="Consolas" panose="020B0609020204030204" pitchFamily="49" charset="0"/>
              </a:rPr>
              <a:t>&lt;/style&gt; </a:t>
            </a:r>
          </a:p>
          <a:p>
            <a:r>
              <a:rPr lang="en-US" dirty="0">
                <a:latin typeface="Consolas" panose="020B0609020204030204" pitchFamily="49" charset="0"/>
              </a:rPr>
              <a:t>&lt;/head&gt;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8447" y="5253187"/>
            <a:ext cx="10870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Metode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kedua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sangat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dianjurkan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untuk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pengujian</a:t>
            </a:r>
            <a:r>
              <a:rPr lang="en-US" dirty="0">
                <a:latin typeface="Open Sans"/>
              </a:rPr>
              <a:t> style, </a:t>
            </a:r>
            <a:r>
              <a:rPr lang="en-US" dirty="0" err="1">
                <a:latin typeface="Open Sans"/>
              </a:rPr>
              <a:t>atau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ketika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anda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hanya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memiliki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satu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halaman</a:t>
            </a:r>
            <a:r>
              <a:rPr lang="en-US" dirty="0">
                <a:latin typeface="Open Sans"/>
              </a:rPr>
              <a:t> web.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266" y="903982"/>
            <a:ext cx="10872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Metode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>
                <a:latin typeface="Open Sans"/>
              </a:rPr>
              <a:t>yang </a:t>
            </a:r>
            <a:r>
              <a:rPr lang="en-US" dirty="0" err="1">
                <a:latin typeface="Open Sans"/>
              </a:rPr>
              <a:t>terakhir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adalah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membuat</a:t>
            </a:r>
            <a:r>
              <a:rPr lang="en-US" dirty="0">
                <a:latin typeface="Open Sans"/>
              </a:rPr>
              <a:t> file CSS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dipanggil</a:t>
            </a:r>
            <a:r>
              <a:rPr lang="en-US" dirty="0">
                <a:latin typeface="Open Sans"/>
              </a:rPr>
              <a:t> di </a:t>
            </a:r>
            <a:r>
              <a:rPr lang="en-US" dirty="0" err="1">
                <a:latin typeface="Open Sans"/>
              </a:rPr>
              <a:t>dalam</a:t>
            </a:r>
            <a:r>
              <a:rPr lang="en-US" dirty="0">
                <a:latin typeface="Open Sans"/>
              </a:rPr>
              <a:t> tag head. File CSS </a:t>
            </a:r>
            <a:r>
              <a:rPr lang="en-US" dirty="0" err="1">
                <a:latin typeface="Open Sans"/>
              </a:rPr>
              <a:t>memiliki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ekstensi</a:t>
            </a:r>
            <a:r>
              <a:rPr lang="en-US" dirty="0">
                <a:latin typeface="Open Sans"/>
              </a:rPr>
              <a:t> (</a:t>
            </a:r>
            <a:r>
              <a:rPr lang="en-US" dirty="0" err="1">
                <a:latin typeface="Open Sans"/>
              </a:rPr>
              <a:t>akhiran</a:t>
            </a:r>
            <a:r>
              <a:rPr lang="en-US" dirty="0">
                <a:latin typeface="Open Sans"/>
              </a:rPr>
              <a:t>) .CSS </a:t>
            </a:r>
            <a:r>
              <a:rPr lang="en-US" dirty="0" err="1">
                <a:latin typeface="Open Sans"/>
              </a:rPr>
              <a:t>misanya</a:t>
            </a:r>
            <a:r>
              <a:rPr lang="en-US" dirty="0">
                <a:latin typeface="Open Sans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Open Sans"/>
              </a:rPr>
              <a:t>namafile.CSS</a:t>
            </a:r>
            <a:r>
              <a:rPr lang="en-US" dirty="0">
                <a:solidFill>
                  <a:srgbClr val="FF0000"/>
                </a:solidFill>
                <a:latin typeface="Open Sans"/>
              </a:rPr>
              <a:t>. </a:t>
            </a:r>
          </a:p>
          <a:p>
            <a:r>
              <a:rPr lang="en-US" dirty="0" err="1">
                <a:latin typeface="Open Sans"/>
              </a:rPr>
              <a:t>Pemanggilan</a:t>
            </a:r>
            <a:r>
              <a:rPr lang="en-US" dirty="0">
                <a:latin typeface="Open Sans"/>
              </a:rPr>
              <a:t> file CSS </a:t>
            </a:r>
            <a:r>
              <a:rPr lang="en-US" dirty="0" err="1">
                <a:latin typeface="Open Sans"/>
              </a:rPr>
              <a:t>dilakukan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menggunakan</a:t>
            </a:r>
            <a:r>
              <a:rPr lang="en-US" dirty="0">
                <a:latin typeface="Open Sans"/>
              </a:rPr>
              <a:t> tag link: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2267" y="379214"/>
            <a:ext cx="114050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External </a:t>
            </a:r>
          </a:p>
        </p:txBody>
      </p:sp>
      <p:sp>
        <p:nvSpPr>
          <p:cNvPr id="4" name="Rectangle 3"/>
          <p:cNvSpPr/>
          <p:nvPr/>
        </p:nvSpPr>
        <p:spPr>
          <a:xfrm>
            <a:off x="542266" y="223075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>
                <a:latin typeface="Consolas" panose="020B0609020204030204" pitchFamily="49" charset="0"/>
              </a:rPr>
              <a:t>HTML&gt; </a:t>
            </a:r>
          </a:p>
          <a:p>
            <a:r>
              <a:rPr lang="en-US" dirty="0">
                <a:latin typeface="Consolas" panose="020B0609020204030204" pitchFamily="49" charset="0"/>
              </a:rPr>
              <a:t>&lt;head&gt; </a:t>
            </a:r>
          </a:p>
          <a:p>
            <a:r>
              <a:rPr lang="en-US" dirty="0">
                <a:latin typeface="Consolas" panose="020B0609020204030204" pitchFamily="49" charset="0"/>
              </a:rPr>
              <a:t>&lt;title&gt;</a:t>
            </a:r>
            <a:r>
              <a:rPr lang="en-US" dirty="0" err="1">
                <a:latin typeface="Consolas" panose="020B0609020204030204" pitchFamily="49" charset="0"/>
              </a:rPr>
              <a:t>Judul</a:t>
            </a:r>
            <a:r>
              <a:rPr lang="en-US" dirty="0">
                <a:latin typeface="Consolas" panose="020B0609020204030204" pitchFamily="49" charset="0"/>
              </a:rPr>
              <a:t> HTML&lt;/title&gt; </a:t>
            </a:r>
          </a:p>
          <a:p>
            <a:r>
              <a:rPr lang="en-US" dirty="0">
                <a:latin typeface="Consolas" panose="020B0609020204030204" pitchFamily="49" charset="0"/>
              </a:rPr>
              <a:t>&lt;link </a:t>
            </a:r>
            <a:r>
              <a:rPr lang="en-US" dirty="0" err="1">
                <a:latin typeface="Consolas" panose="020B0609020204030204" pitchFamily="49" charset="0"/>
              </a:rPr>
              <a:t>rel</a:t>
            </a:r>
            <a:r>
              <a:rPr lang="en-US" dirty="0">
                <a:latin typeface="Consolas" panose="020B0609020204030204" pitchFamily="49" charset="0"/>
              </a:rPr>
              <a:t>=‚stylesheet‛ </a:t>
            </a:r>
            <a:r>
              <a:rPr lang="en-US" dirty="0" err="1">
                <a:latin typeface="Consolas" panose="020B0609020204030204" pitchFamily="49" charset="0"/>
              </a:rPr>
              <a:t>href</a:t>
            </a:r>
            <a:r>
              <a:rPr lang="en-US" dirty="0">
                <a:latin typeface="Consolas" panose="020B0609020204030204" pitchFamily="49" charset="0"/>
              </a:rPr>
              <a:t>=‚fileCSS.CSS‛ /&gt; </a:t>
            </a:r>
          </a:p>
          <a:p>
            <a:r>
              <a:rPr lang="en-US" dirty="0">
                <a:latin typeface="Consolas" panose="020B0609020204030204" pitchFamily="49" charset="0"/>
              </a:rPr>
              <a:t>&lt;/head&gt;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2265" y="4243328"/>
            <a:ext cx="10872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Open Sans"/>
              </a:rPr>
              <a:t>Atribut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rel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adalah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informasi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hubungan</a:t>
            </a:r>
            <a:r>
              <a:rPr lang="en-US" dirty="0">
                <a:latin typeface="Open Sans"/>
              </a:rPr>
              <a:t> (relationship) </a:t>
            </a:r>
            <a:r>
              <a:rPr lang="en-US" dirty="0" err="1">
                <a:latin typeface="Open Sans"/>
              </a:rPr>
              <a:t>dari</a:t>
            </a:r>
            <a:r>
              <a:rPr lang="en-US" dirty="0">
                <a:latin typeface="Open Sans"/>
              </a:rPr>
              <a:t> tag link </a:t>
            </a:r>
            <a:r>
              <a:rPr lang="en-US" dirty="0" err="1">
                <a:latin typeface="Open Sans"/>
              </a:rPr>
              <a:t>tersebut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yaitu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sebagai</a:t>
            </a:r>
            <a:r>
              <a:rPr lang="en-US" dirty="0">
                <a:latin typeface="Open Sans"/>
              </a:rPr>
              <a:t> stylesheet. </a:t>
            </a:r>
            <a:r>
              <a:rPr lang="en-US" dirty="0" err="1">
                <a:latin typeface="Open Sans"/>
              </a:rPr>
              <a:t>Href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diisi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lokasi</a:t>
            </a:r>
            <a:r>
              <a:rPr lang="en-US" dirty="0">
                <a:latin typeface="Open Sans"/>
              </a:rPr>
              <a:t> file CSS yang </a:t>
            </a:r>
            <a:r>
              <a:rPr lang="en-US" dirty="0" err="1">
                <a:latin typeface="Open Sans"/>
              </a:rPr>
              <a:t>ingin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dimuat</a:t>
            </a:r>
            <a:r>
              <a:rPr lang="en-US" dirty="0">
                <a:latin typeface="Open Sans"/>
              </a:rPr>
              <a:t>. </a:t>
            </a:r>
            <a:r>
              <a:rPr lang="en-US" dirty="0" err="1">
                <a:latin typeface="Open Sans"/>
              </a:rPr>
              <a:t>Pemanggilannya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sama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pemanggilan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gambar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atau</a:t>
            </a:r>
            <a:r>
              <a:rPr lang="en-US" dirty="0">
                <a:latin typeface="Open Sans"/>
              </a:rPr>
              <a:t> link.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4618" y="580668"/>
            <a:ext cx="6096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sz="2400" dirty="0" smtClean="0">
                <a:latin typeface="Rockwell" panose="02060603020205020403" pitchFamily="18" charset="0"/>
              </a:rPr>
              <a:t>Box-Model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74617" y="1466247"/>
            <a:ext cx="1108985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Margin</a:t>
            </a:r>
            <a:r>
              <a:rPr lang="en-US" sz="2400" dirty="0" smtClean="0">
                <a:latin typeface="Rockwell" panose="02060603020205020403" pitchFamily="18" charset="0"/>
              </a:rPr>
              <a:t> </a:t>
            </a:r>
          </a:p>
          <a:p>
            <a:endParaRPr lang="en-US" sz="2400" dirty="0">
              <a:latin typeface="Rockwell" panose="02060603020205020403" pitchFamily="18" charset="0"/>
            </a:endParaRPr>
          </a:p>
          <a:p>
            <a:r>
              <a:rPr lang="en-US" dirty="0">
                <a:latin typeface="Open Sans"/>
              </a:rPr>
              <a:t>Property margin </a:t>
            </a:r>
            <a:r>
              <a:rPr lang="en-US" dirty="0" err="1">
                <a:latin typeface="Open Sans"/>
              </a:rPr>
              <a:t>digunakan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untuk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memberikan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elemen</a:t>
            </a:r>
            <a:r>
              <a:rPr lang="en-US" dirty="0">
                <a:latin typeface="Open Sans"/>
              </a:rPr>
              <a:t>/tag HTML. </a:t>
            </a:r>
            <a:r>
              <a:rPr lang="en-US" dirty="0" err="1">
                <a:latin typeface="Open Sans"/>
              </a:rPr>
              <a:t>Misalnya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jarak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antar</a:t>
            </a:r>
            <a:r>
              <a:rPr lang="en-US" dirty="0">
                <a:latin typeface="Open Sans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&lt;div&gt; </a:t>
            </a:r>
            <a:r>
              <a:rPr lang="en-US" dirty="0" err="1">
                <a:latin typeface="Open Sans"/>
              </a:rPr>
              <a:t>dan</a:t>
            </a:r>
            <a:r>
              <a:rPr lang="en-US" dirty="0">
                <a:latin typeface="Open Sans"/>
              </a:rPr>
              <a:t> tag-tag HTML </a:t>
            </a:r>
            <a:r>
              <a:rPr lang="en-US" dirty="0" err="1">
                <a:latin typeface="Open Sans"/>
              </a:rPr>
              <a:t>lainnya</a:t>
            </a:r>
            <a:r>
              <a:rPr lang="en-US" dirty="0">
                <a:latin typeface="Open Sans"/>
              </a:rPr>
              <a:t>. </a:t>
            </a:r>
          </a:p>
          <a:p>
            <a:r>
              <a:rPr lang="en-US" dirty="0" err="1">
                <a:latin typeface="Open Sans"/>
              </a:rPr>
              <a:t>Sebagai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contoh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buatlah</a:t>
            </a:r>
            <a:r>
              <a:rPr lang="en-US" dirty="0">
                <a:latin typeface="Open Sans"/>
              </a:rPr>
              <a:t> file HTML </a:t>
            </a:r>
            <a:r>
              <a:rPr lang="en-US" dirty="0" err="1">
                <a:latin typeface="Open Sans"/>
              </a:rPr>
              <a:t>baru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dengan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nama</a:t>
            </a:r>
            <a:r>
              <a:rPr lang="en-US" dirty="0">
                <a:latin typeface="Open Sans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latihan8.html</a:t>
            </a:r>
            <a:r>
              <a:rPr lang="en-US" dirty="0">
                <a:latin typeface="Open Sans"/>
              </a:rPr>
              <a:t>, </a:t>
            </a:r>
            <a:r>
              <a:rPr lang="en-US" dirty="0" err="1">
                <a:latin typeface="Open Sans"/>
              </a:rPr>
              <a:t>lalu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tambahkan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kode</a:t>
            </a:r>
            <a:r>
              <a:rPr lang="en-US" dirty="0">
                <a:latin typeface="Open Sans"/>
              </a:rPr>
              <a:t> </a:t>
            </a:r>
            <a:r>
              <a:rPr lang="en-US" dirty="0" err="1">
                <a:latin typeface="Open Sans"/>
              </a:rPr>
              <a:t>berikut</a:t>
            </a:r>
            <a:r>
              <a:rPr lang="en-US" dirty="0">
                <a:latin typeface="Open Sans"/>
              </a:rPr>
              <a:t>: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4618" y="318907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>
                <a:latin typeface="Consolas" panose="020B0609020204030204" pitchFamily="49" charset="0"/>
              </a:rPr>
              <a:t>div class=‚box‛&gt; </a:t>
            </a:r>
          </a:p>
          <a:p>
            <a:r>
              <a:rPr lang="en-US" dirty="0">
                <a:latin typeface="Consolas" panose="020B0609020204030204" pitchFamily="49" charset="0"/>
              </a:rPr>
              <a:t>Box </a:t>
            </a:r>
            <a:r>
              <a:rPr lang="en-US" dirty="0" err="1">
                <a:latin typeface="Consolas" panose="020B0609020204030204" pitchFamily="49" charset="0"/>
              </a:rPr>
              <a:t>ke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satu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</a:rPr>
              <a:t>&lt;/div&gt; </a:t>
            </a:r>
          </a:p>
          <a:p>
            <a:r>
              <a:rPr lang="en-US" dirty="0">
                <a:latin typeface="Consolas" panose="020B0609020204030204" pitchFamily="49" charset="0"/>
              </a:rPr>
              <a:t>&lt;div class=‚box‛&gt; </a:t>
            </a:r>
          </a:p>
          <a:p>
            <a:r>
              <a:rPr lang="en-US" dirty="0">
                <a:latin typeface="Consolas" panose="020B0609020204030204" pitchFamily="49" charset="0"/>
              </a:rPr>
              <a:t>Box </a:t>
            </a:r>
            <a:r>
              <a:rPr lang="en-US" dirty="0" err="1">
                <a:latin typeface="Consolas" panose="020B0609020204030204" pitchFamily="49" charset="0"/>
              </a:rPr>
              <a:t>ke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dua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</a:rPr>
              <a:t>&lt;/div&gt;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4618" y="5214147"/>
            <a:ext cx="11089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1" dirty="0" err="1" smtClean="0">
                <a:latin typeface="Open Sans"/>
              </a:rPr>
              <a:t>Ingat</a:t>
            </a:r>
            <a:r>
              <a:rPr lang="en-US" i="1" dirty="0">
                <a:latin typeface="Open Sans"/>
              </a:rPr>
              <a:t>, </a:t>
            </a:r>
            <a:r>
              <a:rPr lang="en-US" i="1" dirty="0" err="1">
                <a:latin typeface="Open Sans"/>
              </a:rPr>
              <a:t>tambahkan</a:t>
            </a:r>
            <a:r>
              <a:rPr lang="en-US" i="1" dirty="0">
                <a:latin typeface="Open Sans"/>
              </a:rPr>
              <a:t> </a:t>
            </a:r>
            <a:r>
              <a:rPr lang="en-US" i="1" dirty="0" err="1">
                <a:latin typeface="Open Sans"/>
              </a:rPr>
              <a:t>kode</a:t>
            </a:r>
            <a:r>
              <a:rPr lang="en-US" i="1" dirty="0">
                <a:latin typeface="Open Sans"/>
              </a:rPr>
              <a:t> </a:t>
            </a:r>
            <a:r>
              <a:rPr lang="en-US" i="1" dirty="0" err="1">
                <a:latin typeface="Open Sans"/>
              </a:rPr>
              <a:t>tersebut</a:t>
            </a:r>
            <a:r>
              <a:rPr lang="en-US" i="1" dirty="0">
                <a:latin typeface="Open Sans"/>
              </a:rPr>
              <a:t> </a:t>
            </a:r>
            <a:r>
              <a:rPr lang="en-US" i="1" dirty="0" err="1">
                <a:latin typeface="Open Sans"/>
              </a:rPr>
              <a:t>pada</a:t>
            </a:r>
            <a:r>
              <a:rPr lang="en-US" i="1" dirty="0">
                <a:latin typeface="Open Sans"/>
              </a:rPr>
              <a:t> </a:t>
            </a:r>
            <a:r>
              <a:rPr lang="en-US" i="1" dirty="0" err="1">
                <a:latin typeface="Open Sans"/>
              </a:rPr>
              <a:t>struktur</a:t>
            </a:r>
            <a:r>
              <a:rPr lang="en-US" i="1" dirty="0">
                <a:latin typeface="Open Sans"/>
              </a:rPr>
              <a:t> HTML </a:t>
            </a:r>
            <a:r>
              <a:rPr lang="en-US" i="1" dirty="0" err="1">
                <a:latin typeface="Open Sans"/>
              </a:rPr>
              <a:t>standar</a:t>
            </a:r>
            <a:r>
              <a:rPr lang="en-US" i="1" dirty="0">
                <a:latin typeface="Open Sans"/>
              </a:rPr>
              <a:t> yang </a:t>
            </a:r>
            <a:r>
              <a:rPr lang="en-US" i="1" dirty="0" err="1">
                <a:latin typeface="Open Sans"/>
              </a:rPr>
              <a:t>memiliki</a:t>
            </a:r>
            <a:r>
              <a:rPr lang="en-US" i="1" dirty="0">
                <a:latin typeface="Open Sans"/>
              </a:rPr>
              <a:t> &lt;!DOCTYPE HTML&gt;, &lt;HTML&gt;,&lt;head&gt; </a:t>
            </a:r>
            <a:r>
              <a:rPr lang="en-US" i="1" dirty="0" err="1">
                <a:latin typeface="Open Sans"/>
              </a:rPr>
              <a:t>dan</a:t>
            </a:r>
            <a:r>
              <a:rPr lang="en-US" i="1" dirty="0">
                <a:latin typeface="Open Sans"/>
              </a:rPr>
              <a:t> </a:t>
            </a:r>
            <a:r>
              <a:rPr lang="en-US" i="1" dirty="0" err="1">
                <a:latin typeface="Open Sans"/>
              </a:rPr>
              <a:t>seterusnya</a:t>
            </a:r>
            <a:r>
              <a:rPr lang="en-US" i="1" dirty="0">
                <a:latin typeface="Open San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2037</Words>
  <Application>Microsoft Office PowerPoint</Application>
  <PresentationFormat>Widescreen</PresentationFormat>
  <Paragraphs>175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Lucida Calligraphy</vt:lpstr>
      <vt:lpstr>Open Sans</vt:lpstr>
      <vt:lpstr>Rockwell</vt:lpstr>
      <vt:lpstr>Symbol</vt:lpstr>
      <vt:lpstr>Wingdings</vt:lpstr>
      <vt:lpstr>Office Theme</vt:lpstr>
      <vt:lpstr>HTML dan CSS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dan CSS</dc:title>
  <dc:creator>Samsung</dc:creator>
  <cp:lastModifiedBy>KOESHERYAT1N</cp:lastModifiedBy>
  <cp:revision>35</cp:revision>
  <dcterms:created xsi:type="dcterms:W3CDTF">2018-03-08T04:15:49Z</dcterms:created>
  <dcterms:modified xsi:type="dcterms:W3CDTF">2020-04-09T05:52:34Z</dcterms:modified>
</cp:coreProperties>
</file>