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73" r:id="rId8"/>
    <p:sldId id="262" r:id="rId9"/>
    <p:sldId id="264" r:id="rId10"/>
    <p:sldId id="274" r:id="rId11"/>
    <p:sldId id="276" r:id="rId12"/>
    <p:sldId id="265" r:id="rId13"/>
    <p:sldId id="277" r:id="rId14"/>
    <p:sldId id="266" r:id="rId15"/>
    <p:sldId id="278" r:id="rId16"/>
    <p:sldId id="267" r:id="rId17"/>
    <p:sldId id="261" r:id="rId18"/>
    <p:sldId id="268" r:id="rId19"/>
    <p:sldId id="269" r:id="rId20"/>
    <p:sldId id="270" r:id="rId21"/>
    <p:sldId id="27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10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8201-9AAB-44F6-9679-0F1402152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MANAJEMEN LINTAS BUDAYA (5)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EBD9A-3CC1-4EA5-8F09-CA623C270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Kristina </a:t>
            </a:r>
            <a:r>
              <a:rPr lang="en-US" dirty="0" err="1"/>
              <a:t>Wardhani</a:t>
            </a:r>
            <a:r>
              <a:rPr lang="en-US" dirty="0"/>
              <a:t> ,S.E.,M.M.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239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37FC43-1C61-4FE6-97FA-A55DE835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27314" cy="39618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34311-AFF8-488C-AFF0-0C28EA2F9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72" y="3702379"/>
            <a:ext cx="7257928" cy="31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5187F-7E6A-4689-99C0-7BF334E8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E0A6-BBC8-453A-B879-A00D2E99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D6AC-45EC-4EBF-916F-BC9D4218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70" y="1873242"/>
            <a:ext cx="10593859" cy="434216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lphaLcPeriod"/>
            </a:pPr>
            <a:r>
              <a:rPr lang="en-ID" b="1" dirty="0"/>
              <a:t>Nilai-Nilai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dirty="0"/>
              <a:t>: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orang-orang Amerika </a:t>
            </a:r>
            <a:r>
              <a:rPr lang="en-ID" dirty="0" err="1"/>
              <a:t>berpandangan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uang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kekayaan</a:t>
            </a:r>
            <a:r>
              <a:rPr lang="en-ID" dirty="0"/>
              <a:t> yang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usahanya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superioritas,dan</a:t>
            </a:r>
            <a:r>
              <a:rPr lang="en-ID" dirty="0"/>
              <a:t> orang yang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juga </a:t>
            </a:r>
            <a:r>
              <a:rPr lang="en-ID" dirty="0" err="1"/>
              <a:t>benci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kemiskinan</a:t>
            </a:r>
            <a:r>
              <a:rPr lang="en-ID" dirty="0"/>
              <a:t> dan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. Di Indonesia, </a:t>
            </a:r>
            <a:r>
              <a:rPr lang="en-ID" dirty="0" err="1"/>
              <a:t>khususnya</a:t>
            </a:r>
            <a:r>
              <a:rPr lang="en-ID" dirty="0"/>
              <a:t> orang-</a:t>
            </a:r>
            <a:r>
              <a:rPr lang="en-ID" dirty="0" err="1"/>
              <a:t>orangyang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pedesaan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nilai-nilaikebersamaan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kecenderungan</a:t>
            </a:r>
            <a:r>
              <a:rPr lang="en-ID" dirty="0"/>
              <a:t> </a:t>
            </a:r>
            <a:r>
              <a:rPr lang="en-ID" dirty="0" err="1"/>
              <a:t>bahwanilai</a:t>
            </a:r>
            <a:r>
              <a:rPr lang="en-ID" dirty="0"/>
              <a:t> gotong royong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memudar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perkotaan</a:t>
            </a:r>
            <a:r>
              <a:rPr lang="en-ID" dirty="0"/>
              <a:t>,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tingginya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individualistis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b="1" dirty="0" err="1"/>
              <a:t>Peran</a:t>
            </a:r>
            <a:r>
              <a:rPr lang="en-ID" b="1" dirty="0"/>
              <a:t> dan Status </a:t>
            </a:r>
            <a:r>
              <a:rPr lang="en-ID" b="1" dirty="0" err="1"/>
              <a:t>Budaya</a:t>
            </a:r>
            <a:r>
              <a:rPr lang="en-ID" b="1" dirty="0"/>
              <a:t>  : </a:t>
            </a:r>
            <a:r>
              <a:rPr lang="en-ID" dirty="0" err="1"/>
              <a:t>menuntun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dimainkan</a:t>
            </a:r>
            <a:r>
              <a:rPr lang="en-ID" dirty="0"/>
              <a:t> </a:t>
            </a:r>
            <a:r>
              <a:rPr lang="en-ID" dirty="0" err="1"/>
              <a:t>seseorang,termasuk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,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merekakomunikasikan</a:t>
            </a:r>
            <a:r>
              <a:rPr lang="en-ID" dirty="0"/>
              <a:t>, dan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, di negara-negara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marih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rendah.Sementara</a:t>
            </a:r>
            <a:r>
              <a:rPr lang="en-ID" dirty="0"/>
              <a:t>, di negara-negara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Eropa</a:t>
            </a:r>
            <a:r>
              <a:rPr lang="en-ID" dirty="0"/>
              <a:t>,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di dunia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kuat.Begitu</a:t>
            </a:r>
            <a:r>
              <a:rPr lang="en-ID" dirty="0"/>
              <a:t> pula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status, yang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pandangnyaberbeda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negara yang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negara yang </a:t>
            </a:r>
            <a:r>
              <a:rPr lang="en-ID" dirty="0" err="1"/>
              <a:t>lain.Kebanyakan</a:t>
            </a:r>
            <a:r>
              <a:rPr lang="en-ID" dirty="0"/>
              <a:t> status para </a:t>
            </a:r>
            <a:r>
              <a:rPr lang="en-ID" dirty="0" err="1"/>
              <a:t>eksekutif</a:t>
            </a:r>
            <a:r>
              <a:rPr lang="en-ID" dirty="0"/>
              <a:t> di Amerika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simbol-simbol</a:t>
            </a:r>
            <a:r>
              <a:rPr lang="en-ID" dirty="0"/>
              <a:t> yang </a:t>
            </a:r>
            <a:r>
              <a:rPr lang="en-ID" dirty="0" err="1"/>
              <a:t>bernuansa</a:t>
            </a:r>
            <a:r>
              <a:rPr lang="en-ID" dirty="0"/>
              <a:t> </a:t>
            </a:r>
            <a:r>
              <a:rPr lang="en-ID" dirty="0" err="1"/>
              <a:t>materialistik</a:t>
            </a:r>
            <a:r>
              <a:rPr lang="en-ID" dirty="0"/>
              <a:t>. Status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 yang </a:t>
            </a:r>
            <a:r>
              <a:rPr lang="en-ID" dirty="0" err="1"/>
              <a:t>luas</a:t>
            </a:r>
            <a:r>
              <a:rPr lang="en-ID" dirty="0"/>
              <a:t>, </a:t>
            </a:r>
            <a:r>
              <a:rPr lang="en-ID" dirty="0" err="1"/>
              <a:t>karpet</a:t>
            </a:r>
            <a:r>
              <a:rPr lang="en-ID" dirty="0"/>
              <a:t> mahal, </a:t>
            </a:r>
            <a:r>
              <a:rPr lang="en-ID" dirty="0" err="1"/>
              <a:t>meja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, dan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aksesoris</a:t>
            </a:r>
            <a:r>
              <a:rPr lang="en-ID" dirty="0"/>
              <a:t> </a:t>
            </a:r>
            <a:r>
              <a:rPr lang="en-ID" dirty="0" err="1"/>
              <a:t>yangmenarik</a:t>
            </a:r>
            <a:r>
              <a:rPr lang="en-ID" dirty="0"/>
              <a:t>. Di Indonesia, status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daripenataan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terkesan</a:t>
            </a:r>
            <a:r>
              <a:rPr lang="en-ID" dirty="0"/>
              <a:t> </a:t>
            </a:r>
            <a:r>
              <a:rPr lang="en-ID" dirty="0" err="1"/>
              <a:t>luks</a:t>
            </a:r>
            <a:r>
              <a:rPr lang="en-ID" dirty="0"/>
              <a:t> dan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mewah</a:t>
            </a:r>
            <a:r>
              <a:rPr lang="en-ID" dirty="0"/>
              <a:t> 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kendaraan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68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0B6B1-6D68-4F4D-92EC-A66308B9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964"/>
            <a:ext cx="5780867" cy="5780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E814E-431F-49B4-99D1-0BF3B783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3" r="7411"/>
          <a:stretch/>
        </p:blipFill>
        <p:spPr>
          <a:xfrm>
            <a:off x="5780867" y="294467"/>
            <a:ext cx="6302644" cy="62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81079-C9B9-4328-BEE9-3C801576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1" y="1135712"/>
            <a:ext cx="10058400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c. </a:t>
            </a:r>
            <a:r>
              <a:rPr lang="en-ID" b="1" dirty="0" err="1"/>
              <a:t>Pengambilan</a:t>
            </a:r>
            <a:r>
              <a:rPr lang="en-ID" b="1" dirty="0"/>
              <a:t> Keputusan </a:t>
            </a:r>
            <a:r>
              <a:rPr lang="en-ID" dirty="0"/>
              <a:t>: Di negara-negara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Kanada</a:t>
            </a:r>
            <a:r>
              <a:rPr lang="en-ID" dirty="0"/>
              <a:t>, para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berupaya</a:t>
            </a:r>
            <a:r>
              <a:rPr lang="en-ID" dirty="0"/>
              <a:t> </a:t>
            </a:r>
            <a:r>
              <a:rPr lang="en-ID" dirty="0" err="1"/>
              <a:t>secepat</a:t>
            </a:r>
            <a:r>
              <a:rPr lang="en-ID" dirty="0"/>
              <a:t> dan </a:t>
            </a:r>
            <a:r>
              <a:rPr lang="en-ID" dirty="0" err="1"/>
              <a:t>seefisien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 </a:t>
            </a:r>
            <a:r>
              <a:rPr lang="en-ID" dirty="0" err="1"/>
              <a:t>Umumnya</a:t>
            </a:r>
            <a:r>
              <a:rPr lang="en-ID" dirty="0"/>
              <a:t>, para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puncak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 Lain </a:t>
            </a:r>
            <a:r>
              <a:rPr lang="en-ID" dirty="0" err="1"/>
              <a:t>halnya</a:t>
            </a:r>
            <a:r>
              <a:rPr lang="en-ID" dirty="0"/>
              <a:t> di Amerika Latin dan </a:t>
            </a:r>
            <a:r>
              <a:rPr lang="en-ID" dirty="0" err="1"/>
              <a:t>Jepang,proses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puncak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 dan </a:t>
            </a:r>
            <a:r>
              <a:rPr lang="en-ID" dirty="0" err="1"/>
              <a:t>bertele</a:t>
            </a:r>
            <a:r>
              <a:rPr lang="en-ID" dirty="0"/>
              <a:t>-tele.</a:t>
            </a:r>
          </a:p>
          <a:p>
            <a:pPr marL="0" indent="0">
              <a:buNone/>
            </a:pPr>
            <a:r>
              <a:rPr lang="en-ID" dirty="0"/>
              <a:t>d. </a:t>
            </a:r>
            <a:r>
              <a:rPr lang="en-ID" b="1" dirty="0" err="1"/>
              <a:t>Konsep</a:t>
            </a:r>
            <a:r>
              <a:rPr lang="en-ID" b="1" dirty="0"/>
              <a:t> Waktu </a:t>
            </a:r>
            <a:r>
              <a:rPr lang="en-ID" dirty="0"/>
              <a:t>: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negara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menyadari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sangatlah</a:t>
            </a:r>
            <a:r>
              <a:rPr lang="en-ID" dirty="0"/>
              <a:t> </a:t>
            </a:r>
            <a:r>
              <a:rPr lang="en-ID" dirty="0" err="1"/>
              <a:t>berharga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menghemat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para </a:t>
            </a:r>
            <a:r>
              <a:rPr lang="en-ID" dirty="0" err="1"/>
              <a:t>eksekutif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memusatkan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pada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pada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sangatlah</a:t>
            </a:r>
            <a:r>
              <a:rPr lang="en-ID" dirty="0"/>
              <a:t> </a:t>
            </a:r>
            <a:r>
              <a:rPr lang="en-ID" dirty="0" err="1"/>
              <a:t>terbatas,dalam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padapokok</a:t>
            </a:r>
            <a:r>
              <a:rPr lang="en-ID" dirty="0"/>
              <a:t> </a:t>
            </a:r>
            <a:r>
              <a:rPr lang="en-ID" dirty="0" err="1"/>
              <a:t>persoalan</a:t>
            </a:r>
            <a:r>
              <a:rPr lang="en-ID" dirty="0"/>
              <a:t> (to the point) dan </a:t>
            </a:r>
            <a:r>
              <a:rPr lang="en-ID" dirty="0" err="1"/>
              <a:t>cepat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denganpara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Amerika Latin dan Asia, yang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luwes</a:t>
            </a:r>
            <a:r>
              <a:rPr lang="en-ID" dirty="0"/>
              <a:t>/</a:t>
            </a:r>
            <a:r>
              <a:rPr lang="en-ID" dirty="0" err="1"/>
              <a:t>fleksibel</a:t>
            </a:r>
            <a:r>
              <a:rPr lang="en-ID" dirty="0"/>
              <a:t>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mereka,menciptakan</a:t>
            </a:r>
            <a:r>
              <a:rPr lang="en-ID" dirty="0"/>
              <a:t> </a:t>
            </a:r>
            <a:r>
              <a:rPr lang="en-ID" dirty="0" err="1"/>
              <a:t>dasar-dasar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sekedar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40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59718-D144-4204-A4C1-1F5533B0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" t="9216" r="1851" b="13329"/>
          <a:stretch/>
        </p:blipFill>
        <p:spPr>
          <a:xfrm>
            <a:off x="-161268" y="0"/>
            <a:ext cx="8781393" cy="3925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E9F30-6AD9-46B1-978C-0565DA47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103" y="3429000"/>
            <a:ext cx="6752897" cy="35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ED5B-6EB5-4D92-8BB0-101AFD8D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062990"/>
            <a:ext cx="10679430" cy="49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e. </a:t>
            </a:r>
            <a:r>
              <a:rPr lang="en-ID" b="1" dirty="0" err="1"/>
              <a:t>Perilaku</a:t>
            </a:r>
            <a:r>
              <a:rPr lang="en-ID" b="1" dirty="0"/>
              <a:t> </a:t>
            </a:r>
            <a:r>
              <a:rPr lang="en-ID" b="1" dirty="0" err="1"/>
              <a:t>Etis</a:t>
            </a:r>
            <a:r>
              <a:rPr lang="en-ID" b="1" dirty="0"/>
              <a:t> </a:t>
            </a:r>
            <a:r>
              <a:rPr lang="en-ID" dirty="0"/>
              <a:t>: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etis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</a:t>
            </a:r>
            <a:r>
              <a:rPr lang="en-ID" dirty="0" err="1"/>
              <a:t>antarnegara</a:t>
            </a:r>
            <a:r>
              <a:rPr lang="en-ID" dirty="0"/>
              <a:t> pun </a:t>
            </a:r>
            <a:r>
              <a:rPr lang="en-ID" dirty="0" err="1"/>
              <a:t>bisa</a:t>
            </a:r>
            <a:r>
              <a:rPr lang="en-ID" dirty="0"/>
              <a:t> </a:t>
            </a:r>
            <a:r>
              <a:rPr lang="en-ID" dirty="0" err="1"/>
              <a:t>berbeda</a:t>
            </a:r>
            <a:r>
              <a:rPr lang="en-ID" dirty="0"/>
              <a:t>. </a:t>
            </a:r>
            <a:r>
              <a:rPr lang="en-ID" dirty="0" err="1"/>
              <a:t>Dibeberapa</a:t>
            </a:r>
            <a:r>
              <a:rPr lang="en-ID" dirty="0"/>
              <a:t> negara,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uang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kontrak</a:t>
            </a:r>
            <a:r>
              <a:rPr lang="en-ID" dirty="0"/>
              <a:t> </a:t>
            </a:r>
            <a:r>
              <a:rPr lang="en-ID" dirty="0" err="1"/>
              <a:t>pemerintah.Pembayaran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rutin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dinegara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Swedia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dikategorikan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suap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dan </a:t>
            </a:r>
            <a:r>
              <a:rPr lang="en-ID" dirty="0" err="1"/>
              <a:t>ilegal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b="1" dirty="0"/>
              <a:t>f. </a:t>
            </a:r>
            <a:r>
              <a:rPr lang="en-ID" b="1" dirty="0" err="1"/>
              <a:t>Perbedaan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Perusahaan </a:t>
            </a:r>
            <a:r>
              <a:rPr lang="en-ID" dirty="0"/>
              <a:t>: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orang </a:t>
            </a:r>
            <a:r>
              <a:rPr lang="en-ID" dirty="0" err="1"/>
              <a:t>bereaksi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lain. </a:t>
            </a:r>
            <a:r>
              <a:rPr lang="en-ID" dirty="0" err="1"/>
              <a:t>Ia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menafsirkan</a:t>
            </a:r>
            <a:r>
              <a:rPr lang="en-ID" dirty="0"/>
              <a:t> dan </a:t>
            </a:r>
            <a:r>
              <a:rPr lang="en-ID" dirty="0" err="1"/>
              <a:t>bereaksi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,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di Amerika </a:t>
            </a:r>
            <a:r>
              <a:rPr lang="en-ID" dirty="0" err="1"/>
              <a:t>Serikat</a:t>
            </a:r>
            <a:r>
              <a:rPr lang="en-ID" dirty="0"/>
              <a:t> </a:t>
            </a:r>
            <a:r>
              <a:rPr lang="en-ID" dirty="0" err="1"/>
              <a:t>mencoba</a:t>
            </a:r>
            <a:r>
              <a:rPr lang="en-ID" dirty="0"/>
              <a:t> </a:t>
            </a:r>
            <a:r>
              <a:rPr lang="en-ID" dirty="0" err="1"/>
              <a:t>membuat</a:t>
            </a:r>
            <a:r>
              <a:rPr lang="en-ID" dirty="0"/>
              <a:t> </a:t>
            </a:r>
            <a:r>
              <a:rPr lang="en-ID" dirty="0" err="1"/>
              <a:t>aliansi</a:t>
            </a:r>
            <a:r>
              <a:rPr lang="en-ID" dirty="0"/>
              <a:t> </a:t>
            </a:r>
            <a:r>
              <a:rPr lang="en-ID" dirty="0" err="1"/>
              <a:t>strategis</a:t>
            </a:r>
            <a:r>
              <a:rPr lang="en-ID" dirty="0"/>
              <a:t> 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dan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.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kegagalannya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pertentangan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925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FAEF-BE46-469E-8F4C-4F0912E6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DAAB9-3158-43E2-920E-3ED2BACC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21" y="2014194"/>
            <a:ext cx="7369444" cy="41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6B00-4666-4A75-9358-78386EA7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16E4-6247-4AF2-A5C9-B4ADF21B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St-Times (2013)</a:t>
            </a:r>
          </a:p>
          <a:p>
            <a:r>
              <a:rPr lang="en-ID" dirty="0" err="1"/>
              <a:t>Menurut</a:t>
            </a:r>
            <a:r>
              <a:rPr lang="en-ID" dirty="0"/>
              <a:t> St-Times,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rasa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air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mengagung-angungkan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merendahkan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lain.</a:t>
            </a:r>
          </a:p>
          <a:p>
            <a:pPr marL="0" indent="0">
              <a:buNone/>
            </a:pPr>
            <a:r>
              <a:rPr lang="en-ID" dirty="0"/>
              <a:t>Wikipedia</a:t>
            </a:r>
          </a:p>
          <a:p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wikipedia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yang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air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450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4B-F9CC-4EDC-ADC2-4EA82836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8AAC-E5A2-45FB-B5B5-ECA9BC45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perpecahan</a:t>
            </a:r>
            <a:r>
              <a:rPr lang="en-ID" dirty="0"/>
              <a:t>, </a:t>
            </a:r>
            <a:r>
              <a:rPr lang="en-ID" dirty="0" err="1"/>
              <a:t>pertikaian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peperangan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dan negara.</a:t>
            </a:r>
          </a:p>
          <a:p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 dunia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terjalin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menutup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negara lain.</a:t>
            </a:r>
          </a:p>
          <a:p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penganutnya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orang yang </a:t>
            </a:r>
            <a:r>
              <a:rPr lang="en-ID" dirty="0" err="1"/>
              <a:t>tertutup</a:t>
            </a:r>
            <a:r>
              <a:rPr lang="en-ID" dirty="0"/>
              <a:t> dan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bersosialisasi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lain.</a:t>
            </a:r>
          </a:p>
          <a:p>
            <a:r>
              <a:rPr lang="en-ID" dirty="0"/>
              <a:t>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</a:t>
            </a:r>
            <a:r>
              <a:rPr lang="en-ID" dirty="0" err="1"/>
              <a:t>melupakan</a:t>
            </a:r>
            <a:r>
              <a:rPr lang="en-ID" dirty="0"/>
              <a:t> </a:t>
            </a:r>
            <a:r>
              <a:rPr lang="en-ID" dirty="0" err="1"/>
              <a:t>keberadaan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sang </a:t>
            </a:r>
            <a:r>
              <a:rPr lang="en-ID" dirty="0" err="1"/>
              <a:t>pencipta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semesta</a:t>
            </a:r>
            <a:r>
              <a:rPr lang="en-ID" dirty="0"/>
              <a:t>.</a:t>
            </a:r>
          </a:p>
          <a:p>
            <a:r>
              <a:rPr lang="en-ID" dirty="0" err="1"/>
              <a:t>Chauvisnisme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beranggapan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lain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200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E29F-6D6A-4C58-80B1-E26A6AE8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Indikator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1233-31CC-4D7E-B1C3-8CE6E836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menghargainya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budaya-budaya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agar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kondusif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pada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342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C836-A161-4FB8-A5F7-42991BED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E08D-EB53-44BA-BC21-143A2741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12" y="2014194"/>
            <a:ext cx="10319288" cy="4020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b="1" dirty="0"/>
              <a:t>1. </a:t>
            </a:r>
            <a:r>
              <a:rPr lang="en-ID" b="1" dirty="0" err="1"/>
              <a:t>Jerman</a:t>
            </a:r>
            <a:endParaRPr lang="en-ID" b="1" dirty="0"/>
          </a:p>
          <a:p>
            <a:r>
              <a:rPr lang="en-ID" dirty="0"/>
              <a:t>Negara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. Kala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dipimpin</a:t>
            </a:r>
            <a:r>
              <a:rPr lang="en-ID" dirty="0"/>
              <a:t> oleh Adolf Hitler,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diktator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negara </a:t>
            </a:r>
            <a:r>
              <a:rPr lang="en-ID" dirty="0" err="1"/>
              <a:t>terbaik</a:t>
            </a:r>
            <a:r>
              <a:rPr lang="en-ID" dirty="0"/>
              <a:t> di dunia.</a:t>
            </a:r>
          </a:p>
          <a:p>
            <a:r>
              <a:rPr lang="en-ID" dirty="0"/>
              <a:t>Adolf Hitler </a:t>
            </a:r>
            <a:r>
              <a:rPr lang="en-ID" dirty="0" err="1"/>
              <a:t>memusuhi</a:t>
            </a:r>
            <a:r>
              <a:rPr lang="en-ID" dirty="0"/>
              <a:t> </a:t>
            </a:r>
            <a:r>
              <a:rPr lang="en-ID" dirty="0" err="1"/>
              <a:t>kaum</a:t>
            </a:r>
            <a:r>
              <a:rPr lang="en-ID" dirty="0"/>
              <a:t> </a:t>
            </a:r>
            <a:r>
              <a:rPr lang="en-ID" dirty="0" err="1"/>
              <a:t>Yahudi</a:t>
            </a:r>
            <a:r>
              <a:rPr lang="en-ID" dirty="0"/>
              <a:t>, </a:t>
            </a:r>
            <a:r>
              <a:rPr lang="en-ID" dirty="0" err="1"/>
              <a:t>anak-anak</a:t>
            </a:r>
            <a:r>
              <a:rPr lang="en-ID" dirty="0"/>
              <a:t> </a:t>
            </a:r>
            <a:r>
              <a:rPr lang="en-ID" dirty="0" err="1"/>
              <a:t>cacat</a:t>
            </a:r>
            <a:r>
              <a:rPr lang="en-ID" dirty="0"/>
              <a:t>, orang </a:t>
            </a:r>
            <a:r>
              <a:rPr lang="en-ID" dirty="0" err="1"/>
              <a:t>kembar</a:t>
            </a:r>
            <a:r>
              <a:rPr lang="en-ID" dirty="0"/>
              <a:t>. Hitler juga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orang </a:t>
            </a:r>
            <a:r>
              <a:rPr lang="en-ID" dirty="0" err="1"/>
              <a:t>Jerman</a:t>
            </a:r>
            <a:r>
              <a:rPr lang="en-ID" dirty="0"/>
              <a:t> (</a:t>
            </a:r>
            <a:r>
              <a:rPr lang="en-ID" dirty="0" err="1"/>
              <a:t>ras</a:t>
            </a:r>
            <a:r>
              <a:rPr lang="en-ID" dirty="0"/>
              <a:t> </a:t>
            </a:r>
            <a:r>
              <a:rPr lang="en-ID" dirty="0" err="1"/>
              <a:t>Nordik</a:t>
            </a:r>
            <a:r>
              <a:rPr lang="en-ID" dirty="0"/>
              <a:t>/ Arya)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ras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ras</a:t>
            </a:r>
            <a:r>
              <a:rPr lang="en-ID" dirty="0"/>
              <a:t> </a:t>
            </a:r>
            <a:r>
              <a:rPr lang="en-ID" dirty="0" err="1"/>
              <a:t>unggul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b="1" dirty="0"/>
              <a:t>2. </a:t>
            </a:r>
            <a:r>
              <a:rPr lang="en-ID" b="1" dirty="0" err="1"/>
              <a:t>Jepang</a:t>
            </a:r>
            <a:endParaRPr lang="en-ID" b="1" dirty="0"/>
          </a:p>
          <a:p>
            <a:r>
              <a:rPr lang="en-ID" dirty="0"/>
              <a:t>Negeri Sakura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dipimpin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Jepang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negara </a:t>
            </a:r>
            <a:r>
              <a:rPr lang="en-ID" dirty="0" err="1"/>
              <a:t>terbaik</a:t>
            </a:r>
            <a:r>
              <a:rPr lang="en-ID" dirty="0"/>
              <a:t> di dunia.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dunia, </a:t>
            </a:r>
            <a:r>
              <a:rPr lang="en-ID" dirty="0" err="1"/>
              <a:t>Jepang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negara </a:t>
            </a:r>
            <a:r>
              <a:rPr lang="en-ID" dirty="0" err="1"/>
              <a:t>penjajah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remeh</a:t>
            </a:r>
            <a:r>
              <a:rPr lang="en-ID" dirty="0"/>
              <a:t> pada negara-negara lain.</a:t>
            </a:r>
          </a:p>
          <a:p>
            <a:pPr marL="0" indent="0">
              <a:buNone/>
            </a:pPr>
            <a:r>
              <a:rPr lang="en-ID" b="1" dirty="0"/>
              <a:t>3. Italia</a:t>
            </a:r>
          </a:p>
          <a:p>
            <a:r>
              <a:rPr lang="en-ID" dirty="0" err="1"/>
              <a:t>Ternyata</a:t>
            </a:r>
            <a:r>
              <a:rPr lang="en-ID" dirty="0"/>
              <a:t> Italia </a:t>
            </a:r>
            <a:r>
              <a:rPr lang="en-ID" dirty="0" err="1"/>
              <a:t>pernah</a:t>
            </a:r>
            <a:r>
              <a:rPr lang="en-ID" dirty="0"/>
              <a:t> juga </a:t>
            </a:r>
            <a:r>
              <a:rPr lang="en-ID" dirty="0" err="1"/>
              <a:t>menjadi</a:t>
            </a:r>
            <a:r>
              <a:rPr lang="en-ID" dirty="0"/>
              <a:t> negara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. Kala </a:t>
            </a:r>
            <a:r>
              <a:rPr lang="en-ID" dirty="0" err="1"/>
              <a:t>itu</a:t>
            </a:r>
            <a:r>
              <a:rPr lang="en-ID" dirty="0"/>
              <a:t> Italia </a:t>
            </a:r>
            <a:r>
              <a:rPr lang="en-ID" dirty="0" err="1"/>
              <a:t>dipimpin</a:t>
            </a:r>
            <a:r>
              <a:rPr lang="en-ID" dirty="0"/>
              <a:t> oleh Benito Mussolini,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diktator</a:t>
            </a:r>
            <a:r>
              <a:rPr lang="en-ID" dirty="0"/>
              <a:t> </a:t>
            </a:r>
            <a:r>
              <a:rPr lang="en-ID" dirty="0" err="1"/>
              <a:t>fasis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negara lain </a:t>
            </a:r>
            <a:r>
              <a:rPr lang="en-ID" dirty="0" err="1"/>
              <a:t>adalah</a:t>
            </a:r>
            <a:r>
              <a:rPr lang="en-ID" dirty="0"/>
              <a:t> negara </a:t>
            </a:r>
            <a:r>
              <a:rPr lang="en-ID" dirty="0" err="1"/>
              <a:t>peniru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893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01A0EB-E95A-442E-8EBD-8F9C9A1E8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36"/>
          <a:stretch/>
        </p:blipFill>
        <p:spPr>
          <a:xfrm>
            <a:off x="1499461" y="1764919"/>
            <a:ext cx="9193078" cy="3824108"/>
          </a:xfrm>
        </p:spPr>
      </p:pic>
    </p:spTree>
    <p:extLst>
      <p:ext uri="{BB962C8B-B14F-4D97-AF65-F5344CB8AC3E}">
        <p14:creationId xmlns:p14="http://schemas.microsoft.com/office/powerpoint/2010/main" val="387464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E16F7-D72D-4DFF-AAF3-632166C3F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Kristina </a:t>
            </a:r>
            <a:r>
              <a:rPr lang="en-US" dirty="0" err="1"/>
              <a:t>Wardhani</a:t>
            </a:r>
            <a:r>
              <a:rPr lang="en-US" dirty="0"/>
              <a:t> ,S.E.,M.M.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830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D22E-D780-4FC2-A95A-4D6602B4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" y="280644"/>
            <a:ext cx="10058400" cy="1371600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23044-EFE9-47B5-8B58-877F3AC2A0CE}"/>
              </a:ext>
            </a:extLst>
          </p:cNvPr>
          <p:cNvSpPr/>
          <p:nvPr/>
        </p:nvSpPr>
        <p:spPr>
          <a:xfrm>
            <a:off x="918210" y="1941266"/>
            <a:ext cx="1005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ID" sz="2000" b="1" dirty="0" err="1"/>
              <a:t>Menurut</a:t>
            </a:r>
            <a:r>
              <a:rPr lang="en-ID" sz="2000" b="1" dirty="0"/>
              <a:t> E.B. Taylor</a:t>
            </a:r>
            <a:r>
              <a:rPr lang="en-ID" sz="2000" dirty="0"/>
              <a:t>: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seni</a:t>
            </a:r>
            <a:r>
              <a:rPr lang="en-ID" sz="2000" dirty="0"/>
              <a:t> dan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bermasyarakat</a:t>
            </a:r>
            <a:r>
              <a:rPr lang="en-ID" sz="2000" dirty="0"/>
              <a:t>. </a:t>
            </a:r>
            <a:r>
              <a:rPr lang="en-ID" sz="2000" dirty="0" err="1"/>
              <a:t>Pengetahuan</a:t>
            </a:r>
            <a:r>
              <a:rPr lang="en-ID" sz="2000" dirty="0"/>
              <a:t>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seni</a:t>
            </a:r>
            <a:r>
              <a:rPr lang="en-ID" sz="2000" dirty="0"/>
              <a:t> yang </a:t>
            </a: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dipakai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melancarkan</a:t>
            </a:r>
            <a:r>
              <a:rPr lang="en-ID" sz="2000" dirty="0"/>
              <a:t> </a:t>
            </a:r>
            <a:r>
              <a:rPr lang="en-ID" sz="2000" dirty="0" err="1"/>
              <a:t>interaksi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</a:t>
            </a:r>
          </a:p>
          <a:p>
            <a:pPr>
              <a:buFont typeface="+mj-lt"/>
              <a:buAutoNum type="arabicPeriod"/>
            </a:pPr>
            <a:endParaRPr lang="en-ID" sz="2000" dirty="0"/>
          </a:p>
          <a:p>
            <a:pPr>
              <a:buFont typeface="+mj-lt"/>
              <a:buAutoNum type="arabicPeriod"/>
            </a:pPr>
            <a:r>
              <a:rPr lang="en-ID" sz="2000" b="1" dirty="0"/>
              <a:t>Linton:</a:t>
            </a:r>
            <a:r>
              <a:rPr lang="en-ID" sz="2000" dirty="0"/>
              <a:t> 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warisan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leluhur</a:t>
            </a:r>
            <a:r>
              <a:rPr lang="en-ID" sz="2000" dirty="0"/>
              <a:t>.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boleh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yang </a:t>
            </a:r>
            <a:r>
              <a:rPr lang="en-ID" sz="2000" dirty="0" err="1"/>
              <a:t>tertinggal</a:t>
            </a:r>
            <a:r>
              <a:rPr lang="en-ID" sz="2000" dirty="0"/>
              <a:t> dan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dilaksanakan</a:t>
            </a:r>
            <a:r>
              <a:rPr lang="en-ID" sz="2000" dirty="0"/>
              <a:t> </a:t>
            </a:r>
            <a:r>
              <a:rPr lang="en-ID" sz="2000" dirty="0" err="1"/>
              <a:t>sebaik-baiknya</a:t>
            </a:r>
            <a:r>
              <a:rPr lang="en-ID" sz="2000" dirty="0"/>
              <a:t> oleh </a:t>
            </a:r>
            <a:r>
              <a:rPr lang="en-ID" sz="2000" dirty="0" err="1"/>
              <a:t>generasi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Jika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tersalurkan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terwariskan</a:t>
            </a:r>
            <a:r>
              <a:rPr lang="en-ID" sz="2000" dirty="0"/>
              <a:t>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terputus</a:t>
            </a:r>
            <a:r>
              <a:rPr lang="en-ID" sz="2000" dirty="0"/>
              <a:t> di </a:t>
            </a:r>
            <a:r>
              <a:rPr lang="en-ID" sz="2000" dirty="0" err="1"/>
              <a:t>tengah</a:t>
            </a:r>
            <a:r>
              <a:rPr lang="en-ID" sz="2000" dirty="0"/>
              <a:t> </a:t>
            </a:r>
            <a:r>
              <a:rPr lang="en-ID" sz="2000" dirty="0" err="1"/>
              <a:t>jalan</a:t>
            </a:r>
            <a:r>
              <a:rPr lang="en-ID" sz="2000" dirty="0"/>
              <a:t>.</a:t>
            </a:r>
          </a:p>
          <a:p>
            <a:pPr>
              <a:buFont typeface="+mj-lt"/>
              <a:buAutoNum type="arabicPeriod"/>
            </a:pPr>
            <a:endParaRPr lang="en-ID" sz="2000" dirty="0"/>
          </a:p>
          <a:p>
            <a:pPr>
              <a:buFont typeface="+mj-lt"/>
              <a:buAutoNum type="arabicPeriod"/>
            </a:pPr>
            <a:r>
              <a:rPr lang="en-ID" sz="2000" b="1" dirty="0" err="1"/>
              <a:t>Koentjaraningrat</a:t>
            </a:r>
            <a:r>
              <a:rPr lang="en-ID" sz="2000" b="1" dirty="0"/>
              <a:t>: 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gabungan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ide, </a:t>
            </a:r>
            <a:r>
              <a:rPr lang="en-ID" sz="2000" dirty="0" err="1"/>
              <a:t>tindakan</a:t>
            </a:r>
            <a:r>
              <a:rPr lang="en-ID" sz="2000" dirty="0"/>
              <a:t>, </a:t>
            </a:r>
            <a:r>
              <a:rPr lang="en-ID" sz="2000" dirty="0" err="1"/>
              <a:t>karya</a:t>
            </a:r>
            <a:r>
              <a:rPr lang="en-ID" sz="2000" dirty="0"/>
              <a:t> dan rasa. Di mana </a:t>
            </a:r>
            <a:r>
              <a:rPr lang="en-ID" sz="2000" dirty="0" err="1"/>
              <a:t>kesemuanya</a:t>
            </a:r>
            <a:r>
              <a:rPr lang="en-ID" sz="2000" dirty="0"/>
              <a:t> </a:t>
            </a:r>
            <a:r>
              <a:rPr lang="en-ID" sz="2000" dirty="0" err="1"/>
              <a:t>berbaur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kehidupan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 </a:t>
            </a:r>
            <a:r>
              <a:rPr lang="en-ID" sz="2000" dirty="0" err="1"/>
              <a:t>Pengertian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disampaikan</a:t>
            </a:r>
            <a:r>
              <a:rPr lang="en-ID" sz="2000" dirty="0"/>
              <a:t> oleh.</a:t>
            </a:r>
            <a:endParaRPr lang="en-ID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544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B2BA-357B-478F-B008-C985830D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Gegar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07B1-B66D-4B1F-A547-9D35902C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1917726"/>
            <a:ext cx="10530840" cy="4297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 err="1"/>
              <a:t>Gegar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(Culture Shock)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jabatan</a:t>
            </a:r>
            <a:r>
              <a:rPr lang="en-ID" dirty="0"/>
              <a:t> yang </a:t>
            </a:r>
            <a:r>
              <a:rPr lang="en-ID" dirty="0" err="1"/>
              <a:t>diderita</a:t>
            </a:r>
            <a:r>
              <a:rPr lang="en-ID" dirty="0"/>
              <a:t> orang-orang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tiba-tiba</a:t>
            </a:r>
            <a:r>
              <a:rPr lang="en-ID" dirty="0"/>
              <a:t> </a:t>
            </a:r>
            <a:r>
              <a:rPr lang="en-ID" dirty="0" err="1"/>
              <a:t>berpindah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dipindahkan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. </a:t>
            </a:r>
            <a:r>
              <a:rPr lang="en-ID" dirty="0" err="1"/>
              <a:t>Gegar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ditimbulkan</a:t>
            </a:r>
            <a:r>
              <a:rPr lang="en-ID" dirty="0"/>
              <a:t> oleh </a:t>
            </a:r>
            <a:r>
              <a:rPr lang="en-ID" dirty="0" err="1"/>
              <a:t>kecemasan</a:t>
            </a:r>
            <a:r>
              <a:rPr lang="en-ID" dirty="0"/>
              <a:t>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dan </a:t>
            </a:r>
            <a:r>
              <a:rPr lang="en-ID" dirty="0" err="1"/>
              <a:t>lambang-lambang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pergaulan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berjabat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dan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katakan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orang. Kapan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tips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berbelanja</a:t>
            </a:r>
            <a:r>
              <a:rPr lang="en-ID" dirty="0"/>
              <a:t>,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dan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undangan</a:t>
            </a:r>
            <a:r>
              <a:rPr lang="en-ID" dirty="0"/>
              <a:t>, dan </a:t>
            </a:r>
            <a:r>
              <a:rPr lang="en-ID" dirty="0" err="1"/>
              <a:t>sebagainya</a:t>
            </a:r>
            <a:r>
              <a:rPr lang="en-ID" dirty="0"/>
              <a:t>. </a:t>
            </a:r>
            <a:r>
              <a:rPr lang="en-ID" dirty="0" err="1"/>
              <a:t>Petunjuk-petunjuk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berbentuk</a:t>
            </a:r>
            <a:r>
              <a:rPr lang="en-ID" dirty="0"/>
              <a:t> kata-kata </a:t>
            </a:r>
            <a:r>
              <a:rPr lang="en-ID" dirty="0" err="1"/>
              <a:t>isyarat</a:t>
            </a:r>
            <a:r>
              <a:rPr lang="en-ID" dirty="0"/>
              <a:t>,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, </a:t>
            </a:r>
            <a:r>
              <a:rPr lang="en-ID" dirty="0" err="1"/>
              <a:t>kebiasaan-kebiasaan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norma-norma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peroleh</a:t>
            </a:r>
            <a:r>
              <a:rPr lang="en-ID" dirty="0"/>
              <a:t> </a:t>
            </a:r>
            <a:r>
              <a:rPr lang="en-ID" dirty="0" err="1"/>
              <a:t>sepanjang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.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,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petunjuk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lenyap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bagaikan</a:t>
            </a:r>
            <a:r>
              <a:rPr lang="en-ID" dirty="0"/>
              <a:t> </a:t>
            </a:r>
            <a:r>
              <a:rPr lang="en-ID" dirty="0" err="1"/>
              <a:t>ikan</a:t>
            </a:r>
            <a:r>
              <a:rPr lang="en-ID" dirty="0"/>
              <a:t> yang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air. Orang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pegangan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frustasi</a:t>
            </a:r>
            <a:r>
              <a:rPr lang="en-ID" dirty="0"/>
              <a:t> dan </a:t>
            </a:r>
            <a:r>
              <a:rPr lang="en-ID" dirty="0" err="1"/>
              <a:t>kecemasan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 err="1"/>
              <a:t>Pertama-tama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ketidaknyamanan</a:t>
            </a:r>
            <a:r>
              <a:rPr lang="en-ID" dirty="0"/>
              <a:t> dan </a:t>
            </a:r>
            <a:r>
              <a:rPr lang="en-ID" dirty="0" err="1"/>
              <a:t>mengecam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dan </a:t>
            </a:r>
            <a:r>
              <a:rPr lang="en-ID" dirty="0" err="1"/>
              <a:t>menganggap</a:t>
            </a:r>
            <a:r>
              <a:rPr lang="en-ID" dirty="0"/>
              <a:t> kampung </a:t>
            </a:r>
            <a:r>
              <a:rPr lang="en-ID" dirty="0" err="1"/>
              <a:t>halamannya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 Orang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perlindungan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berkumpul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teman-teman</a:t>
            </a:r>
            <a:r>
              <a:rPr lang="en-ID" dirty="0"/>
              <a:t> </a:t>
            </a:r>
            <a:r>
              <a:rPr lang="en-ID" dirty="0" err="1"/>
              <a:t>setanah</a:t>
            </a:r>
            <a:r>
              <a:rPr lang="en-ID" dirty="0"/>
              <a:t> air, </a:t>
            </a:r>
            <a:r>
              <a:rPr lang="en-ID" dirty="0" err="1"/>
              <a:t>kumpulan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tuduhan-tuduhan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streotip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(</a:t>
            </a:r>
            <a:r>
              <a:rPr lang="en-ID" dirty="0" err="1"/>
              <a:t>Mulyana</a:t>
            </a:r>
            <a:r>
              <a:rPr lang="en-ID" dirty="0"/>
              <a:t>, 2006).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7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4F5C-EA36-495B-B162-D19F6F71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192B2E-DD3E-40EC-8A19-AFDC6D06A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20" y="63556"/>
            <a:ext cx="11375756" cy="6730888"/>
          </a:xfrm>
        </p:spPr>
      </p:pic>
    </p:spTree>
    <p:extLst>
      <p:ext uri="{BB962C8B-B14F-4D97-AF65-F5344CB8AC3E}">
        <p14:creationId xmlns:p14="http://schemas.microsoft.com/office/powerpoint/2010/main" val="105080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BD0-9499-4E82-8C26-B4152FCF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440871"/>
            <a:ext cx="10058400" cy="1371600"/>
          </a:xfrm>
        </p:spPr>
        <p:txBody>
          <a:bodyPr>
            <a:normAutofit/>
          </a:bodyPr>
          <a:lstStyle/>
          <a:p>
            <a:r>
              <a:rPr lang="en-US" sz="4000" dirty="0" err="1"/>
              <a:t>Dimensi</a:t>
            </a:r>
            <a:r>
              <a:rPr lang="en-US" sz="4000" dirty="0"/>
              <a:t> </a:t>
            </a:r>
            <a:r>
              <a:rPr lang="en-US" sz="4000" dirty="0" err="1"/>
              <a:t>Gegar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/ Culture Shock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51391-07F7-4D76-9486-7EC1C030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42" y="1812471"/>
            <a:ext cx="11039342" cy="4716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/>
              <a:t>Dimensi</a:t>
            </a:r>
            <a:r>
              <a:rPr lang="en-ID" dirty="0"/>
              <a:t> Culture Shock Ward (2001) </a:t>
            </a:r>
            <a:r>
              <a:rPr lang="en-ID" dirty="0" err="1"/>
              <a:t>membagi</a:t>
            </a:r>
            <a:r>
              <a:rPr lang="en-ID" dirty="0"/>
              <a:t> Culture Shock </a:t>
            </a:r>
            <a:r>
              <a:rPr lang="en-ID" dirty="0" err="1"/>
              <a:t>kedalam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ABCs of Culture Shock, </a:t>
            </a:r>
            <a:r>
              <a:rPr lang="en-ID" dirty="0" err="1"/>
              <a:t>yakni</a:t>
            </a:r>
            <a:r>
              <a:rPr lang="en-ID" dirty="0"/>
              <a:t>: </a:t>
            </a:r>
          </a:p>
          <a:p>
            <a:pPr marL="342900" indent="-342900">
              <a:buAutoNum type="alphaLcPeriod"/>
            </a:pPr>
            <a:r>
              <a:rPr lang="en-ID" b="1" dirty="0"/>
              <a:t>Affective</a:t>
            </a:r>
            <a:r>
              <a:rPr lang="en-ID" dirty="0"/>
              <a:t> :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dan </a:t>
            </a:r>
            <a:r>
              <a:rPr lang="en-ID" dirty="0" err="1"/>
              <a:t>emosi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kebingungan</a:t>
            </a:r>
            <a:r>
              <a:rPr lang="en-ID" dirty="0"/>
              <a:t> dan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kewalahan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familiar.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,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ditipu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dilukai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teman-teman</a:t>
            </a:r>
            <a:r>
              <a:rPr lang="en-ID" dirty="0"/>
              <a:t>, </a:t>
            </a:r>
            <a:r>
              <a:rPr lang="en-ID" dirty="0" err="1"/>
              <a:t>merindukan</a:t>
            </a:r>
            <a:r>
              <a:rPr lang="en-ID" dirty="0"/>
              <a:t> kampung </a:t>
            </a:r>
            <a:r>
              <a:rPr lang="en-ID" dirty="0" err="1"/>
              <a:t>halaman</a:t>
            </a:r>
            <a:r>
              <a:rPr lang="en-ID" dirty="0"/>
              <a:t>, dan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b="1" dirty="0" err="1"/>
              <a:t>Behavio</a:t>
            </a:r>
            <a:r>
              <a:rPr lang="en-ID" dirty="0" err="1"/>
              <a:t>r</a:t>
            </a:r>
            <a:r>
              <a:rPr lang="en-ID" dirty="0"/>
              <a:t> :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dan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kekeliruan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, </a:t>
            </a:r>
            <a:r>
              <a:rPr lang="en-ID" dirty="0" err="1"/>
              <a:t>kebiasaan</a:t>
            </a:r>
            <a:r>
              <a:rPr lang="en-ID" dirty="0"/>
              <a:t> dan </a:t>
            </a:r>
            <a:r>
              <a:rPr lang="en-ID" dirty="0" err="1"/>
              <a:t>asumsi-asumsi</a:t>
            </a:r>
            <a:r>
              <a:rPr lang="en-ID" dirty="0"/>
              <a:t> yang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interpersonal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verbal dan nonverbal yang </a:t>
            </a:r>
            <a:r>
              <a:rPr lang="en-ID" dirty="0" err="1"/>
              <a:t>bervariasi</a:t>
            </a:r>
            <a:r>
              <a:rPr lang="en-ID" dirty="0"/>
              <a:t> di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dan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dan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di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memulai</a:t>
            </a:r>
            <a:r>
              <a:rPr lang="en-ID" dirty="0"/>
              <a:t> dan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harmonis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familiar. </a:t>
            </a:r>
          </a:p>
          <a:p>
            <a:pPr marL="342900" indent="-342900">
              <a:buAutoNum type="alphaLcPeriod"/>
            </a:pPr>
            <a:r>
              <a:rPr lang="en-ID" b="1" dirty="0"/>
              <a:t>Cognitive</a:t>
            </a:r>
            <a:r>
              <a:rPr lang="en-ID" dirty="0"/>
              <a:t> :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affectively dan </a:t>
            </a:r>
            <a:r>
              <a:rPr lang="en-ID" dirty="0" err="1"/>
              <a:t>behaviorally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etnis</a:t>
            </a:r>
            <a:r>
              <a:rPr lang="en-ID" dirty="0"/>
              <a:t> dan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,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yang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oleh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dihindarkan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pandangan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,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negara </a:t>
            </a:r>
            <a:r>
              <a:rPr lang="en-ID" dirty="0" err="1"/>
              <a:t>asal</a:t>
            </a:r>
            <a:r>
              <a:rPr lang="en-ID" dirty="0"/>
              <a:t>,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terpaku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ide </a:t>
            </a:r>
            <a:r>
              <a:rPr lang="en-ID" dirty="0" err="1"/>
              <a:t>saja</a:t>
            </a:r>
            <a:r>
              <a:rPr lang="en-ID" dirty="0"/>
              <a:t>,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208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8D5A2-066C-4E82-99BD-BCD20806E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99" b="3358"/>
          <a:stretch/>
        </p:blipFill>
        <p:spPr>
          <a:xfrm>
            <a:off x="1318228" y="100739"/>
            <a:ext cx="9555543" cy="6656522"/>
          </a:xfrm>
        </p:spPr>
      </p:pic>
    </p:spTree>
    <p:extLst>
      <p:ext uri="{BB962C8B-B14F-4D97-AF65-F5344CB8AC3E}">
        <p14:creationId xmlns:p14="http://schemas.microsoft.com/office/powerpoint/2010/main" val="153065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6F60-3C07-4CC0-9F53-4007DCDC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–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Gegar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6D24-3DB6-4211-BDEA-90B41D3A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 err="1"/>
              <a:t>Parrillo</a:t>
            </a:r>
            <a:r>
              <a:rPr lang="en-ID" dirty="0"/>
              <a:t> (2008)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Culture Shock </a:t>
            </a:r>
            <a:r>
              <a:rPr lang="en-ID" dirty="0" err="1"/>
              <a:t>yaitu</a:t>
            </a:r>
            <a:r>
              <a:rPr lang="en-ID" dirty="0"/>
              <a:t> :</a:t>
            </a:r>
          </a:p>
          <a:p>
            <a:pPr marL="0" indent="0">
              <a:buNone/>
            </a:pPr>
            <a:r>
              <a:rPr lang="en-ID" dirty="0"/>
              <a:t> a) </a:t>
            </a:r>
            <a:r>
              <a:rPr lang="en-ID" b="1" dirty="0" err="1"/>
              <a:t>Faktor</a:t>
            </a:r>
            <a:r>
              <a:rPr lang="en-ID" b="1" dirty="0"/>
              <a:t> intrapersonal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(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),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(</a:t>
            </a:r>
            <a:r>
              <a:rPr lang="en-ID" dirty="0" err="1"/>
              <a:t>dalam</a:t>
            </a:r>
            <a:r>
              <a:rPr lang="en-ID" dirty="0"/>
              <a:t> setting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), trait personal (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toleransi</a:t>
            </a:r>
            <a:r>
              <a:rPr lang="en-ID" dirty="0"/>
              <a:t>), dan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penampilan</a:t>
            </a:r>
            <a:r>
              <a:rPr lang="en-ID" dirty="0"/>
              <a:t>, </a:t>
            </a:r>
            <a:r>
              <a:rPr lang="en-ID" dirty="0" err="1"/>
              <a:t>umur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sosialisasi</a:t>
            </a:r>
            <a:r>
              <a:rPr lang="en-ID" dirty="0"/>
              <a:t> juga </a:t>
            </a:r>
            <a:r>
              <a:rPr lang="en-ID" dirty="0" err="1"/>
              <a:t>mempengaruhi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b) </a:t>
            </a:r>
            <a:r>
              <a:rPr lang="en-ID" b="1" dirty="0" err="1"/>
              <a:t>Variasi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lain. Culture Shock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berbeda,hal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perilaku</a:t>
            </a:r>
            <a:r>
              <a:rPr lang="en-ID" dirty="0"/>
              <a:t>,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, agama, </a:t>
            </a:r>
            <a:r>
              <a:rPr lang="en-ID" dirty="0" err="1"/>
              <a:t>pendidikan</a:t>
            </a:r>
            <a:r>
              <a:rPr lang="en-ID" dirty="0"/>
              <a:t>, 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dan </a:t>
            </a:r>
            <a:r>
              <a:rPr lang="en-ID" dirty="0" err="1"/>
              <a:t>bahasa</a:t>
            </a:r>
            <a:r>
              <a:rPr lang="en-ID" dirty="0"/>
              <a:t>. </a:t>
            </a:r>
            <a:r>
              <a:rPr lang="en-ID" dirty="0" err="1"/>
              <a:t>Bochner</a:t>
            </a:r>
            <a:r>
              <a:rPr lang="en-ID" dirty="0"/>
              <a:t> (2003)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berinteraksi</a:t>
            </a:r>
            <a:r>
              <a:rPr lang="en-ID" dirty="0"/>
              <a:t>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induvidu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dan </a:t>
            </a: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harmonis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c) </a:t>
            </a:r>
            <a:r>
              <a:rPr lang="en-ID" b="1" dirty="0" err="1"/>
              <a:t>Manifestasi</a:t>
            </a:r>
            <a:r>
              <a:rPr lang="en-ID" b="1" dirty="0"/>
              <a:t>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b="1" dirty="0" err="1"/>
              <a:t>politik</a:t>
            </a:r>
            <a:r>
              <a:rPr lang="en-ID" b="1" dirty="0"/>
              <a:t> </a:t>
            </a:r>
            <a:r>
              <a:rPr lang="en-ID" dirty="0"/>
              <a:t>juga </a:t>
            </a:r>
            <a:r>
              <a:rPr lang="en-ID" dirty="0" err="1"/>
              <a:t>mempengaruhi</a:t>
            </a:r>
            <a:r>
              <a:rPr lang="en-ID" dirty="0"/>
              <a:t> Culture Shock .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setempat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prasangka</a:t>
            </a:r>
            <a:r>
              <a:rPr lang="en-ID" dirty="0"/>
              <a:t>, </a:t>
            </a:r>
            <a:r>
              <a:rPr lang="en-ID" dirty="0" err="1"/>
              <a:t>stereotip</a:t>
            </a:r>
            <a:r>
              <a:rPr lang="en-ID" dirty="0"/>
              <a:t>, dan </a:t>
            </a:r>
            <a:r>
              <a:rPr lang="en-ID" dirty="0" err="1"/>
              <a:t>intimidasi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032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361B-B31D-47C8-A5F8-A00604E2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Gegar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27EB0-9C88-412A-94BA-7C78F319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94866"/>
            <a:ext cx="10401300" cy="4320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Culture Shock yang </a:t>
            </a:r>
            <a:r>
              <a:rPr lang="en-ID" dirty="0" err="1"/>
              <a:t>dapat</a:t>
            </a:r>
            <a:r>
              <a:rPr lang="en-ID" dirty="0"/>
              <a:t> di </a:t>
            </a:r>
            <a:r>
              <a:rPr lang="en-ID" dirty="0" err="1"/>
              <a:t>alami</a:t>
            </a:r>
            <a:r>
              <a:rPr lang="en-ID" dirty="0"/>
              <a:t> oleh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(</a:t>
            </a:r>
            <a:r>
              <a:rPr lang="en-ID" dirty="0" err="1"/>
              <a:t>Guanipa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Niam</a:t>
            </a:r>
            <a:r>
              <a:rPr lang="en-ID" dirty="0"/>
              <a:t>, 2009),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ialah</a:t>
            </a:r>
            <a:r>
              <a:rPr lang="en-ID" dirty="0"/>
              <a:t>: </a:t>
            </a:r>
          </a:p>
          <a:p>
            <a:pPr marL="342900" indent="-342900">
              <a:buAutoNum type="arabicParenR"/>
            </a:pPr>
            <a:r>
              <a:rPr lang="en-ID" dirty="0" err="1"/>
              <a:t>Preokupasi</a:t>
            </a:r>
            <a:r>
              <a:rPr lang="en-ID" dirty="0"/>
              <a:t> (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terpaku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pada </a:t>
            </a:r>
            <a:r>
              <a:rPr lang="en-ID" dirty="0" err="1"/>
              <a:t>sebuah</a:t>
            </a:r>
            <a:r>
              <a:rPr lang="en-ID" dirty="0"/>
              <a:t> ide </a:t>
            </a:r>
            <a:r>
              <a:rPr lang="en-ID" dirty="0" err="1"/>
              <a:t>saja</a:t>
            </a:r>
            <a:r>
              <a:rPr lang="en-ID" dirty="0"/>
              <a:t>, yang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yang </a:t>
            </a:r>
            <a:r>
              <a:rPr lang="en-ID" dirty="0" err="1"/>
              <a:t>bernada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.  </a:t>
            </a:r>
          </a:p>
          <a:p>
            <a:pPr marL="342900" indent="-342900">
              <a:buAutoNum type="arabicParenR"/>
            </a:pP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,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depresi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Kemarahan</a:t>
            </a:r>
            <a:r>
              <a:rPr lang="en-ID" dirty="0"/>
              <a:t>,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marah</a:t>
            </a:r>
            <a:r>
              <a:rPr lang="en-ID" dirty="0"/>
              <a:t>, </a:t>
            </a:r>
            <a:r>
              <a:rPr lang="en-ID" dirty="0" err="1"/>
              <a:t>keengganan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</a:t>
            </a:r>
          </a:p>
          <a:p>
            <a:pPr marL="342900" indent="-342900">
              <a:buAutoNum type="arabicParenR"/>
            </a:pP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menyerap</a:t>
            </a:r>
            <a:r>
              <a:rPr lang="en-ID" dirty="0"/>
              <a:t> </a:t>
            </a:r>
            <a:r>
              <a:rPr lang="en-ID" dirty="0" err="1"/>
              <a:t>segalanya</a:t>
            </a:r>
            <a:r>
              <a:rPr lang="en-ID" dirty="0"/>
              <a:t> di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dan </a:t>
            </a:r>
            <a:r>
              <a:rPr lang="en-ID" dirty="0" err="1"/>
              <a:t>kegelisahan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Mengembangkan</a:t>
            </a:r>
            <a:r>
              <a:rPr lang="en-ID" dirty="0"/>
              <a:t> stereotype </a:t>
            </a:r>
            <a:r>
              <a:rPr lang="en-ID" dirty="0" err="1"/>
              <a:t>tentang</a:t>
            </a:r>
            <a:r>
              <a:rPr lang="en-ID" dirty="0"/>
              <a:t> kultur yang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obsesi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over- cleanliness </a:t>
            </a:r>
          </a:p>
        </p:txBody>
      </p:sp>
    </p:spTree>
    <p:extLst>
      <p:ext uri="{BB962C8B-B14F-4D97-AF65-F5344CB8AC3E}">
        <p14:creationId xmlns:p14="http://schemas.microsoft.com/office/powerpoint/2010/main" val="632843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1648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Savon</vt:lpstr>
      <vt:lpstr>MANAJEMEN LINTAS BUDAYA (5)</vt:lpstr>
      <vt:lpstr>Kriteria Penilaian dan Indikator </vt:lpstr>
      <vt:lpstr>Definisi Budaya</vt:lpstr>
      <vt:lpstr>Gegar Budaya</vt:lpstr>
      <vt:lpstr>PowerPoint Presentation</vt:lpstr>
      <vt:lpstr>Dimensi Gegar Budaya / Culture Shock</vt:lpstr>
      <vt:lpstr>PowerPoint Presentation</vt:lpstr>
      <vt:lpstr>Faktor – faktor Gegar Budaya</vt:lpstr>
      <vt:lpstr>Gejala Gegar Budaya</vt:lpstr>
      <vt:lpstr>PowerPoint Presentation</vt:lpstr>
      <vt:lpstr>PowerPoint Presentation</vt:lpstr>
      <vt:lpstr>Mengenal Perbedaan Budaya</vt:lpstr>
      <vt:lpstr>PowerPoint Presentation</vt:lpstr>
      <vt:lpstr>PowerPoint Presentation</vt:lpstr>
      <vt:lpstr>PowerPoint Presentation</vt:lpstr>
      <vt:lpstr>PowerPoint Presentation</vt:lpstr>
      <vt:lpstr>Kerugian Pemahaman Sovinisme</vt:lpstr>
      <vt:lpstr>Pemahaman Sovinisme</vt:lpstr>
      <vt:lpstr>Kerugian Pemahaman Sovinisme</vt:lpstr>
      <vt:lpstr>Contoh Pemahaman Sovinisme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LINTAS BUDAYA (5)</dc:title>
  <dc:creator>KRISTINA WARDHANI</dc:creator>
  <cp:lastModifiedBy>KRISTINA WARDHANI</cp:lastModifiedBy>
  <cp:revision>11</cp:revision>
  <dcterms:created xsi:type="dcterms:W3CDTF">2020-04-07T05:03:28Z</dcterms:created>
  <dcterms:modified xsi:type="dcterms:W3CDTF">2020-04-09T07:34:45Z</dcterms:modified>
</cp:coreProperties>
</file>