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sldIdLst>
    <p:sldId id="257" r:id="rId2"/>
    <p:sldId id="258" r:id="rId3"/>
    <p:sldId id="259" r:id="rId4"/>
    <p:sldId id="266" r:id="rId5"/>
    <p:sldId id="267" r:id="rId6"/>
    <p:sldId id="260" r:id="rId7"/>
    <p:sldId id="269" r:id="rId8"/>
    <p:sldId id="268" r:id="rId9"/>
    <p:sldId id="261" r:id="rId10"/>
    <p:sldId id="262" r:id="rId11"/>
    <p:sldId id="270" r:id="rId12"/>
    <p:sldId id="271" r:id="rId13"/>
    <p:sldId id="263" r:id="rId14"/>
    <p:sldId id="272" r:id="rId15"/>
    <p:sldId id="273" r:id="rId16"/>
    <p:sldId id="264" r:id="rId17"/>
    <p:sldId id="27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ftwareseni.co.id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nstagram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pssoft.com/blog/manajemen/diferensiasi-produk-pengertian-dan-strategi/" TargetMode="External"/><Relationship Id="rId2" Type="http://schemas.openxmlformats.org/officeDocument/2006/relationships/hyperlink" Target="https://www.app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neplus.com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 fontScale="90000"/>
          </a:bodyPr>
          <a:lstStyle/>
          <a:p>
            <a:r>
              <a:rPr lang="en-US" sz="8000" dirty="0" err="1"/>
              <a:t>Manajemen</a:t>
            </a:r>
            <a:r>
              <a:rPr lang="en-US" sz="8000" dirty="0"/>
              <a:t> </a:t>
            </a:r>
            <a:r>
              <a:rPr lang="en-US" sz="8000" dirty="0" err="1"/>
              <a:t>Sistem</a:t>
            </a:r>
            <a:r>
              <a:rPr lang="en-US" sz="8000" dirty="0"/>
              <a:t> </a:t>
            </a:r>
            <a:r>
              <a:rPr lang="en-US" sz="8000" dirty="0" err="1"/>
              <a:t>Informasi</a:t>
            </a:r>
            <a:r>
              <a:rPr lang="en-US" sz="8000" dirty="0"/>
              <a:t> </a:t>
            </a:r>
            <a:br>
              <a:rPr lang="en-US" sz="8000" dirty="0"/>
            </a:br>
            <a:r>
              <a:rPr lang="en-US" sz="8000" dirty="0"/>
              <a:t>(3-4)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8"/>
            <a:ext cx="7048021" cy="164854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E-business global dan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strategi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bisnis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Kristina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wardhani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,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s.e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,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m.m.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715BE-4EAB-4A1C-BEBE-D585E36C0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Skenario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Perusahaan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E0757B-2507-40AD-A3EE-95D92F395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651271"/>
            <a:ext cx="7329714" cy="51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89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D8D45D-19F3-4208-9691-332EAFE0B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5003"/>
            <a:ext cx="9686834" cy="603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9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87FE6-0BA3-4531-9419-5E3F029D7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Merancang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Perusahaan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ABD1CB-A154-44A1-87A5-51E5D1C84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1" y="2153998"/>
            <a:ext cx="6337255" cy="41022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1B1701-A7C9-4AAB-A3D9-175AE9AEE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992" y="2186563"/>
            <a:ext cx="5226207" cy="296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34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4DB7F-0D50-4455-8A77-FC7D1315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Produk</a:t>
            </a:r>
            <a:r>
              <a:rPr lang="en-US" dirty="0"/>
              <a:t>, </a:t>
            </a:r>
            <a:r>
              <a:rPr lang="en-US" dirty="0" err="1"/>
              <a:t>Jasa</a:t>
            </a:r>
            <a:r>
              <a:rPr lang="en-US" dirty="0"/>
              <a:t>, dan Model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Baru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4F81F-963E-43E1-BA6D-841810937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b="1" dirty="0" err="1"/>
              <a:t>Contoh</a:t>
            </a:r>
            <a:r>
              <a:rPr lang="en-ID" b="1" dirty="0"/>
              <a:t> : B2C eCommerce</a:t>
            </a:r>
          </a:p>
          <a:p>
            <a:r>
              <a:rPr lang="en-ID" dirty="0" err="1"/>
              <a:t>Sektor</a:t>
            </a:r>
            <a:r>
              <a:rPr lang="en-ID" dirty="0"/>
              <a:t> ecommerce B2C (</a:t>
            </a:r>
            <a:r>
              <a:rPr lang="en-ID" i="1" dirty="0"/>
              <a:t>business to consumer</a:t>
            </a:r>
            <a:r>
              <a:rPr lang="en-ID" dirty="0"/>
              <a:t>) </a:t>
            </a:r>
            <a:r>
              <a:rPr lang="en-ID" dirty="0" err="1"/>
              <a:t>adalah</a:t>
            </a:r>
            <a:r>
              <a:rPr lang="en-ID" dirty="0"/>
              <a:t> model </a:t>
            </a:r>
            <a:r>
              <a:rPr lang="en-ID" dirty="0" err="1"/>
              <a:t>bisnis</a:t>
            </a:r>
            <a:r>
              <a:rPr lang="en-ID" dirty="0"/>
              <a:t> yang </a:t>
            </a:r>
            <a:r>
              <a:rPr lang="en-ID" dirty="0" err="1"/>
              <a:t>lazim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di pasar ecommerce. </a:t>
            </a:r>
            <a:r>
              <a:rPr lang="en-ID" dirty="0" err="1"/>
              <a:t>Bahkan</a:t>
            </a:r>
            <a:r>
              <a:rPr lang="en-ID" dirty="0"/>
              <a:t> </a:t>
            </a:r>
            <a:r>
              <a:rPr lang="en-ID" dirty="0" err="1"/>
              <a:t>sektor</a:t>
            </a:r>
            <a:r>
              <a:rPr lang="en-ID" dirty="0"/>
              <a:t> B2C </a:t>
            </a:r>
            <a:r>
              <a:rPr lang="en-ID" dirty="0" err="1"/>
              <a:t>adalah</a:t>
            </a:r>
            <a:r>
              <a:rPr lang="en-ID" dirty="0"/>
              <a:t> model </a:t>
            </a:r>
            <a:r>
              <a:rPr lang="en-ID" dirty="0" err="1"/>
              <a:t>bisnis</a:t>
            </a:r>
            <a:r>
              <a:rPr lang="en-ID" dirty="0"/>
              <a:t> yang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dipikiran</a:t>
            </a:r>
            <a:r>
              <a:rPr lang="en-ID" dirty="0"/>
              <a:t> orang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mendengar</a:t>
            </a:r>
            <a:r>
              <a:rPr lang="en-ID" dirty="0"/>
              <a:t> kata ‘ecommerce’. </a:t>
            </a:r>
            <a:r>
              <a:rPr lang="en-ID" dirty="0" err="1"/>
              <a:t>Transaksi</a:t>
            </a:r>
            <a:r>
              <a:rPr lang="en-ID" dirty="0"/>
              <a:t> ecommerce B2C </a:t>
            </a:r>
            <a:r>
              <a:rPr lang="en-ID" dirty="0" err="1"/>
              <a:t>menyerupai</a:t>
            </a:r>
            <a:r>
              <a:rPr lang="en-ID" dirty="0"/>
              <a:t> model </a:t>
            </a:r>
            <a:r>
              <a:rPr lang="en-ID" dirty="0" err="1"/>
              <a:t>ritel</a:t>
            </a:r>
            <a:r>
              <a:rPr lang="en-ID" dirty="0"/>
              <a:t> </a:t>
            </a:r>
            <a:r>
              <a:rPr lang="en-ID" dirty="0" err="1"/>
              <a:t>tradisional</a:t>
            </a:r>
            <a:r>
              <a:rPr lang="en-ID" dirty="0"/>
              <a:t>, di mana </a:t>
            </a:r>
            <a:r>
              <a:rPr lang="en-ID" dirty="0" err="1"/>
              <a:t>bisnis</a:t>
            </a:r>
            <a:r>
              <a:rPr lang="en-ID" dirty="0"/>
              <a:t> </a:t>
            </a:r>
            <a:r>
              <a:rPr lang="en-ID" dirty="0" err="1"/>
              <a:t>menjual</a:t>
            </a:r>
            <a:r>
              <a:rPr lang="en-ID" dirty="0"/>
              <a:t> </a:t>
            </a:r>
            <a:r>
              <a:rPr lang="en-ID" dirty="0" err="1"/>
              <a:t>jasa</a:t>
            </a:r>
            <a:r>
              <a:rPr lang="en-ID" dirty="0"/>
              <a:t>/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,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</a:t>
            </a:r>
            <a:r>
              <a:rPr lang="en-ID" dirty="0" err="1"/>
              <a:t>dijalankan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 </a:t>
            </a:r>
            <a:r>
              <a:rPr lang="en-ID" dirty="0">
                <a:hlinkClick r:id="rId2"/>
              </a:rPr>
              <a:t>platform online</a:t>
            </a:r>
            <a:r>
              <a:rPr lang="en-ID" dirty="0"/>
              <a:t> </a:t>
            </a:r>
            <a:r>
              <a:rPr lang="en-ID" dirty="0" err="1"/>
              <a:t>alih-alih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toko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.</a:t>
            </a:r>
          </a:p>
          <a:p>
            <a:r>
              <a:rPr lang="en-ID" dirty="0" err="1">
                <a:solidFill>
                  <a:schemeClr val="tx1"/>
                </a:solidFill>
              </a:rPr>
              <a:t>Contoh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pemain</a:t>
            </a:r>
            <a:r>
              <a:rPr lang="en-ID" dirty="0">
                <a:solidFill>
                  <a:schemeClr val="tx1"/>
                </a:solidFill>
              </a:rPr>
              <a:t> ecommerce B2C di Indonesia </a:t>
            </a:r>
            <a:r>
              <a:rPr lang="en-ID" dirty="0" err="1">
                <a:solidFill>
                  <a:schemeClr val="tx1"/>
                </a:solidFill>
              </a:rPr>
              <a:t>adalah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Blibli</a:t>
            </a:r>
            <a:r>
              <a:rPr lang="en-ID" dirty="0">
                <a:solidFill>
                  <a:schemeClr val="tx1"/>
                </a:solidFill>
              </a:rPr>
              <a:t>, Jd.id, dan Lazada. </a:t>
            </a:r>
            <a:r>
              <a:rPr lang="en-ID" dirty="0" err="1">
                <a:solidFill>
                  <a:schemeClr val="tx1"/>
                </a:solidFill>
              </a:rPr>
              <a:t>Namun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dirty="0" err="1">
                <a:solidFill>
                  <a:schemeClr val="tx1"/>
                </a:solidFill>
              </a:rPr>
              <a:t>dari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laporan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i="1" dirty="0" err="1">
                <a:solidFill>
                  <a:schemeClr val="tx1"/>
                </a:solidFill>
              </a:rPr>
              <a:t>DailySocial</a:t>
            </a:r>
            <a:r>
              <a:rPr lang="en-ID" i="1" dirty="0">
                <a:solidFill>
                  <a:schemeClr val="tx1"/>
                </a:solidFill>
              </a:rPr>
              <a:t> </a:t>
            </a:r>
            <a:r>
              <a:rPr lang="en-ID" dirty="0" err="1">
                <a:solidFill>
                  <a:schemeClr val="tx1"/>
                </a:solidFill>
              </a:rPr>
              <a:t>mengindikasikan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adanya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peleburan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batas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antara</a:t>
            </a:r>
            <a:r>
              <a:rPr lang="en-ID" dirty="0">
                <a:solidFill>
                  <a:schemeClr val="tx1"/>
                </a:solidFill>
              </a:rPr>
              <a:t> ecommerce B2C dan C2C yang </a:t>
            </a:r>
            <a:r>
              <a:rPr lang="en-ID" dirty="0" err="1">
                <a:solidFill>
                  <a:schemeClr val="tx1"/>
                </a:solidFill>
              </a:rPr>
              <a:t>dilihat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penilaian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reputasi</a:t>
            </a:r>
            <a:r>
              <a:rPr lang="en-ID" dirty="0">
                <a:solidFill>
                  <a:schemeClr val="tx1"/>
                </a:solidFill>
              </a:rPr>
              <a:t>. </a:t>
            </a:r>
            <a:r>
              <a:rPr lang="en-ID" dirty="0" err="1">
                <a:solidFill>
                  <a:schemeClr val="tx1"/>
                </a:solidFill>
              </a:rPr>
              <a:t>Penilaian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terhadap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reputasi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umumnya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didasarkan</a:t>
            </a:r>
            <a:r>
              <a:rPr lang="en-ID" dirty="0">
                <a:solidFill>
                  <a:schemeClr val="tx1"/>
                </a:solidFill>
              </a:rPr>
              <a:t> pada </a:t>
            </a:r>
            <a:r>
              <a:rPr lang="en-ID" dirty="0" err="1">
                <a:solidFill>
                  <a:schemeClr val="tx1"/>
                </a:solidFill>
              </a:rPr>
              <a:t>kepercayaan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konsumen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terbentuk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beberapa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faktor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dirty="0" err="1">
                <a:solidFill>
                  <a:schemeClr val="tx1"/>
                </a:solidFill>
              </a:rPr>
              <a:t>diantaranya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jaminan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produk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dirty="0" err="1">
                <a:solidFill>
                  <a:schemeClr val="tx1"/>
                </a:solidFill>
              </a:rPr>
              <a:t>kualitas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layanan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dirty="0" err="1">
                <a:solidFill>
                  <a:schemeClr val="tx1"/>
                </a:solidFill>
              </a:rPr>
              <a:t>hingga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efektivitas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sistem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disajikan</a:t>
            </a:r>
            <a:r>
              <a:rPr lang="en-ID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6619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2EFD89-FFA2-4EF5-9EFC-57B717CF1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48765">
            <a:off x="2596" y="1030514"/>
            <a:ext cx="6934602" cy="312057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97908D-E607-46F4-A353-0BF9E01F3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86" y="2590799"/>
            <a:ext cx="7404591" cy="413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69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33393-FFCC-44C3-8BEA-2F67058F3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85800"/>
            <a:ext cx="10058400" cy="3760891"/>
          </a:xfrm>
        </p:spPr>
        <p:txBody>
          <a:bodyPr>
            <a:normAutofit/>
          </a:bodyPr>
          <a:lstStyle/>
          <a:p>
            <a:r>
              <a:rPr lang="en-ID" b="1" dirty="0" err="1"/>
              <a:t>Contoh</a:t>
            </a:r>
            <a:r>
              <a:rPr lang="en-ID" b="1" dirty="0"/>
              <a:t> : C2B eCommerce</a:t>
            </a:r>
          </a:p>
          <a:p>
            <a:r>
              <a:rPr lang="en-ID" i="1" dirty="0"/>
              <a:t>Customer to business </a:t>
            </a:r>
            <a:r>
              <a:rPr lang="en-ID" dirty="0"/>
              <a:t>(C2B) </a:t>
            </a:r>
            <a:r>
              <a:rPr lang="en-ID" dirty="0" err="1"/>
              <a:t>adalah</a:t>
            </a:r>
            <a:r>
              <a:rPr lang="en-ID" dirty="0"/>
              <a:t> model </a:t>
            </a:r>
            <a:r>
              <a:rPr lang="en-ID" dirty="0" err="1"/>
              <a:t>bisnis</a:t>
            </a:r>
            <a:r>
              <a:rPr lang="en-ID" dirty="0"/>
              <a:t> </a:t>
            </a:r>
            <a:r>
              <a:rPr lang="en-ID" dirty="0" err="1"/>
              <a:t>dimana</a:t>
            </a:r>
            <a:r>
              <a:rPr lang="en-ID" dirty="0"/>
              <a:t> </a:t>
            </a:r>
            <a:r>
              <a:rPr lang="en-ID" dirty="0" err="1"/>
              <a:t>konsumen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 </a:t>
            </a:r>
            <a:r>
              <a:rPr lang="en-ID" i="1" dirty="0"/>
              <a:t>end-use </a:t>
            </a:r>
            <a:r>
              <a:rPr lang="en-ID" dirty="0" err="1"/>
              <a:t>menyediakan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layanan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.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model </a:t>
            </a:r>
            <a:r>
              <a:rPr lang="en-ID" dirty="0" err="1"/>
              <a:t>kebalikan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B2C, di mana </a:t>
            </a:r>
            <a:r>
              <a:rPr lang="en-ID" dirty="0" err="1"/>
              <a:t>bisnis</a:t>
            </a:r>
            <a:r>
              <a:rPr lang="en-ID" dirty="0"/>
              <a:t> </a:t>
            </a:r>
            <a:r>
              <a:rPr lang="en-ID" dirty="0" err="1"/>
              <a:t>menghasilkan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dan </a:t>
            </a:r>
            <a:r>
              <a:rPr lang="en-ID" dirty="0" err="1"/>
              <a:t>layanan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konsumsi</a:t>
            </a:r>
            <a:r>
              <a:rPr lang="en-ID" dirty="0"/>
              <a:t> </a:t>
            </a:r>
            <a:r>
              <a:rPr lang="en-ID" dirty="0" err="1"/>
              <a:t>konsumen</a:t>
            </a:r>
            <a:r>
              <a:rPr lang="en-ID" dirty="0"/>
              <a:t>. </a:t>
            </a:r>
            <a:r>
              <a:rPr lang="en-ID" dirty="0" err="1"/>
              <a:t>Contoh</a:t>
            </a:r>
            <a:r>
              <a:rPr lang="en-ID" dirty="0"/>
              <a:t> platform C2B, </a:t>
            </a:r>
            <a:r>
              <a:rPr lang="en-ID" dirty="0" err="1"/>
              <a:t>yakni</a:t>
            </a:r>
            <a:r>
              <a:rPr lang="en-ID" dirty="0"/>
              <a:t> istockphoto.com yang </a:t>
            </a:r>
            <a:r>
              <a:rPr lang="en-ID" dirty="0" err="1"/>
              <a:t>menjadi</a:t>
            </a:r>
            <a:r>
              <a:rPr lang="en-ID" dirty="0"/>
              <a:t> media </a:t>
            </a:r>
            <a:r>
              <a:rPr lang="en-ID" dirty="0" err="1"/>
              <a:t>bagi</a:t>
            </a:r>
            <a:r>
              <a:rPr lang="en-ID" dirty="0"/>
              <a:t> para </a:t>
            </a:r>
            <a:r>
              <a:rPr lang="en-ID" dirty="0" err="1"/>
              <a:t>fotografer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mendapatkan</a:t>
            </a:r>
            <a:r>
              <a:rPr lang="en-ID" dirty="0"/>
              <a:t> </a:t>
            </a:r>
            <a:r>
              <a:rPr lang="en-ID" dirty="0" err="1"/>
              <a:t>royalti</a:t>
            </a:r>
            <a:r>
              <a:rPr lang="en-ID" dirty="0"/>
              <a:t> </a:t>
            </a: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yang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fotonya</a:t>
            </a:r>
            <a:r>
              <a:rPr lang="en-ID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F51F38-9DB3-4BAB-B852-E0AB6781B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2653332"/>
            <a:ext cx="8432800" cy="3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58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00E32-AFE3-4F80-B1F4-2E025869C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50698-758C-46C6-BBA0-B38EFF40B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" y="2017486"/>
            <a:ext cx="10676709" cy="4025778"/>
          </a:xfrm>
        </p:spPr>
        <p:txBody>
          <a:bodyPr>
            <a:normAutofit fontScale="92500" lnSpcReduction="20000"/>
          </a:bodyPr>
          <a:lstStyle/>
          <a:p>
            <a:r>
              <a:rPr lang="en-ID" b="1" dirty="0" err="1"/>
              <a:t>Menciptakan</a:t>
            </a:r>
            <a:r>
              <a:rPr lang="en-ID" b="1" dirty="0"/>
              <a:t> Pasar </a:t>
            </a:r>
            <a:r>
              <a:rPr lang="en-ID" b="1" dirty="0" err="1"/>
              <a:t>Baru</a:t>
            </a:r>
            <a:endParaRPr lang="en-ID" b="1" dirty="0"/>
          </a:p>
          <a:p>
            <a:r>
              <a:rPr lang="en-ID" dirty="0"/>
              <a:t>Anda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strategi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dijalankan</a:t>
            </a:r>
            <a:r>
              <a:rPr lang="en-ID" dirty="0"/>
              <a:t> di mana Anda </a:t>
            </a:r>
            <a:r>
              <a:rPr lang="en-ID" dirty="0" err="1"/>
              <a:t>menciptakan</a:t>
            </a:r>
            <a:r>
              <a:rPr lang="en-ID" dirty="0"/>
              <a:t> pasar yang </a:t>
            </a:r>
            <a:r>
              <a:rPr lang="en-ID" dirty="0" err="1"/>
              <a:t>bahkan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kompetitor</a:t>
            </a:r>
            <a:r>
              <a:rPr lang="en-ID" dirty="0"/>
              <a:t> yang </a:t>
            </a:r>
            <a:r>
              <a:rPr lang="en-ID" dirty="0" err="1"/>
              <a:t>masuk</a:t>
            </a:r>
            <a:r>
              <a:rPr lang="en-ID" dirty="0"/>
              <a:t>.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begitu</a:t>
            </a:r>
            <a:r>
              <a:rPr lang="en-ID" dirty="0"/>
              <a:t>, Anda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merencanakan</a:t>
            </a:r>
            <a:r>
              <a:rPr lang="en-ID" dirty="0"/>
              <a:t>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yang </a:t>
            </a:r>
            <a:r>
              <a:rPr lang="en-ID" dirty="0" err="1"/>
              <a:t>tepat</a:t>
            </a:r>
            <a:r>
              <a:rPr lang="en-ID" dirty="0"/>
              <a:t>.</a:t>
            </a:r>
          </a:p>
          <a:p>
            <a:r>
              <a:rPr lang="en-ID" dirty="0" err="1"/>
              <a:t>Masalahnya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menciptakan</a:t>
            </a:r>
            <a:r>
              <a:rPr lang="en-ID" dirty="0"/>
              <a:t> pasar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sesuatu</a:t>
            </a:r>
            <a:r>
              <a:rPr lang="en-ID" dirty="0"/>
              <a:t> yang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sulit</a:t>
            </a:r>
            <a:r>
              <a:rPr lang="en-ID" dirty="0"/>
              <a:t>. Anda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mengidetifikasi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pelanggan</a:t>
            </a:r>
            <a:r>
              <a:rPr lang="en-ID" dirty="0"/>
              <a:t> Anda dan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bersamaan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peluang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persaingan</a:t>
            </a:r>
            <a:r>
              <a:rPr lang="en-ID" dirty="0"/>
              <a:t> </a:t>
            </a:r>
            <a:r>
              <a:rPr lang="en-ID" dirty="0" err="1"/>
              <a:t>kompetitor</a:t>
            </a:r>
            <a:r>
              <a:rPr lang="en-ID" dirty="0"/>
              <a:t> yang </a:t>
            </a:r>
            <a:r>
              <a:rPr lang="en-ID" dirty="0" err="1"/>
              <a:t>rendah</a:t>
            </a:r>
            <a:r>
              <a:rPr lang="en-ID" dirty="0"/>
              <a:t>.</a:t>
            </a:r>
          </a:p>
          <a:p>
            <a:r>
              <a:rPr lang="en-ID" b="1" dirty="0" err="1"/>
              <a:t>Akuisisi</a:t>
            </a:r>
            <a:endParaRPr lang="en-ID" b="1" dirty="0"/>
          </a:p>
          <a:p>
            <a:r>
              <a:rPr lang="en-ID" dirty="0" err="1"/>
              <a:t>Strategi</a:t>
            </a:r>
            <a:r>
              <a:rPr lang="en-ID" dirty="0"/>
              <a:t> </a:t>
            </a:r>
            <a:r>
              <a:rPr lang="en-ID" dirty="0" err="1"/>
              <a:t>akuisisi</a:t>
            </a:r>
            <a:r>
              <a:rPr lang="en-ID" dirty="0"/>
              <a:t> </a:t>
            </a:r>
            <a:r>
              <a:rPr lang="en-ID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en-ID" dirty="0"/>
              <a:t> 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berhasil</a:t>
            </a:r>
            <a:r>
              <a:rPr lang="en-ID" dirty="0"/>
              <a:t> </a:t>
            </a:r>
            <a:r>
              <a:rPr lang="en-ID" dirty="0" err="1"/>
              <a:t>sejak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diluncurkan</a:t>
            </a:r>
            <a:r>
              <a:rPr lang="en-ID" dirty="0"/>
              <a:t>. </a:t>
            </a:r>
            <a:r>
              <a:rPr lang="en-ID" dirty="0" err="1"/>
              <a:t>Strategi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berfokus</a:t>
            </a:r>
            <a:r>
              <a:rPr lang="en-ID" dirty="0"/>
              <a:t> pada </a:t>
            </a:r>
            <a:r>
              <a:rPr lang="en-ID" dirty="0" err="1"/>
              <a:t>membeli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mengakuisisi</a:t>
            </a:r>
            <a:r>
              <a:rPr lang="en-ID" dirty="0"/>
              <a:t> </a:t>
            </a:r>
            <a:r>
              <a:rPr lang="en-ID" dirty="0" err="1"/>
              <a:t>kompetitor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 </a:t>
            </a:r>
            <a:r>
              <a:rPr lang="en-ID" dirty="0" err="1"/>
              <a:t>menciptakan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bersaing</a:t>
            </a:r>
            <a:r>
              <a:rPr lang="en-ID" dirty="0"/>
              <a:t> </a:t>
            </a:r>
            <a:r>
              <a:rPr lang="en-ID" dirty="0" err="1"/>
              <a:t>dengannya</a:t>
            </a:r>
            <a:r>
              <a:rPr lang="en-ID" dirty="0"/>
              <a:t>.</a:t>
            </a:r>
          </a:p>
          <a:p>
            <a:r>
              <a:rPr lang="en-ID" dirty="0" err="1"/>
              <a:t>Sejauh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diakuisisi</a:t>
            </a:r>
            <a:r>
              <a:rPr lang="en-ID" dirty="0"/>
              <a:t> oleh Facebook </a:t>
            </a:r>
            <a:r>
              <a:rPr lang="en-ID" dirty="0" err="1"/>
              <a:t>seperti</a:t>
            </a:r>
            <a:r>
              <a:rPr lang="en-ID" dirty="0"/>
              <a:t> </a:t>
            </a:r>
            <a:r>
              <a:rPr lang="en-ID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dirty="0" err="1"/>
              <a:t>Whatsapp</a:t>
            </a:r>
            <a:r>
              <a:rPr lang="en-ID" dirty="0"/>
              <a:t>, Oculus, </a:t>
            </a:r>
            <a:r>
              <a:rPr lang="en-ID" dirty="0" err="1"/>
              <a:t>dll</a:t>
            </a:r>
            <a:r>
              <a:rPr lang="en-ID" dirty="0"/>
              <a:t>. 1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akuisisi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: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jangkauan</a:t>
            </a:r>
            <a:r>
              <a:rPr lang="en-ID" dirty="0"/>
              <a:t> dan basis </a:t>
            </a:r>
            <a:r>
              <a:rPr lang="en-ID" dirty="0" err="1"/>
              <a:t>pengguna</a:t>
            </a:r>
            <a:r>
              <a:rPr lang="en-ID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62982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E950-F2BD-453B-A4B2-3CFA00C70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0F9B0-1E1E-4966-A5FF-89E4CC96F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b="1" dirty="0" err="1"/>
              <a:t>Diferensiasi</a:t>
            </a:r>
            <a:r>
              <a:rPr lang="en-ID" b="1" dirty="0"/>
              <a:t> </a:t>
            </a:r>
            <a:r>
              <a:rPr lang="en-ID" b="1" dirty="0" err="1"/>
              <a:t>Produk</a:t>
            </a:r>
            <a:endParaRPr lang="en-ID" b="1" dirty="0"/>
          </a:p>
          <a:p>
            <a:r>
              <a:rPr lang="en-ID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Apple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dirty="0" err="1">
                <a:solidFill>
                  <a:schemeClr val="tx1"/>
                </a:solidFill>
              </a:rPr>
              <a:t>membedakan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sistem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operasi</a:t>
            </a:r>
            <a:r>
              <a:rPr lang="en-ID" dirty="0">
                <a:solidFill>
                  <a:schemeClr val="tx1"/>
                </a:solidFill>
              </a:rPr>
              <a:t> smartphone iOS </a:t>
            </a:r>
            <a:r>
              <a:rPr lang="en-ID" dirty="0" err="1">
                <a:solidFill>
                  <a:schemeClr val="tx1"/>
                </a:solidFill>
              </a:rPr>
              <a:t>dengan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membuatnya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sangat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sederhana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dibandingkan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dengan</a:t>
            </a:r>
            <a:r>
              <a:rPr lang="en-ID" dirty="0">
                <a:solidFill>
                  <a:schemeClr val="tx1"/>
                </a:solidFill>
              </a:rPr>
              <a:t> Android. </a:t>
            </a:r>
            <a:r>
              <a:rPr lang="en-ID" dirty="0" err="1">
                <a:solidFill>
                  <a:schemeClr val="tx1"/>
                </a:solidFill>
              </a:rPr>
              <a:t>Ini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membedakannya</a:t>
            </a:r>
            <a:r>
              <a:rPr lang="en-ID" dirty="0">
                <a:solidFill>
                  <a:schemeClr val="tx1"/>
                </a:solidFill>
              </a:rPr>
              <a:t> dan </a:t>
            </a:r>
            <a:r>
              <a:rPr lang="en-ID" dirty="0" err="1">
                <a:solidFill>
                  <a:schemeClr val="tx1"/>
                </a:solidFill>
              </a:rPr>
              <a:t>membangun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pengikut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sendiri</a:t>
            </a:r>
            <a:r>
              <a:rPr lang="en-ID" dirty="0">
                <a:solidFill>
                  <a:schemeClr val="tx1"/>
                </a:solidFill>
              </a:rPr>
              <a:t>. Perusahaan juga </a:t>
            </a:r>
            <a:r>
              <a:rPr lang="en-ID" dirty="0" err="1">
                <a:solidFill>
                  <a:schemeClr val="tx1"/>
                </a:solidFill>
              </a:rPr>
              <a:t>telah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mengikuti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strategi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sama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untuk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produk-produk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lainnya</a:t>
            </a:r>
            <a:r>
              <a:rPr lang="en-ID" dirty="0">
                <a:solidFill>
                  <a:schemeClr val="tx1"/>
                </a:solidFill>
              </a:rPr>
              <a:t>.</a:t>
            </a:r>
          </a:p>
          <a:p>
            <a:r>
              <a:rPr lang="en-ID" dirty="0" err="1">
                <a:solidFill>
                  <a:schemeClr val="tx1"/>
                </a:solidFill>
              </a:rPr>
              <a:t>Untuk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penjelasan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lengkap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tentang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dfrensiasi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produk</a:t>
            </a:r>
            <a:r>
              <a:rPr lang="en-ID" dirty="0">
                <a:solidFill>
                  <a:schemeClr val="tx1"/>
                </a:solidFill>
              </a:rPr>
              <a:t>, Anda </a:t>
            </a:r>
            <a:r>
              <a:rPr lang="en-ID" dirty="0" err="1">
                <a:solidFill>
                  <a:schemeClr val="tx1"/>
                </a:solidFill>
              </a:rPr>
              <a:t>dapat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membacanya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secara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lengkap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melalui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</a:t>
            </a:r>
            <a:r>
              <a:rPr lang="en-ID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ini</a:t>
            </a:r>
            <a:r>
              <a:rPr lang="en-ID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en-ID" dirty="0">
              <a:solidFill>
                <a:schemeClr val="tx1"/>
              </a:solidFill>
            </a:endParaRPr>
          </a:p>
          <a:p>
            <a:r>
              <a:rPr lang="en-ID" b="1" dirty="0" err="1">
                <a:solidFill>
                  <a:schemeClr val="tx1"/>
                </a:solidFill>
              </a:rPr>
              <a:t>Permainan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harga</a:t>
            </a:r>
            <a:endParaRPr lang="en-ID" b="1" dirty="0">
              <a:solidFill>
                <a:schemeClr val="tx1"/>
              </a:solidFill>
            </a:endParaRPr>
          </a:p>
          <a:p>
            <a:r>
              <a:rPr lang="en-ID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OnePlus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dirty="0" err="1">
                <a:solidFill>
                  <a:schemeClr val="tx1"/>
                </a:solidFill>
              </a:rPr>
              <a:t>meluncurkan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produk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andalannya</a:t>
            </a:r>
            <a:r>
              <a:rPr lang="en-ID" dirty="0">
                <a:solidFill>
                  <a:schemeClr val="tx1"/>
                </a:solidFill>
              </a:rPr>
              <a:t> OnePlus 6T </a:t>
            </a:r>
            <a:r>
              <a:rPr lang="en-ID" dirty="0" err="1">
                <a:solidFill>
                  <a:schemeClr val="tx1"/>
                </a:solidFill>
              </a:rPr>
              <a:t>dengan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fitur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mirip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dengan</a:t>
            </a:r>
            <a:r>
              <a:rPr lang="en-ID" dirty="0">
                <a:solidFill>
                  <a:schemeClr val="tx1"/>
                </a:solidFill>
              </a:rPr>
              <a:t> iPhone X </a:t>
            </a:r>
            <a:r>
              <a:rPr lang="en-ID" dirty="0" err="1">
                <a:solidFill>
                  <a:schemeClr val="tx1"/>
                </a:solidFill>
              </a:rPr>
              <a:t>tetapi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dengan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harga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kurang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setengah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harga</a:t>
            </a:r>
            <a:r>
              <a:rPr lang="en-ID" dirty="0">
                <a:solidFill>
                  <a:schemeClr val="tx1"/>
                </a:solidFill>
              </a:rPr>
              <a:t> iPhone X. </a:t>
            </a:r>
            <a:r>
              <a:rPr lang="en-ID" dirty="0" err="1">
                <a:solidFill>
                  <a:schemeClr val="tx1"/>
                </a:solidFill>
              </a:rPr>
              <a:t>Strategi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ini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bekerja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untuk</a:t>
            </a:r>
            <a:r>
              <a:rPr lang="en-ID" dirty="0">
                <a:solidFill>
                  <a:schemeClr val="tx1"/>
                </a:solidFill>
              </a:rPr>
              <a:t> OnePlus </a:t>
            </a:r>
            <a:r>
              <a:rPr lang="en-ID" dirty="0" err="1">
                <a:solidFill>
                  <a:schemeClr val="tx1"/>
                </a:solidFill>
              </a:rPr>
              <a:t>menjadikannya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merek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telepon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/>
              <a:t>premium </a:t>
            </a:r>
            <a:r>
              <a:rPr lang="en-ID" dirty="0" err="1"/>
              <a:t>teratas</a:t>
            </a:r>
            <a:r>
              <a:rPr lang="en-ID" dirty="0"/>
              <a:t> di India dan negara lain.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91059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83FF65F-9C52-4927-BA00-4A6511E5524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3E05C6-BB07-4750-B9AF-876AD1374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Kristina </a:t>
            </a:r>
            <a:r>
              <a:rPr lang="en-US" dirty="0" err="1"/>
              <a:t>Wardhani</a:t>
            </a:r>
            <a:r>
              <a:rPr lang="en-US" dirty="0"/>
              <a:t> ,S.E. ,M.M.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9039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>
                <a:solidFill>
                  <a:srgbClr val="FFFFFF"/>
                </a:solidFill>
              </a:rPr>
              <a:t>Your best quote that reflects your approach… “It’s one small step for man, one giant leap for mankind.”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- Neil Armstrong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A92D3-14A7-4ED3-94B5-25F6DB74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FDC97-5E32-4F8B-8ACC-389577112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, </a:t>
            </a:r>
            <a:r>
              <a:rPr lang="en-US" dirty="0" err="1"/>
              <a:t>menjelaskan</a:t>
            </a:r>
            <a:r>
              <a:rPr lang="en-US" dirty="0"/>
              <a:t>, </a:t>
            </a:r>
            <a:r>
              <a:rPr lang="en-US" dirty="0" err="1"/>
              <a:t>memahami</a:t>
            </a:r>
            <a:r>
              <a:rPr lang="en-US" dirty="0"/>
              <a:t>, dan </a:t>
            </a:r>
            <a:r>
              <a:rPr lang="en-US" dirty="0" err="1"/>
              <a:t>mengerjakan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, </a:t>
            </a:r>
            <a:r>
              <a:rPr lang="en-US" dirty="0" err="1"/>
              <a:t>menjelaskan</a:t>
            </a:r>
            <a:r>
              <a:rPr lang="en-US" dirty="0"/>
              <a:t>, </a:t>
            </a:r>
            <a:r>
              <a:rPr lang="en-US" dirty="0" err="1"/>
              <a:t>memahami</a:t>
            </a:r>
            <a:r>
              <a:rPr lang="en-US" dirty="0"/>
              <a:t>, dan </a:t>
            </a:r>
            <a:r>
              <a:rPr lang="en-US" dirty="0" err="1"/>
              <a:t>mengerjakan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Trend Model </a:t>
            </a:r>
            <a:r>
              <a:rPr lang="en-US" dirty="0" err="1"/>
              <a:t>Bisnis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6928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A4B70-ABAF-4D14-88D9-AFCA92375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0FF035E-A1A1-48A9-A259-D3A4063FFA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19714"/>
            <a:ext cx="10058399" cy="6286498"/>
          </a:xfrm>
        </p:spPr>
      </p:pic>
    </p:spTree>
    <p:extLst>
      <p:ext uri="{BB962C8B-B14F-4D97-AF65-F5344CB8AC3E}">
        <p14:creationId xmlns:p14="http://schemas.microsoft.com/office/powerpoint/2010/main" val="2107859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7660D-3B1F-4FF6-87EB-C958C5063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732" y="263529"/>
            <a:ext cx="10935694" cy="1450757"/>
          </a:xfrm>
        </p:spPr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179A3-EDB0-41EE-930F-6794E3150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335" y="2091691"/>
            <a:ext cx="10641330" cy="3937422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ahli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Craig, JC DAN Grant, RM (2003, pp6-7) 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</a:t>
            </a:r>
            <a:r>
              <a:rPr lang="en-ID" dirty="0" err="1"/>
              <a:t>dibagi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empat</a:t>
            </a:r>
            <a:r>
              <a:rPr lang="en-ID" dirty="0"/>
              <a:t> 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diantaranya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:</a:t>
            </a:r>
          </a:p>
          <a:p>
            <a:pPr fontAlgn="base"/>
            <a:r>
              <a:rPr lang="en-ID" b="1" dirty="0" err="1"/>
              <a:t>Perencanaan</a:t>
            </a:r>
            <a:r>
              <a:rPr lang="en-ID" b="1" dirty="0"/>
              <a:t> </a:t>
            </a:r>
            <a:r>
              <a:rPr lang="en-ID" b="1" dirty="0" err="1"/>
              <a:t>Kuangan</a:t>
            </a:r>
            <a:r>
              <a:rPr lang="en-ID" b="1" dirty="0"/>
              <a:t> : </a:t>
            </a:r>
            <a:r>
              <a:rPr lang="en-ID" dirty="0" err="1"/>
              <a:t>perusahaan-perusahaan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kendali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yang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dan </a:t>
            </a:r>
            <a:r>
              <a:rPr lang="en-ID" dirty="0" err="1"/>
              <a:t>beragam</a:t>
            </a:r>
            <a:r>
              <a:rPr lang="en-ID" dirty="0"/>
              <a:t> .</a:t>
            </a:r>
          </a:p>
          <a:p>
            <a:pPr fontAlgn="base"/>
            <a:r>
              <a:rPr lang="en-ID" b="1" dirty="0" err="1"/>
              <a:t>Perencanaan</a:t>
            </a:r>
            <a:r>
              <a:rPr lang="en-ID" b="1" dirty="0"/>
              <a:t> Perusahaan : </a:t>
            </a:r>
            <a:r>
              <a:rPr lang="en-ID" dirty="0"/>
              <a:t>Pada </a:t>
            </a:r>
            <a:r>
              <a:rPr lang="en-ID" dirty="0" err="1"/>
              <a:t>tahun</a:t>
            </a:r>
            <a:r>
              <a:rPr lang="en-ID" dirty="0"/>
              <a:t> 1960-an </a:t>
            </a:r>
            <a:r>
              <a:rPr lang="en-ID" dirty="0" err="1"/>
              <a:t>muncul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keragaman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perencanaan</a:t>
            </a:r>
            <a:r>
              <a:rPr lang="en-ID" dirty="0"/>
              <a:t> di </a:t>
            </a:r>
            <a:r>
              <a:rPr lang="en-ID" dirty="0" err="1"/>
              <a:t>tengah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 pasar </a:t>
            </a:r>
            <a:r>
              <a:rPr lang="en-ID" dirty="0" err="1"/>
              <a:t>kapitalis</a:t>
            </a:r>
            <a:r>
              <a:rPr lang="en-ID" dirty="0"/>
              <a:t>, dan pada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garis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strategik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, </a:t>
            </a:r>
            <a:r>
              <a:rPr lang="en-ID" dirty="0" err="1"/>
              <a:t>memproyeksikan</a:t>
            </a:r>
            <a:r>
              <a:rPr lang="en-ID" dirty="0"/>
              <a:t> </a:t>
            </a:r>
            <a:r>
              <a:rPr lang="en-ID" dirty="0" err="1"/>
              <a:t>penjualan</a:t>
            </a:r>
            <a:r>
              <a:rPr lang="en-ID" dirty="0"/>
              <a:t> dan </a:t>
            </a:r>
            <a:r>
              <a:rPr lang="en-ID" dirty="0" err="1"/>
              <a:t>investasi</a:t>
            </a:r>
            <a:r>
              <a:rPr lang="en-ID" dirty="0"/>
              <a:t>, juga </a:t>
            </a:r>
            <a:r>
              <a:rPr lang="en-ID" dirty="0" err="1"/>
              <a:t>mengidentifikasi</a:t>
            </a:r>
            <a:r>
              <a:rPr lang="en-ID" dirty="0"/>
              <a:t> </a:t>
            </a:r>
            <a:r>
              <a:rPr lang="en-ID" dirty="0" err="1"/>
              <a:t>peluang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pasar, </a:t>
            </a:r>
            <a:r>
              <a:rPr lang="en-ID" dirty="0" err="1"/>
              <a:t>produk</a:t>
            </a:r>
            <a:r>
              <a:rPr lang="en-ID" dirty="0"/>
              <a:t> dan </a:t>
            </a:r>
            <a:r>
              <a:rPr lang="en-ID" dirty="0" err="1"/>
              <a:t>bisnis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.</a:t>
            </a:r>
          </a:p>
          <a:p>
            <a:pPr fontAlgn="base"/>
            <a:r>
              <a:rPr lang="en-ID" b="1" dirty="0" err="1"/>
              <a:t>Analisis</a:t>
            </a:r>
            <a:r>
              <a:rPr lang="en-ID" b="1" dirty="0"/>
              <a:t> </a:t>
            </a:r>
            <a:r>
              <a:rPr lang="en-ID" b="1" dirty="0" err="1"/>
              <a:t>Industri</a:t>
            </a:r>
            <a:r>
              <a:rPr lang="en-ID" b="1" dirty="0"/>
              <a:t> dan </a:t>
            </a:r>
            <a:r>
              <a:rPr lang="en-ID" b="1" dirty="0" err="1"/>
              <a:t>Penentuan</a:t>
            </a:r>
            <a:r>
              <a:rPr lang="en-ID" b="1" dirty="0"/>
              <a:t> </a:t>
            </a:r>
            <a:r>
              <a:rPr lang="en-ID" b="1" dirty="0" err="1"/>
              <a:t>Posisi</a:t>
            </a:r>
            <a:r>
              <a:rPr lang="en-ID" b="1" dirty="0"/>
              <a:t> yang </a:t>
            </a:r>
            <a:r>
              <a:rPr lang="en-ID" b="1" dirty="0" err="1"/>
              <a:t>Bersaing</a:t>
            </a:r>
            <a:r>
              <a:rPr lang="en-ID" b="1" dirty="0"/>
              <a:t> : </a:t>
            </a:r>
            <a:r>
              <a:rPr lang="en-ID" dirty="0" err="1"/>
              <a:t>Dibutuhkan</a:t>
            </a:r>
            <a:r>
              <a:rPr lang="en-ID" dirty="0"/>
              <a:t> </a:t>
            </a:r>
            <a:r>
              <a:rPr lang="en-ID" dirty="0" err="1"/>
              <a:t>penerapan</a:t>
            </a:r>
            <a:r>
              <a:rPr lang="en-ID" dirty="0"/>
              <a:t> </a:t>
            </a:r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indudtri</a:t>
            </a:r>
            <a:r>
              <a:rPr lang="en-ID" dirty="0"/>
              <a:t> dan </a:t>
            </a:r>
            <a:r>
              <a:rPr lang="en-ID" dirty="0" err="1"/>
              <a:t>penentuan</a:t>
            </a:r>
            <a:r>
              <a:rPr lang="en-ID" dirty="0"/>
              <a:t> </a:t>
            </a:r>
            <a:r>
              <a:rPr lang="en-ID" dirty="0" err="1"/>
              <a:t>posisi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bersaing</a:t>
            </a:r>
            <a:r>
              <a:rPr lang="en-ID" dirty="0"/>
              <a:t>,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dikarenakan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krisis</a:t>
            </a:r>
            <a:r>
              <a:rPr lang="en-ID" dirty="0"/>
              <a:t> </a:t>
            </a:r>
            <a:r>
              <a:rPr lang="en-ID" dirty="0" err="1"/>
              <a:t>minyak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 pada </a:t>
            </a:r>
            <a:r>
              <a:rPr lang="en-ID" dirty="0" err="1"/>
              <a:t>tahun</a:t>
            </a:r>
            <a:r>
              <a:rPr lang="en-ID" dirty="0"/>
              <a:t> 1973-1974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kegagalan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peramalan</a:t>
            </a:r>
            <a:r>
              <a:rPr lang="en-ID" dirty="0"/>
              <a:t> </a:t>
            </a:r>
            <a:r>
              <a:rPr lang="en-ID" dirty="0" err="1"/>
              <a:t>ekononi</a:t>
            </a:r>
            <a:r>
              <a:rPr lang="en-ID" dirty="0"/>
              <a:t> dan </a:t>
            </a:r>
            <a:r>
              <a:rPr lang="en-ID" dirty="0" err="1"/>
              <a:t>rencana</a:t>
            </a:r>
            <a:r>
              <a:rPr lang="en-ID" dirty="0"/>
              <a:t> yang </a:t>
            </a:r>
            <a:r>
              <a:rPr lang="en-ID" dirty="0" err="1"/>
              <a:t>didasarkan</a:t>
            </a:r>
            <a:r>
              <a:rPr lang="en-ID" dirty="0"/>
              <a:t> oleh </a:t>
            </a:r>
            <a:r>
              <a:rPr lang="en-ID" dirty="0" err="1"/>
              <a:t>peramalan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terlebih</a:t>
            </a:r>
            <a:r>
              <a:rPr lang="en-ID" dirty="0"/>
              <a:t> </a:t>
            </a:r>
            <a:r>
              <a:rPr lang="en-ID" dirty="0" err="1"/>
              <a:t>dahulu</a:t>
            </a:r>
            <a:r>
              <a:rPr lang="en-ID" dirty="0"/>
              <a:t>.</a:t>
            </a:r>
          </a:p>
          <a:p>
            <a:pPr fontAlgn="base"/>
            <a:r>
              <a:rPr lang="en-ID" b="1" dirty="0" err="1"/>
              <a:t>Mengeksploitasi</a:t>
            </a:r>
            <a:r>
              <a:rPr lang="en-ID" b="1" dirty="0"/>
              <a:t> </a:t>
            </a:r>
            <a:r>
              <a:rPr lang="en-ID" b="1" dirty="0" err="1"/>
              <a:t>Keuntungan</a:t>
            </a:r>
            <a:r>
              <a:rPr lang="en-ID" b="1" dirty="0"/>
              <a:t> </a:t>
            </a:r>
            <a:r>
              <a:rPr lang="en-ID" b="1" dirty="0" err="1"/>
              <a:t>Strategik</a:t>
            </a:r>
            <a:r>
              <a:rPr lang="en-ID" b="1" dirty="0"/>
              <a:t> </a:t>
            </a:r>
            <a:r>
              <a:rPr lang="en-ID" b="1" dirty="0" err="1"/>
              <a:t>Spesifik</a:t>
            </a:r>
            <a:r>
              <a:rPr lang="en-ID" b="1" dirty="0"/>
              <a:t> Perusahaan : </a:t>
            </a:r>
            <a:r>
              <a:rPr lang="en-ID" dirty="0"/>
              <a:t>Hal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berkaitan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strategi</a:t>
            </a:r>
            <a:r>
              <a:rPr lang="en-ID" dirty="0"/>
              <a:t> yang </a:t>
            </a:r>
            <a:r>
              <a:rPr lang="en-ID" dirty="0" err="1"/>
              <a:t>didasarkan</a:t>
            </a:r>
            <a:r>
              <a:rPr lang="en-ID" dirty="0"/>
              <a:t> pada </a:t>
            </a:r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industri</a:t>
            </a:r>
            <a:r>
              <a:rPr lang="en-ID" dirty="0"/>
              <a:t> juga </a:t>
            </a:r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penentuam</a:t>
            </a:r>
            <a:r>
              <a:rPr lang="en-ID" dirty="0"/>
              <a:t> </a:t>
            </a:r>
            <a:r>
              <a:rPr lang="en-ID" dirty="0" err="1"/>
              <a:t>posisi</a:t>
            </a:r>
            <a:r>
              <a:rPr lang="en-ID" dirty="0"/>
              <a:t> </a:t>
            </a:r>
            <a:r>
              <a:rPr lang="en-ID" dirty="0" err="1"/>
              <a:t>bersaing</a:t>
            </a:r>
            <a:r>
              <a:rPr lang="en-ID" dirty="0"/>
              <a:t> </a:t>
            </a:r>
            <a:r>
              <a:rPr lang="en-ID" dirty="0" err="1"/>
              <a:t>dipasar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85802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2DCA7-B18F-4E78-AA17-E5ADE0319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F99D1-6B43-452D-82C4-0FBB6B771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1" dirty="0"/>
              <a:t>1. </a:t>
            </a:r>
            <a:r>
              <a:rPr lang="en-ID" b="1" dirty="0" err="1"/>
              <a:t>Peningkatan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segi</a:t>
            </a:r>
            <a:r>
              <a:rPr lang="en-ID" b="1" dirty="0"/>
              <a:t> </a:t>
            </a:r>
            <a:r>
              <a:rPr lang="en-ID" b="1" dirty="0" err="1"/>
              <a:t>kualitas</a:t>
            </a:r>
            <a:r>
              <a:rPr lang="en-ID" b="1" dirty="0"/>
              <a:t> dan </a:t>
            </a:r>
            <a:r>
              <a:rPr lang="en-ID" b="1" dirty="0" err="1"/>
              <a:t>koordinasi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tim</a:t>
            </a:r>
            <a:r>
              <a:rPr lang="en-ID" b="1" dirty="0"/>
              <a:t> </a:t>
            </a:r>
            <a:r>
              <a:rPr lang="en-ID" b="1" dirty="0" err="1"/>
              <a:t>pemasaran</a:t>
            </a:r>
            <a:r>
              <a:rPr lang="en-ID" b="1" dirty="0"/>
              <a:t> </a:t>
            </a:r>
            <a:r>
              <a:rPr lang="en-ID" b="1" dirty="0" err="1"/>
              <a:t>perusahaan</a:t>
            </a:r>
            <a:r>
              <a:rPr lang="en-ID" b="1" dirty="0"/>
              <a:t>.</a:t>
            </a:r>
            <a:br>
              <a:rPr lang="en-ID" b="1" dirty="0"/>
            </a:br>
            <a:r>
              <a:rPr lang="en-ID" b="1" dirty="0"/>
              <a:t>2. </a:t>
            </a:r>
            <a:r>
              <a:rPr lang="en-ID" b="1" dirty="0" err="1"/>
              <a:t>Mengukur</a:t>
            </a:r>
            <a:r>
              <a:rPr lang="en-ID" b="1" dirty="0"/>
              <a:t> </a:t>
            </a:r>
            <a:r>
              <a:rPr lang="en-ID" b="1" dirty="0" err="1"/>
              <a:t>hasil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pemasaran</a:t>
            </a:r>
            <a:r>
              <a:rPr lang="en-ID" b="1" dirty="0"/>
              <a:t> </a:t>
            </a:r>
            <a:r>
              <a:rPr lang="en-ID" b="1" dirty="0" err="1"/>
              <a:t>berdasarkan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standard </a:t>
            </a:r>
            <a:r>
              <a:rPr lang="en-ID" b="1" dirty="0" err="1"/>
              <a:t>prestasi</a:t>
            </a:r>
            <a:r>
              <a:rPr lang="en-ID" b="1" dirty="0"/>
              <a:t> yang </a:t>
            </a:r>
            <a:r>
              <a:rPr lang="en-ID" b="1" dirty="0" err="1"/>
              <a:t>sudah</a:t>
            </a:r>
            <a:r>
              <a:rPr lang="en-ID" b="1" dirty="0"/>
              <a:t> </a:t>
            </a:r>
            <a:r>
              <a:rPr lang="en-ID" b="1" dirty="0" err="1"/>
              <a:t>berlaku</a:t>
            </a:r>
            <a:r>
              <a:rPr lang="en-ID" b="1" dirty="0"/>
              <a:t>.</a:t>
            </a:r>
            <a:br>
              <a:rPr lang="en-ID" b="1" dirty="0"/>
            </a:br>
            <a:r>
              <a:rPr lang="en-ID" b="1" dirty="0"/>
              <a:t>3. </a:t>
            </a:r>
            <a:r>
              <a:rPr lang="en-ID" b="1" dirty="0" err="1"/>
              <a:t>Memberikan</a:t>
            </a:r>
            <a:r>
              <a:rPr lang="en-ID" b="1" dirty="0"/>
              <a:t> </a:t>
            </a:r>
            <a:r>
              <a:rPr lang="en-ID" b="1" dirty="0" err="1"/>
              <a:t>dasar</a:t>
            </a:r>
            <a:r>
              <a:rPr lang="en-ID" b="1" dirty="0"/>
              <a:t> yang </a:t>
            </a:r>
            <a:r>
              <a:rPr lang="en-ID" b="1" dirty="0" err="1"/>
              <a:t>benar-benar</a:t>
            </a:r>
            <a:r>
              <a:rPr lang="en-ID" b="1" dirty="0"/>
              <a:t> </a:t>
            </a:r>
            <a:r>
              <a:rPr lang="en-ID" b="1" dirty="0" err="1"/>
              <a:t>logis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setiap</a:t>
            </a:r>
            <a:r>
              <a:rPr lang="en-ID" b="1" dirty="0"/>
              <a:t> </a:t>
            </a:r>
            <a:r>
              <a:rPr lang="en-ID" b="1" dirty="0" err="1"/>
              <a:t>pengambilan</a:t>
            </a:r>
            <a:r>
              <a:rPr lang="en-ID" b="1" dirty="0"/>
              <a:t> </a:t>
            </a:r>
            <a:r>
              <a:rPr lang="en-ID" b="1" dirty="0" err="1"/>
              <a:t>keputusan</a:t>
            </a:r>
            <a:r>
              <a:rPr lang="en-ID" b="1" dirty="0"/>
              <a:t> </a:t>
            </a:r>
            <a:r>
              <a:rPr lang="en-ID" b="1" dirty="0" err="1"/>
              <a:t>bisnis</a:t>
            </a:r>
            <a:r>
              <a:rPr lang="en-ID" b="1" dirty="0"/>
              <a:t>.</a:t>
            </a:r>
            <a:br>
              <a:rPr lang="en-ID" b="1" dirty="0"/>
            </a:br>
            <a:r>
              <a:rPr lang="en-ID" b="1" dirty="0"/>
              <a:t>4. </a:t>
            </a:r>
            <a:r>
              <a:rPr lang="en-ID" b="1" dirty="0" err="1"/>
              <a:t>Mampu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meningkatkan</a:t>
            </a:r>
            <a:r>
              <a:rPr lang="en-ID" b="1" dirty="0"/>
              <a:t> </a:t>
            </a:r>
            <a:r>
              <a:rPr lang="en-ID" b="1" dirty="0" err="1"/>
              <a:t>kemampuan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beradaptasi</a:t>
            </a:r>
            <a:r>
              <a:rPr lang="en-ID" b="1" dirty="0"/>
              <a:t> </a:t>
            </a:r>
            <a:r>
              <a:rPr lang="en-ID" b="1" dirty="0" err="1"/>
              <a:t>apabila</a:t>
            </a:r>
            <a:r>
              <a:rPr lang="en-ID" b="1" dirty="0"/>
              <a:t> </a:t>
            </a:r>
            <a:r>
              <a:rPr lang="en-ID" b="1" dirty="0" err="1"/>
              <a:t>suatu</a:t>
            </a:r>
            <a:r>
              <a:rPr lang="en-ID" b="1" dirty="0"/>
              <a:t> </a:t>
            </a:r>
            <a:r>
              <a:rPr lang="en-ID" b="1" dirty="0" err="1"/>
              <a:t>saat</a:t>
            </a:r>
            <a:r>
              <a:rPr lang="en-ID" b="1" dirty="0"/>
              <a:t>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terjadi</a:t>
            </a:r>
            <a:r>
              <a:rPr lang="en-ID" b="1" dirty="0"/>
              <a:t> </a:t>
            </a:r>
            <a:r>
              <a:rPr lang="en-ID" b="1" dirty="0" err="1"/>
              <a:t>perubahan-perubahan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bidang</a:t>
            </a:r>
            <a:r>
              <a:rPr lang="en-ID" b="1" dirty="0"/>
              <a:t> </a:t>
            </a:r>
            <a:r>
              <a:rPr lang="en-ID" b="1" dirty="0" err="1"/>
              <a:t>pemasaran</a:t>
            </a:r>
            <a:r>
              <a:rPr lang="en-ID" b="1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5ED26-FAAE-4759-98ED-4CE6169D7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12" y="3764280"/>
            <a:ext cx="6803708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9A1C5-9DAA-46B3-8CB2-A9F09294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Aset</a:t>
            </a:r>
            <a:r>
              <a:rPr lang="en-US" dirty="0"/>
              <a:t> Perusahaan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9E8C9-EA2C-4E6B-94C5-35F2FC39A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perseorangan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pun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tentu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aset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dan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aset</a:t>
            </a:r>
            <a:r>
              <a:rPr lang="en-ID" dirty="0"/>
              <a:t> </a:t>
            </a:r>
            <a:r>
              <a:rPr lang="en-ID" dirty="0" err="1"/>
              <a:t>berwujud</a:t>
            </a:r>
            <a:r>
              <a:rPr lang="en-ID" dirty="0"/>
              <a:t> (</a:t>
            </a:r>
            <a:r>
              <a:rPr lang="en-ID" i="1" dirty="0"/>
              <a:t>tangible assets</a:t>
            </a:r>
            <a:r>
              <a:rPr lang="en-ID" dirty="0"/>
              <a:t>) dan </a:t>
            </a:r>
            <a:r>
              <a:rPr lang="en-ID" dirty="0" err="1"/>
              <a:t>aset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berwujud</a:t>
            </a:r>
            <a:r>
              <a:rPr lang="en-ID" dirty="0"/>
              <a:t> (</a:t>
            </a:r>
            <a:r>
              <a:rPr lang="en-ID" i="1" dirty="0"/>
              <a:t>intangible assets</a:t>
            </a:r>
            <a:r>
              <a:rPr lang="en-ID" dirty="0"/>
              <a:t>). </a:t>
            </a:r>
          </a:p>
          <a:p>
            <a:r>
              <a:rPr lang="en-ID" dirty="0" err="1"/>
              <a:t>Aset</a:t>
            </a:r>
            <a:r>
              <a:rPr lang="en-ID" dirty="0"/>
              <a:t> </a:t>
            </a:r>
            <a:r>
              <a:rPr lang="en-ID" dirty="0" err="1"/>
              <a:t>berwujud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kekayaan</a:t>
            </a:r>
            <a:r>
              <a:rPr lang="en-ID" dirty="0"/>
              <a:t> yang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dilihat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fisiknya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panca</a:t>
            </a:r>
            <a:r>
              <a:rPr lang="en-ID" dirty="0"/>
              <a:t> </a:t>
            </a:r>
            <a:r>
              <a:rPr lang="en-ID" dirty="0" err="1"/>
              <a:t>indera</a:t>
            </a:r>
            <a:r>
              <a:rPr lang="en-ID" dirty="0"/>
              <a:t>, </a:t>
            </a:r>
            <a:r>
              <a:rPr lang="en-ID" dirty="0" err="1"/>
              <a:t>contohnya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surat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, </a:t>
            </a:r>
            <a:r>
              <a:rPr lang="en-ID" dirty="0" err="1"/>
              <a:t>surat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, </a:t>
            </a:r>
            <a:r>
              <a:rPr lang="en-ID" dirty="0" err="1"/>
              <a:t>perkebunan</a:t>
            </a:r>
            <a:r>
              <a:rPr lang="en-ID" dirty="0"/>
              <a:t>, </a:t>
            </a:r>
            <a:r>
              <a:rPr lang="en-ID" dirty="0" err="1"/>
              <a:t>emas</a:t>
            </a:r>
            <a:r>
              <a:rPr lang="en-ID" dirty="0"/>
              <a:t>, dan lain-lain.</a:t>
            </a:r>
          </a:p>
          <a:p>
            <a:r>
              <a:rPr lang="en-ID" dirty="0"/>
              <a:t> </a:t>
            </a:r>
            <a:r>
              <a:rPr lang="en-ID" dirty="0" err="1"/>
              <a:t>Sedangkan</a:t>
            </a:r>
            <a:r>
              <a:rPr lang="en-ID" dirty="0"/>
              <a:t> </a:t>
            </a:r>
            <a:r>
              <a:rPr lang="en-ID" dirty="0" err="1"/>
              <a:t>aset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berwujud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kekayaan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dilihat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fisiknya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panca</a:t>
            </a:r>
            <a:r>
              <a:rPr lang="en-ID" dirty="0"/>
              <a:t> </a:t>
            </a:r>
            <a:r>
              <a:rPr lang="en-ID" dirty="0" err="1"/>
              <a:t>indera</a:t>
            </a:r>
            <a:r>
              <a:rPr lang="en-ID" dirty="0"/>
              <a:t>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manfaat</a:t>
            </a:r>
            <a:r>
              <a:rPr lang="en-ID" dirty="0"/>
              <a:t> dan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 </a:t>
            </a:r>
            <a:r>
              <a:rPr lang="en-ID" dirty="0" err="1"/>
              <a:t>contohnya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saham</a:t>
            </a:r>
            <a:r>
              <a:rPr lang="en-ID" dirty="0"/>
              <a:t>, </a:t>
            </a:r>
            <a:r>
              <a:rPr lang="en-ID" dirty="0" err="1"/>
              <a:t>obligasi</a:t>
            </a:r>
            <a:r>
              <a:rPr lang="en-ID" dirty="0"/>
              <a:t>, </a:t>
            </a:r>
            <a:r>
              <a:rPr lang="en-ID" dirty="0" err="1"/>
              <a:t>hak</a:t>
            </a:r>
            <a:r>
              <a:rPr lang="en-ID" dirty="0"/>
              <a:t> </a:t>
            </a:r>
            <a:r>
              <a:rPr lang="en-ID" dirty="0" err="1"/>
              <a:t>cipta</a:t>
            </a:r>
            <a:r>
              <a:rPr lang="en-ID" dirty="0"/>
              <a:t>, </a:t>
            </a:r>
            <a:r>
              <a:rPr lang="en-ID" dirty="0" err="1"/>
              <a:t>hak</a:t>
            </a:r>
            <a:r>
              <a:rPr lang="en-ID" dirty="0"/>
              <a:t> </a:t>
            </a:r>
            <a:r>
              <a:rPr lang="en-ID" dirty="0" err="1"/>
              <a:t>merek</a:t>
            </a:r>
            <a:r>
              <a:rPr lang="en-ID" dirty="0"/>
              <a:t> </a:t>
            </a:r>
            <a:r>
              <a:rPr lang="en-ID" dirty="0" err="1"/>
              <a:t>dagang</a:t>
            </a:r>
            <a:r>
              <a:rPr lang="en-ID" dirty="0"/>
              <a:t> dan lain-lain</a:t>
            </a:r>
          </a:p>
        </p:txBody>
      </p:sp>
    </p:spTree>
    <p:extLst>
      <p:ext uri="{BB962C8B-B14F-4D97-AF65-F5344CB8AC3E}">
        <p14:creationId xmlns:p14="http://schemas.microsoft.com/office/powerpoint/2010/main" val="1031222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3AFCC3-6B3E-4EA1-9918-AB03027BD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2" y="1088657"/>
            <a:ext cx="4680686" cy="468068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0D1D62-E755-4ED0-BC2D-1B59F4632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636" y="1088657"/>
            <a:ext cx="6508364" cy="443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59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4D1F2-2038-4E38-B54E-B30EFE28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00" y="-363775"/>
            <a:ext cx="10058400" cy="1450757"/>
          </a:xfrm>
        </p:spPr>
        <p:txBody>
          <a:bodyPr/>
          <a:lstStyle/>
          <a:p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Perusahaan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0BF45-56FE-42A3-B557-20DC3688C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00" y="2080893"/>
            <a:ext cx="2794920" cy="3760891"/>
          </a:xfrm>
        </p:spPr>
        <p:txBody>
          <a:bodyPr>
            <a:normAutofit fontScale="92500" lnSpcReduction="20000"/>
          </a:bodyPr>
          <a:lstStyle/>
          <a:p>
            <a:r>
              <a:rPr lang="en-ID" b="1" dirty="0"/>
              <a:t>1. </a:t>
            </a:r>
            <a:r>
              <a:rPr lang="en-ID" b="1" dirty="0" err="1"/>
              <a:t>Menjaga</a:t>
            </a:r>
            <a:r>
              <a:rPr lang="en-ID" b="1" dirty="0"/>
              <a:t> Nilai </a:t>
            </a:r>
            <a:r>
              <a:rPr lang="en-ID" b="1" dirty="0" err="1"/>
              <a:t>Aset</a:t>
            </a:r>
            <a:endParaRPr lang="en-ID" b="1" dirty="0"/>
          </a:p>
          <a:p>
            <a:r>
              <a:rPr lang="en-ID" b="1" dirty="0"/>
              <a:t>2. </a:t>
            </a:r>
            <a:r>
              <a:rPr lang="en-ID" b="1" dirty="0" err="1"/>
              <a:t>Meningkatkan</a:t>
            </a:r>
            <a:r>
              <a:rPr lang="en-ID" b="1" dirty="0"/>
              <a:t> </a:t>
            </a:r>
            <a:r>
              <a:rPr lang="en-ID" b="1" dirty="0" err="1"/>
              <a:t>Keamanan</a:t>
            </a:r>
            <a:r>
              <a:rPr lang="en-ID" b="1" dirty="0"/>
              <a:t> </a:t>
            </a:r>
          </a:p>
          <a:p>
            <a:r>
              <a:rPr lang="en-ID" b="1" dirty="0"/>
              <a:t>3. </a:t>
            </a:r>
            <a:r>
              <a:rPr lang="en-ID" b="1" dirty="0" err="1"/>
              <a:t>Memonitor</a:t>
            </a:r>
            <a:r>
              <a:rPr lang="en-ID" b="1" dirty="0"/>
              <a:t> </a:t>
            </a:r>
            <a:r>
              <a:rPr lang="en-ID" b="1" dirty="0" err="1"/>
              <a:t>Penyusunan</a:t>
            </a:r>
            <a:r>
              <a:rPr lang="en-ID" b="1" dirty="0"/>
              <a:t> </a:t>
            </a:r>
            <a:r>
              <a:rPr lang="en-ID" b="1" dirty="0" err="1"/>
              <a:t>Aset</a:t>
            </a:r>
            <a:r>
              <a:rPr lang="en-ID" b="1" dirty="0"/>
              <a:t> </a:t>
            </a:r>
          </a:p>
          <a:p>
            <a:r>
              <a:rPr lang="en-ID" b="1" dirty="0"/>
              <a:t>4. </a:t>
            </a:r>
            <a:r>
              <a:rPr lang="en-ID" b="1" dirty="0" err="1"/>
              <a:t>Menghindari</a:t>
            </a:r>
            <a:r>
              <a:rPr lang="en-ID" b="1" dirty="0"/>
              <a:t> </a:t>
            </a:r>
            <a:r>
              <a:rPr lang="en-ID" b="1" dirty="0" err="1"/>
              <a:t>Pembelian</a:t>
            </a:r>
            <a:r>
              <a:rPr lang="en-ID" b="1" dirty="0"/>
              <a:t> </a:t>
            </a:r>
            <a:r>
              <a:rPr lang="en-ID" b="1" dirty="0" err="1"/>
              <a:t>Berlebih</a:t>
            </a:r>
            <a:endParaRPr lang="en-ID" b="1" dirty="0"/>
          </a:p>
          <a:p>
            <a:r>
              <a:rPr lang="en-ID" b="1" dirty="0"/>
              <a:t>5. </a:t>
            </a:r>
            <a:r>
              <a:rPr lang="en-ID" b="1" dirty="0" err="1"/>
              <a:t>Mempermudah</a:t>
            </a:r>
            <a:r>
              <a:rPr lang="en-ID" b="1" dirty="0"/>
              <a:t> </a:t>
            </a:r>
            <a:r>
              <a:rPr lang="en-ID" b="1" dirty="0" err="1"/>
              <a:t>Penyusunan</a:t>
            </a:r>
            <a:r>
              <a:rPr lang="en-ID" b="1" dirty="0"/>
              <a:t> </a:t>
            </a:r>
            <a:r>
              <a:rPr lang="en-ID" b="1" dirty="0" err="1"/>
              <a:t>Anggaran</a:t>
            </a:r>
            <a:endParaRPr lang="en-ID" b="1" dirty="0"/>
          </a:p>
          <a:p>
            <a:r>
              <a:rPr lang="en-ID" b="1" dirty="0"/>
              <a:t>6. </a:t>
            </a:r>
            <a:r>
              <a:rPr lang="en-ID" b="1" dirty="0" err="1"/>
              <a:t>Membuat</a:t>
            </a:r>
            <a:r>
              <a:rPr lang="en-ID" b="1" dirty="0"/>
              <a:t> </a:t>
            </a:r>
            <a:r>
              <a:rPr lang="en-ID" b="1" dirty="0" err="1"/>
              <a:t>Manajemen</a:t>
            </a:r>
            <a:r>
              <a:rPr lang="en-ID" b="1" dirty="0"/>
              <a:t> </a:t>
            </a:r>
            <a:r>
              <a:rPr lang="en-ID" b="1" dirty="0" err="1"/>
              <a:t>Risiko</a:t>
            </a:r>
            <a:endParaRPr lang="en-ID" b="1" dirty="0"/>
          </a:p>
          <a:p>
            <a:endParaRPr lang="en-ID" b="1" dirty="0"/>
          </a:p>
          <a:p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9BF90D-CD61-4B79-961F-91669000E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212" y="980754"/>
            <a:ext cx="5825042" cy="12135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8E9750-2C6F-4452-B8C4-D17265C51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85" y="1349664"/>
            <a:ext cx="6037942" cy="11938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75A841-3C38-4A08-AE2E-5333C39AB1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20" y="2300010"/>
            <a:ext cx="6450499" cy="13438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779B7D-2B2B-40FF-B82C-AC40C474C1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66" y="2977728"/>
            <a:ext cx="5629132" cy="11727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7A0E86-514B-4295-9B4A-03B488975B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10" y="4025804"/>
            <a:ext cx="5916422" cy="12325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B6BAB5-0CB7-4718-B6CE-8F142040F7B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6" r="17992"/>
          <a:stretch/>
        </p:blipFill>
        <p:spPr>
          <a:xfrm>
            <a:off x="7840554" y="4247343"/>
            <a:ext cx="3839956" cy="249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1224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monochrome</Template>
  <TotalTime>0</TotalTime>
  <Words>890</Words>
  <Application>Microsoft Office PowerPoint</Application>
  <PresentationFormat>Widescreen</PresentationFormat>
  <Paragraphs>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Bookman Old Style</vt:lpstr>
      <vt:lpstr>Calibri</vt:lpstr>
      <vt:lpstr>Franklin Gothic Book</vt:lpstr>
      <vt:lpstr>1_RetrospectVTI</vt:lpstr>
      <vt:lpstr>Manajemen Sistem Informasi  (3-4)</vt:lpstr>
      <vt:lpstr>Your best quote that reflects your approach… “It’s one small step for man, one giant leap for mankind.”</vt:lpstr>
      <vt:lpstr>Kriteria Indikator Penilaian </vt:lpstr>
      <vt:lpstr>PowerPoint Presentation</vt:lpstr>
      <vt:lpstr>Tahap Pengembangan Strategi Bisnis</vt:lpstr>
      <vt:lpstr>Tujuan Strategi Bisnis</vt:lpstr>
      <vt:lpstr>Aset Perusahaan</vt:lpstr>
      <vt:lpstr>PowerPoint Presentation</vt:lpstr>
      <vt:lpstr>Manajemen Aset Perusahaan</vt:lpstr>
      <vt:lpstr>Skenario Perkembangan Sistem Perusahaan</vt:lpstr>
      <vt:lpstr>PowerPoint Presentation</vt:lpstr>
      <vt:lpstr>Merancang Strategi Sistem Informasi Perusahaan </vt:lpstr>
      <vt:lpstr>Produk, Jasa, dan Model Bisnis Baru</vt:lpstr>
      <vt:lpstr>PowerPoint Presentation</vt:lpstr>
      <vt:lpstr>PowerPoint Presentation</vt:lpstr>
      <vt:lpstr>Contoh Strategi Bisnis</vt:lpstr>
      <vt:lpstr>Contoh Strategi Bisnis</vt:lpstr>
      <vt:lpstr>Kristina Wardhani ,S.E. ,M.M.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2020-04-09T08:27:40Z</dcterms:created>
  <dcterms:modified xsi:type="dcterms:W3CDTF">2020-04-09T18:36:45Z</dcterms:modified>
</cp:coreProperties>
</file>