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307" r:id="rId4"/>
    <p:sldId id="305" r:id="rId5"/>
    <p:sldId id="306" r:id="rId6"/>
    <p:sldId id="327" r:id="rId7"/>
    <p:sldId id="328" r:id="rId8"/>
    <p:sldId id="324" r:id="rId9"/>
    <p:sldId id="325" r:id="rId10"/>
    <p:sldId id="329" r:id="rId11"/>
    <p:sldId id="330"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10/04/2020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8823-70A5-442B-A36D-BA3D391620C0}" type="datetimeFigureOut">
              <a:rPr lang="id-ID" smtClean="0"/>
              <a:pPr/>
              <a:t>10/04/2020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A1282-DB82-4B51-86C2-CBC910BB305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714488"/>
            <a:ext cx="7715304" cy="830997"/>
          </a:xfrm>
          <a:prstGeom prst="rect">
            <a:avLst/>
          </a:prstGeom>
          <a:noFill/>
        </p:spPr>
        <p:txBody>
          <a:bodyPr wrap="square" rtlCol="0">
            <a:spAutoFit/>
          </a:bodyPr>
          <a:lstStyle/>
          <a:p>
            <a:pPr algn="ctr"/>
            <a:r>
              <a:rPr lang="id-ID" sz="4800" dirty="0" smtClean="0"/>
              <a:t>TEORI AKUNTANSI</a:t>
            </a:r>
            <a:endParaRPr lang="id-ID" sz="4800" dirty="0"/>
          </a:p>
        </p:txBody>
      </p:sp>
      <p:sp>
        <p:nvSpPr>
          <p:cNvPr id="3" name="TextBox 2"/>
          <p:cNvSpPr txBox="1"/>
          <p:nvPr/>
        </p:nvSpPr>
        <p:spPr>
          <a:xfrm>
            <a:off x="4929190" y="4143380"/>
            <a:ext cx="3429024" cy="369332"/>
          </a:xfrm>
          <a:prstGeom prst="rect">
            <a:avLst/>
          </a:prstGeom>
          <a:noFill/>
        </p:spPr>
        <p:txBody>
          <a:bodyPr wrap="square" rtlCol="0">
            <a:spAutoFit/>
          </a:bodyPr>
          <a:lstStyle/>
          <a:p>
            <a:r>
              <a:rPr lang="id-ID" dirty="0" smtClean="0"/>
              <a:t>DOSEN PENGAMPU</a:t>
            </a:r>
            <a:endParaRPr lang="id-ID" dirty="0"/>
          </a:p>
        </p:txBody>
      </p:sp>
      <p:sp>
        <p:nvSpPr>
          <p:cNvPr id="4" name="TextBox 3"/>
          <p:cNvSpPr txBox="1"/>
          <p:nvPr/>
        </p:nvSpPr>
        <p:spPr>
          <a:xfrm>
            <a:off x="5072066" y="4643446"/>
            <a:ext cx="3643338" cy="369332"/>
          </a:xfrm>
          <a:prstGeom prst="rect">
            <a:avLst/>
          </a:prstGeom>
          <a:noFill/>
        </p:spPr>
        <p:txBody>
          <a:bodyPr wrap="square" rtlCol="0">
            <a:spAutoFit/>
          </a:bodyPr>
          <a:lstStyle/>
          <a:p>
            <a:r>
              <a:rPr lang="id-ID" dirty="0" smtClean="0"/>
              <a:t>Doni Pratomo SE Mak Ak CA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785794"/>
            <a:ext cx="7715304" cy="2246769"/>
          </a:xfrm>
          <a:prstGeom prst="rect">
            <a:avLst/>
          </a:prstGeom>
          <a:noFill/>
        </p:spPr>
        <p:txBody>
          <a:bodyPr wrap="square" rtlCol="0">
            <a:spAutoFit/>
          </a:bodyPr>
          <a:lstStyle/>
          <a:p>
            <a:pPr marL="342900" indent="-342900" algn="just">
              <a:buFont typeface="+mj-lt"/>
              <a:buAutoNum type="arabicPeriod" startAt="4"/>
            </a:pPr>
            <a:r>
              <a:rPr lang="id-ID" sz="2000" dirty="0" smtClean="0"/>
              <a:t>Praktik atau pernyataan resmi yang secara luas diakui sebagai berlaku umum karena mencerminkan praktik yang lazim dalam industri tertentu, atau penerapan dalam keadaan khusus dari pernyataan yang diakui sebagai berlaku umum, atau penerapan standar akuntansi internasional atau standar akuntansi yang berlaku umum di wilayah lain yang menghasilkan penyajian substansi transaksi secara lebih baik.</a:t>
            </a:r>
            <a:endParaRPr lang="id-ID" sz="2000" dirty="0"/>
          </a:p>
        </p:txBody>
      </p:sp>
      <p:sp>
        <p:nvSpPr>
          <p:cNvPr id="3" name="TextBox 2"/>
          <p:cNvSpPr txBox="1"/>
          <p:nvPr/>
        </p:nvSpPr>
        <p:spPr>
          <a:xfrm>
            <a:off x="857224" y="3228803"/>
            <a:ext cx="7286676" cy="1938992"/>
          </a:xfrm>
          <a:prstGeom prst="rect">
            <a:avLst/>
          </a:prstGeom>
          <a:noFill/>
        </p:spPr>
        <p:txBody>
          <a:bodyPr wrap="square" rtlCol="0">
            <a:spAutoFit/>
          </a:bodyPr>
          <a:lstStyle/>
          <a:p>
            <a:pPr algn="just"/>
            <a:r>
              <a:rPr lang="id-ID" sz="2000" dirty="0" smtClean="0"/>
              <a:t>tiga tingkatan (</a:t>
            </a:r>
            <a:r>
              <a:rPr lang="id-ID" sz="2000" i="1" dirty="0" smtClean="0"/>
              <a:t>three-level hierarchy) yang dapat </a:t>
            </a:r>
            <a:r>
              <a:rPr lang="id-ID" sz="2000" dirty="0" smtClean="0"/>
              <a:t>digunakan untuk menentukan apakah praktik merupakan GAAP. Tingkatan ini terdiri</a:t>
            </a:r>
          </a:p>
          <a:p>
            <a:pPr algn="just"/>
            <a:r>
              <a:rPr lang="id-ID" sz="2000" dirty="0" smtClean="0"/>
              <a:t>dari:</a:t>
            </a:r>
          </a:p>
          <a:p>
            <a:pPr marL="457200" indent="-457200" algn="just">
              <a:buFont typeface="+mj-lt"/>
              <a:buAutoNum type="arabicPeriod"/>
            </a:pPr>
            <a:r>
              <a:rPr lang="id-ID" sz="2000" dirty="0" smtClean="0"/>
              <a:t>Pernyataan Otoritatif (</a:t>
            </a:r>
            <a:r>
              <a:rPr lang="id-ID" sz="2000" i="1" dirty="0" smtClean="0"/>
              <a:t>Authoritative pronouncement);</a:t>
            </a:r>
          </a:p>
          <a:p>
            <a:pPr marL="457200" indent="-457200" algn="just">
              <a:buFont typeface="+mj-lt"/>
              <a:buAutoNum type="arabicPeriod"/>
            </a:pPr>
            <a:r>
              <a:rPr lang="id-ID" sz="2000" dirty="0" smtClean="0"/>
              <a:t>Publikasi resmi (</a:t>
            </a:r>
            <a:r>
              <a:rPr lang="id-ID" sz="2000" i="1" dirty="0" smtClean="0"/>
              <a:t>official publication);</a:t>
            </a:r>
          </a:p>
          <a:p>
            <a:pPr marL="457200" indent="-457200" algn="just">
              <a:buFont typeface="+mj-lt"/>
              <a:buAutoNum type="arabicPeriod"/>
            </a:pPr>
            <a:r>
              <a:rPr lang="id-ID" sz="2000" dirty="0" smtClean="0"/>
              <a:t>Sumber-sumber lain (</a:t>
            </a:r>
            <a:r>
              <a:rPr lang="id-ID" sz="2000" i="1" dirty="0" smtClean="0"/>
              <a:t>other sources).</a:t>
            </a:r>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642918"/>
            <a:ext cx="7429552" cy="400110"/>
          </a:xfrm>
          <a:prstGeom prst="rect">
            <a:avLst/>
          </a:prstGeom>
          <a:noFill/>
        </p:spPr>
        <p:txBody>
          <a:bodyPr wrap="square" rtlCol="0">
            <a:spAutoFit/>
          </a:bodyPr>
          <a:lstStyle/>
          <a:p>
            <a:pPr algn="just"/>
            <a:r>
              <a:rPr lang="en-US" sz="2000" dirty="0" smtClean="0"/>
              <a:t>PABU K</a:t>
            </a:r>
            <a:r>
              <a:rPr lang="id-ID" sz="2000" dirty="0" smtClean="0"/>
              <a:t>ecil dan </a:t>
            </a:r>
            <a:r>
              <a:rPr lang="en-US" sz="2000" dirty="0" smtClean="0"/>
              <a:t>PABU B</a:t>
            </a:r>
            <a:r>
              <a:rPr lang="id-ID" sz="2000" dirty="0" smtClean="0"/>
              <a:t>esar</a:t>
            </a:r>
            <a:endParaRPr lang="id-ID" sz="2000" dirty="0"/>
          </a:p>
        </p:txBody>
      </p:sp>
      <p:sp>
        <p:nvSpPr>
          <p:cNvPr id="3" name="TextBox 2"/>
          <p:cNvSpPr txBox="1"/>
          <p:nvPr/>
        </p:nvSpPr>
        <p:spPr>
          <a:xfrm>
            <a:off x="642910" y="1214422"/>
            <a:ext cx="7929618" cy="1631216"/>
          </a:xfrm>
          <a:prstGeom prst="rect">
            <a:avLst/>
          </a:prstGeom>
          <a:noFill/>
        </p:spPr>
        <p:txBody>
          <a:bodyPr wrap="square" rtlCol="0">
            <a:spAutoFit/>
          </a:bodyPr>
          <a:lstStyle/>
          <a:p>
            <a:r>
              <a:rPr lang="en-US" sz="2000" dirty="0" smtClean="0"/>
              <a:t>D</a:t>
            </a:r>
            <a:r>
              <a:rPr lang="id-ID" sz="2000" dirty="0" smtClean="0"/>
              <a:t>alam kenyataannya terdapat perusahaan yang kecil dan besar dalam penerapan PABU. Kemungkinan terjadi kendala bagi perusahaan kecil karena dibebani oleh biaya administratif dalam rangka untuk mentaati aturan yang tidak relevan dengan usahanya.</a:t>
            </a:r>
            <a:r>
              <a:rPr lang="en-US" sz="2000" dirty="0" smtClean="0"/>
              <a:t>PABU  </a:t>
            </a:r>
            <a:r>
              <a:rPr lang="id-ID" sz="2000" dirty="0" smtClean="0"/>
              <a:t>harus mengakomodasi perbedaan tsb yang tertuang dalam PABU resmi</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7572428" cy="523220"/>
          </a:xfrm>
          <a:prstGeom prst="rect">
            <a:avLst/>
          </a:prstGeom>
          <a:noFill/>
        </p:spPr>
        <p:txBody>
          <a:bodyPr wrap="square" rtlCol="0">
            <a:spAutoFit/>
          </a:bodyPr>
          <a:lstStyle/>
          <a:p>
            <a:pPr lvl="0"/>
            <a:r>
              <a:rPr lang="en-ID" sz="2800" b="1" dirty="0"/>
              <a:t>RENCANA PEMBELAJARAN SEMESTER (RPS</a:t>
            </a:r>
            <a:r>
              <a:rPr lang="en-ID" sz="2800" b="1" dirty="0" smtClean="0"/>
              <a:t>)</a:t>
            </a:r>
            <a:endParaRPr lang="id-ID" sz="2800" dirty="0"/>
          </a:p>
        </p:txBody>
      </p:sp>
      <p:sp>
        <p:nvSpPr>
          <p:cNvPr id="4" name="TextBox 3"/>
          <p:cNvSpPr txBox="1"/>
          <p:nvPr/>
        </p:nvSpPr>
        <p:spPr>
          <a:xfrm>
            <a:off x="571472" y="1214422"/>
            <a:ext cx="7929618" cy="5078313"/>
          </a:xfrm>
          <a:prstGeom prst="rect">
            <a:avLst/>
          </a:prstGeom>
          <a:noFill/>
        </p:spPr>
        <p:txBody>
          <a:bodyPr wrap="square" rtlCol="0">
            <a:spAutoFit/>
          </a:bodyPr>
          <a:lstStyle/>
          <a:p>
            <a:pPr marL="342900" indent="-342900">
              <a:buAutoNum type="arabicPeriod"/>
            </a:pPr>
            <a:r>
              <a:rPr lang="id-ID" dirty="0" smtClean="0"/>
              <a:t>Mengetahui  </a:t>
            </a:r>
            <a:r>
              <a:rPr lang="id-ID" dirty="0"/>
              <a:t>sejarah Perkembangan Ilmu Akuntansi </a:t>
            </a:r>
            <a:r>
              <a:rPr lang="id-ID" dirty="0" smtClean="0"/>
              <a:t> (pertemuan 1)</a:t>
            </a:r>
          </a:p>
          <a:p>
            <a:pPr marL="342900" indent="-342900">
              <a:buAutoNum type="arabicPeriod"/>
            </a:pPr>
            <a:r>
              <a:rPr lang="en-US" dirty="0" err="1"/>
              <a:t>Memahami</a:t>
            </a:r>
            <a:r>
              <a:rPr lang="en-US" dirty="0"/>
              <a:t> </a:t>
            </a:r>
            <a:r>
              <a:rPr lang="en-US" dirty="0" err="1"/>
              <a:t>Konsep</a:t>
            </a:r>
            <a:r>
              <a:rPr lang="en-US" dirty="0"/>
              <a:t> </a:t>
            </a:r>
            <a:r>
              <a:rPr lang="id-ID" dirty="0"/>
              <a:t>Teori Akuntansi </a:t>
            </a:r>
            <a:r>
              <a:rPr lang="id-ID" dirty="0" smtClean="0"/>
              <a:t>(pertemuan 2 dan 3)</a:t>
            </a:r>
          </a:p>
          <a:p>
            <a:pPr marL="342900" indent="-342900">
              <a:buAutoNum type="arabicPeriod"/>
            </a:pPr>
            <a:r>
              <a:rPr lang="id-ID" dirty="0"/>
              <a:t>Memahami konsep dari Struktur Teori Akuntansi </a:t>
            </a:r>
            <a:r>
              <a:rPr lang="id-ID" dirty="0" smtClean="0"/>
              <a:t>(pertemuan 4)</a:t>
            </a:r>
          </a:p>
          <a:p>
            <a:pPr marL="342900" indent="-342900">
              <a:buFontTx/>
              <a:buAutoNum type="arabicPeriod"/>
            </a:pPr>
            <a:r>
              <a:rPr lang="id-ID" dirty="0"/>
              <a:t>Memahami konsep dari Sifat dan Penguna </a:t>
            </a:r>
            <a:r>
              <a:rPr lang="id-ID" dirty="0" smtClean="0"/>
              <a:t>Akuntansi (pertemuan 5)</a:t>
            </a:r>
          </a:p>
          <a:p>
            <a:pPr marL="342900" indent="-342900">
              <a:buAutoNum type="arabicPeriod"/>
            </a:pPr>
            <a:r>
              <a:rPr lang="id-ID" dirty="0"/>
              <a:t>Memahami Konsep  Perekayasaan Pelaporan </a:t>
            </a:r>
            <a:r>
              <a:rPr lang="id-ID" dirty="0" smtClean="0"/>
              <a:t>Keuangan (pertemuan 6)</a:t>
            </a:r>
          </a:p>
          <a:p>
            <a:pPr marL="342900" indent="-342900">
              <a:buFontTx/>
              <a:buAutoNum type="arabicPeriod"/>
            </a:pPr>
            <a:r>
              <a:rPr lang="id-ID" dirty="0"/>
              <a:t>Memahami Konsep  Kerangka  </a:t>
            </a:r>
            <a:r>
              <a:rPr lang="id-ID" dirty="0" smtClean="0"/>
              <a:t>Konseptual (pertemuan 7 dan 8)</a:t>
            </a:r>
          </a:p>
          <a:p>
            <a:pPr marL="342900" indent="-342900">
              <a:buAutoNum type="arabicPeriod"/>
            </a:pPr>
            <a:r>
              <a:rPr lang="id-ID" dirty="0" smtClean="0"/>
              <a:t> UTS </a:t>
            </a:r>
          </a:p>
          <a:p>
            <a:pPr marL="342900" indent="-342900">
              <a:buAutoNum type="arabicPeriod"/>
            </a:pPr>
            <a:r>
              <a:rPr lang="id-ID" dirty="0" smtClean="0"/>
              <a:t>Diskusi Kelompok </a:t>
            </a:r>
            <a:r>
              <a:rPr lang="id-ID" b="1" dirty="0"/>
              <a:t>Perkembangan Standar Akuntansi  Keuangan Di Indonesia </a:t>
            </a:r>
            <a:endParaRPr lang="id-ID" b="1" dirty="0" smtClean="0"/>
          </a:p>
          <a:p>
            <a:pPr marL="342900" indent="-342900">
              <a:buAutoNum type="arabicPeriod"/>
            </a:pPr>
            <a:r>
              <a:rPr lang="id-ID" dirty="0" smtClean="0"/>
              <a:t>Diskusi Kelompok </a:t>
            </a:r>
            <a:r>
              <a:rPr lang="id-ID" b="1" dirty="0"/>
              <a:t>Perkembangan  IFSR di dunia &amp; implementasi  di Indonesia </a:t>
            </a:r>
            <a:endParaRPr lang="id-ID" dirty="0" smtClean="0"/>
          </a:p>
          <a:p>
            <a:pPr marL="342900" indent="-342900">
              <a:buAutoNum type="arabicPeriod"/>
            </a:pPr>
            <a:r>
              <a:rPr lang="id-ID" dirty="0" smtClean="0"/>
              <a:t>Diskusi Kelompok </a:t>
            </a:r>
            <a:r>
              <a:rPr lang="id-ID" b="1" dirty="0"/>
              <a:t>Perkembangan  Standar Akuntansi Pemerintahan  dan  implementasi Indonesia</a:t>
            </a:r>
            <a:endParaRPr lang="id-ID" dirty="0" smtClean="0"/>
          </a:p>
          <a:p>
            <a:pPr marL="342900" indent="-342900">
              <a:buAutoNum type="arabicPeriod"/>
            </a:pPr>
            <a:r>
              <a:rPr lang="id-ID" dirty="0" smtClean="0"/>
              <a:t>Diskusi Kelompok </a:t>
            </a:r>
            <a:r>
              <a:rPr lang="en-US" b="1" dirty="0" err="1"/>
              <a:t>Perkembangan</a:t>
            </a:r>
            <a:r>
              <a:rPr lang="en-US" b="1" dirty="0"/>
              <a:t>  </a:t>
            </a:r>
            <a:r>
              <a:rPr lang="id-ID" b="1" dirty="0"/>
              <a:t>Akuntansi Syariah </a:t>
            </a:r>
            <a:r>
              <a:rPr lang="en-US" b="1" dirty="0" err="1"/>
              <a:t>dan</a:t>
            </a:r>
            <a:r>
              <a:rPr lang="en-US" b="1" dirty="0"/>
              <a:t> </a:t>
            </a:r>
            <a:r>
              <a:rPr lang="en-US" b="1" dirty="0" err="1"/>
              <a:t>implementasi</a:t>
            </a:r>
            <a:r>
              <a:rPr lang="en-US" b="1" dirty="0"/>
              <a:t>  </a:t>
            </a:r>
            <a:r>
              <a:rPr lang="en-US" b="1" dirty="0" err="1"/>
              <a:t>di</a:t>
            </a:r>
            <a:r>
              <a:rPr lang="en-US" b="1" dirty="0"/>
              <a:t> Indonesia </a:t>
            </a:r>
            <a:endParaRPr lang="id-ID" dirty="0" smtClean="0"/>
          </a:p>
          <a:p>
            <a:pPr marL="342900" indent="-342900">
              <a:buAutoNum type="arabicPeriod"/>
            </a:pPr>
            <a:r>
              <a:rPr lang="id-ID" dirty="0" smtClean="0"/>
              <a:t>Diskusi Kelompok </a:t>
            </a:r>
            <a:r>
              <a:rPr lang="id-ID" b="1" dirty="0"/>
              <a:t>Kasus Fraud Accounting di </a:t>
            </a:r>
            <a:r>
              <a:rPr lang="id-ID" b="1" dirty="0" smtClean="0"/>
              <a:t>Indonesia/internasional </a:t>
            </a:r>
          </a:p>
          <a:p>
            <a:pPr marL="342900" indent="-342900">
              <a:buAutoNum type="arabicPeriod"/>
            </a:pPr>
            <a:r>
              <a:rPr lang="id-ID" dirty="0" smtClean="0"/>
              <a:t>Diskusi Kelompok </a:t>
            </a:r>
            <a:r>
              <a:rPr lang="id-ID" b="1" dirty="0" smtClean="0"/>
              <a:t>Kasus </a:t>
            </a:r>
            <a:r>
              <a:rPr lang="id-ID" b="1" dirty="0"/>
              <a:t>Manajemen Laba (1)  di Indonesia/internasional</a:t>
            </a:r>
            <a:endParaRPr lang="id-ID" dirty="0" smtClean="0"/>
          </a:p>
          <a:p>
            <a:pPr marL="342900" indent="-342900">
              <a:buAutoNum type="arabicPeriod"/>
            </a:pPr>
            <a:r>
              <a:rPr lang="id-ID" dirty="0" smtClean="0"/>
              <a:t>Diskusi Kelompok </a:t>
            </a:r>
            <a:r>
              <a:rPr lang="en-US" b="1" dirty="0" err="1"/>
              <a:t>Kasus</a:t>
            </a:r>
            <a:r>
              <a:rPr lang="en-US" b="1" dirty="0"/>
              <a:t> </a:t>
            </a:r>
            <a:r>
              <a:rPr lang="en-US" b="1" dirty="0" err="1"/>
              <a:t>Manajemen</a:t>
            </a:r>
            <a:r>
              <a:rPr lang="en-US" b="1" dirty="0"/>
              <a:t> </a:t>
            </a:r>
            <a:r>
              <a:rPr lang="en-US" b="1" dirty="0" err="1"/>
              <a:t>Laba</a:t>
            </a:r>
            <a:r>
              <a:rPr lang="en-US" b="1" dirty="0"/>
              <a:t> (</a:t>
            </a:r>
            <a:r>
              <a:rPr lang="id-ID" b="1" dirty="0"/>
              <a:t>2</a:t>
            </a:r>
            <a:r>
              <a:rPr lang="en-US" b="1" dirty="0"/>
              <a:t>)  </a:t>
            </a:r>
            <a:r>
              <a:rPr lang="en-US" b="1" dirty="0" err="1"/>
              <a:t>di</a:t>
            </a:r>
            <a:r>
              <a:rPr lang="en-US" b="1" dirty="0"/>
              <a:t> </a:t>
            </a:r>
            <a:r>
              <a:rPr lang="en-US" b="1" dirty="0" smtClean="0"/>
              <a:t>Indonesia/</a:t>
            </a:r>
            <a:r>
              <a:rPr lang="en-US" b="1" dirty="0" err="1" smtClean="0"/>
              <a:t>internasional</a:t>
            </a:r>
            <a:endParaRPr lang="id-ID" b="1" dirty="0" smtClean="0"/>
          </a:p>
          <a:p>
            <a:pPr marL="342900" indent="-342900">
              <a:buAutoNum type="arabicPeriod"/>
            </a:pPr>
            <a:r>
              <a:rPr lang="id-ID" dirty="0" smtClean="0"/>
              <a:t>UAS</a:t>
            </a:r>
          </a:p>
          <a:p>
            <a:pPr marL="342900" indent="-342900"/>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428736"/>
            <a:ext cx="7215238" cy="4370427"/>
          </a:xfrm>
          <a:prstGeom prst="rect">
            <a:avLst/>
          </a:prstGeom>
          <a:noFill/>
        </p:spPr>
        <p:txBody>
          <a:bodyPr wrap="square" rtlCol="0">
            <a:spAutoFit/>
          </a:bodyPr>
          <a:lstStyle/>
          <a:p>
            <a:pPr marL="342900" lvl="0" indent="-342900" algn="just">
              <a:buFont typeface="+mj-lt"/>
              <a:buAutoNum type="arabicPeriod"/>
            </a:pPr>
            <a:r>
              <a:rPr lang="id-ID" sz="2000" dirty="0" smtClean="0"/>
              <a:t>Ahmed Riahi Belkaoui.2004. Accounting Theory , Cenage learning, USA.</a:t>
            </a:r>
          </a:p>
          <a:p>
            <a:pPr marL="342900" lvl="0" indent="-342900" algn="just">
              <a:buFont typeface="+mj-lt"/>
              <a:buAutoNum type="arabicPeriod"/>
            </a:pPr>
            <a:r>
              <a:rPr lang="id-ID" sz="2000" dirty="0" smtClean="0"/>
              <a:t>Soewarjono. 2008. Teori Akuntansi : perekayasaan Pelaporan Keuangan. Edisi ke 2. BPFE Yogyakarta. </a:t>
            </a:r>
          </a:p>
          <a:p>
            <a:pPr marL="342900" lvl="0" indent="-342900" algn="just">
              <a:buFont typeface="+mj-lt"/>
              <a:buAutoNum type="arabicPeriod"/>
            </a:pPr>
            <a:r>
              <a:rPr lang="id-ID" sz="2000" dirty="0" smtClean="0"/>
              <a:t>Standar Akuntansi Keuangan. </a:t>
            </a:r>
          </a:p>
          <a:p>
            <a:pPr marL="342900" lvl="0" indent="-342900" algn="just">
              <a:buFont typeface="+mj-lt"/>
              <a:buAutoNum type="arabicPeriod"/>
            </a:pPr>
            <a:r>
              <a:rPr lang="en-US" sz="2000" dirty="0" smtClean="0"/>
              <a:t>Armstrong, Christopher, Mary E. Barth, Alan </a:t>
            </a:r>
            <a:r>
              <a:rPr lang="en-US" sz="2000" dirty="0" err="1" smtClean="0"/>
              <a:t>Jagolinzer</a:t>
            </a:r>
            <a:r>
              <a:rPr lang="en-US" sz="2000" dirty="0" smtClean="0"/>
              <a:t> and Edward J. </a:t>
            </a:r>
            <a:r>
              <a:rPr lang="en-US" sz="2000" dirty="0" err="1" smtClean="0"/>
              <a:t>Riedl</a:t>
            </a:r>
            <a:r>
              <a:rPr lang="en-US" sz="2000" dirty="0" smtClean="0"/>
              <a:t>, “</a:t>
            </a:r>
            <a:r>
              <a:rPr lang="en-US" sz="2000" i="1" dirty="0" smtClean="0"/>
              <a:t>Market Reaction to The Adoption of IFRS in </a:t>
            </a:r>
            <a:r>
              <a:rPr lang="en-US" sz="2000" i="1" dirty="0" err="1" smtClean="0"/>
              <a:t>Europa</a:t>
            </a:r>
            <a:r>
              <a:rPr lang="en-US" sz="2000" dirty="0" smtClean="0"/>
              <a:t>”. June 2007.</a:t>
            </a:r>
            <a:endParaRPr lang="id-ID" sz="2000" dirty="0" smtClean="0"/>
          </a:p>
          <a:p>
            <a:pPr marL="342900" lvl="0" indent="-342900" algn="just">
              <a:buFont typeface="+mj-lt"/>
              <a:buAutoNum type="arabicPeriod"/>
            </a:pPr>
            <a:r>
              <a:rPr lang="en-US" sz="2000" dirty="0" smtClean="0"/>
              <a:t>Epstein, Barry J., Eva K. </a:t>
            </a:r>
            <a:r>
              <a:rPr lang="en-US" sz="2000" dirty="0" err="1" smtClean="0"/>
              <a:t>Jermakowicz</a:t>
            </a:r>
            <a:r>
              <a:rPr lang="en-US" sz="2000" dirty="0" smtClean="0"/>
              <a:t>, “</a:t>
            </a:r>
            <a:r>
              <a:rPr lang="en-US" sz="2000" i="1" dirty="0" smtClean="0"/>
              <a:t>IFRS 2008, Interpretation and Application of Internal Accounting and Financial Reporting Standards</a:t>
            </a:r>
            <a:r>
              <a:rPr lang="en-US" sz="2000" dirty="0" smtClean="0"/>
              <a:t>”. John Wiley &amp; Sons, Inc, Hoboken, New Jersey. 2008.</a:t>
            </a:r>
            <a:endParaRPr lang="id-ID" sz="2000" dirty="0" smtClean="0"/>
          </a:p>
          <a:p>
            <a:pPr marL="342900" lvl="0" indent="-342900" algn="just">
              <a:buFont typeface="+mj-lt"/>
              <a:buAutoNum type="arabicPeriod"/>
            </a:pPr>
            <a:r>
              <a:rPr lang="id-ID" sz="2000" dirty="0" smtClean="0"/>
              <a:t>Reeve, Warren, Duchac. “</a:t>
            </a:r>
            <a:r>
              <a:rPr lang="id-ID" sz="2000" i="1" dirty="0" smtClean="0"/>
              <a:t>Principles of Accounting</a:t>
            </a:r>
            <a:r>
              <a:rPr lang="id-ID" sz="2000" dirty="0" smtClean="0"/>
              <a:t>” Twenty-Third Edition. South Western. Cengange Learning. 2009</a:t>
            </a:r>
            <a:r>
              <a:rPr lang="id-ID" dirty="0" smtClean="0"/>
              <a:t>.</a:t>
            </a:r>
          </a:p>
          <a:p>
            <a:endParaRPr lang="id-ID" dirty="0"/>
          </a:p>
        </p:txBody>
      </p:sp>
      <p:sp>
        <p:nvSpPr>
          <p:cNvPr id="3" name="TextBox 2"/>
          <p:cNvSpPr txBox="1"/>
          <p:nvPr/>
        </p:nvSpPr>
        <p:spPr>
          <a:xfrm>
            <a:off x="642910" y="571480"/>
            <a:ext cx="7143800" cy="461665"/>
          </a:xfrm>
          <a:prstGeom prst="rect">
            <a:avLst/>
          </a:prstGeom>
          <a:noFill/>
        </p:spPr>
        <p:txBody>
          <a:bodyPr wrap="square" rtlCol="0">
            <a:spAutoFit/>
          </a:bodyPr>
          <a:lstStyle/>
          <a:p>
            <a:r>
              <a:rPr lang="en-US" sz="2400" b="1" dirty="0" smtClean="0"/>
              <a:t>REFERENSI :</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5143536" cy="461665"/>
          </a:xfrm>
          <a:prstGeom prst="rect">
            <a:avLst/>
          </a:prstGeom>
          <a:noFill/>
        </p:spPr>
        <p:txBody>
          <a:bodyPr wrap="square" rtlCol="0">
            <a:spAutoFit/>
          </a:bodyPr>
          <a:lstStyle/>
          <a:p>
            <a:r>
              <a:rPr lang="id-ID" sz="2400" dirty="0" smtClean="0"/>
              <a:t>PERTEMUAN 5</a:t>
            </a:r>
            <a:endParaRPr lang="id-ID" sz="2400" dirty="0"/>
          </a:p>
        </p:txBody>
      </p:sp>
      <p:sp>
        <p:nvSpPr>
          <p:cNvPr id="3" name="TextBox 2"/>
          <p:cNvSpPr txBox="1"/>
          <p:nvPr/>
        </p:nvSpPr>
        <p:spPr>
          <a:xfrm>
            <a:off x="1142976" y="2428868"/>
            <a:ext cx="6715172" cy="1077218"/>
          </a:xfrm>
          <a:prstGeom prst="rect">
            <a:avLst/>
          </a:prstGeom>
          <a:noFill/>
        </p:spPr>
        <p:txBody>
          <a:bodyPr wrap="square" rtlCol="0">
            <a:spAutoFit/>
          </a:bodyPr>
          <a:lstStyle/>
          <a:p>
            <a:pPr algn="ctr"/>
            <a:r>
              <a:rPr lang="id-ID" sz="3200" dirty="0" smtClean="0"/>
              <a:t>konsep dari Sifat dan Penguna Akuntansi </a:t>
            </a:r>
            <a:endParaRPr lang="id-ID"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714356"/>
            <a:ext cx="7358114" cy="400110"/>
          </a:xfrm>
          <a:prstGeom prst="rect">
            <a:avLst/>
          </a:prstGeom>
          <a:noFill/>
        </p:spPr>
        <p:txBody>
          <a:bodyPr wrap="square" rtlCol="0">
            <a:spAutoFit/>
          </a:bodyPr>
          <a:lstStyle/>
          <a:p>
            <a:r>
              <a:rPr lang="id-ID" sz="2000" dirty="0" smtClean="0"/>
              <a:t>Pengukuran dalam akuntansi</a:t>
            </a:r>
            <a:endParaRPr lang="id-ID" sz="2000" dirty="0"/>
          </a:p>
        </p:txBody>
      </p:sp>
      <p:sp>
        <p:nvSpPr>
          <p:cNvPr id="3" name="TextBox 2"/>
          <p:cNvSpPr txBox="1"/>
          <p:nvPr/>
        </p:nvSpPr>
        <p:spPr>
          <a:xfrm>
            <a:off x="785786" y="1285860"/>
            <a:ext cx="7572428" cy="1323439"/>
          </a:xfrm>
          <a:prstGeom prst="rect">
            <a:avLst/>
          </a:prstGeom>
          <a:noFill/>
        </p:spPr>
        <p:txBody>
          <a:bodyPr wrap="square" rtlCol="0">
            <a:spAutoFit/>
          </a:bodyPr>
          <a:lstStyle/>
          <a:p>
            <a:pPr algn="just"/>
            <a:r>
              <a:rPr lang="id-ID" sz="2000" dirty="0" smtClean="0"/>
              <a:t>Menurut Suwardjono Pengukuran adalah proses pemberian angka-angka atau label kepada unit analisis untuk merepresentasikan atribut-atribut konsep Atribut adalah sesuatu yang melekat pada suatu objek yang menggambarkan sifat atau cirri yang dikandung objek tersebut. </a:t>
            </a:r>
            <a:endParaRPr lang="id-ID" sz="2000" dirty="0"/>
          </a:p>
        </p:txBody>
      </p:sp>
      <p:sp>
        <p:nvSpPr>
          <p:cNvPr id="6" name="TextBox 5"/>
          <p:cNvSpPr txBox="1"/>
          <p:nvPr/>
        </p:nvSpPr>
        <p:spPr>
          <a:xfrm>
            <a:off x="857224" y="2786058"/>
            <a:ext cx="7358114" cy="400110"/>
          </a:xfrm>
          <a:prstGeom prst="rect">
            <a:avLst/>
          </a:prstGeom>
          <a:noFill/>
        </p:spPr>
        <p:txBody>
          <a:bodyPr wrap="square" rtlCol="0">
            <a:spAutoFit/>
          </a:bodyPr>
          <a:lstStyle/>
          <a:p>
            <a:r>
              <a:rPr lang="en-US" sz="2000" dirty="0" smtClean="0"/>
              <a:t>T</a:t>
            </a:r>
            <a:r>
              <a:rPr lang="id-ID" sz="2000" dirty="0" smtClean="0"/>
              <a:t>ipe tipe ukuran</a:t>
            </a:r>
            <a:r>
              <a:rPr lang="en-US" sz="2000" dirty="0" smtClean="0"/>
              <a:t> </a:t>
            </a:r>
            <a:endParaRPr lang="id-ID" sz="2000" dirty="0"/>
          </a:p>
        </p:txBody>
      </p:sp>
      <p:sp>
        <p:nvSpPr>
          <p:cNvPr id="7" name="TextBox 6"/>
          <p:cNvSpPr txBox="1"/>
          <p:nvPr/>
        </p:nvSpPr>
        <p:spPr>
          <a:xfrm>
            <a:off x="1000100" y="3357562"/>
            <a:ext cx="7286676" cy="2246769"/>
          </a:xfrm>
          <a:prstGeom prst="rect">
            <a:avLst/>
          </a:prstGeom>
          <a:noFill/>
        </p:spPr>
        <p:txBody>
          <a:bodyPr wrap="square" rtlCol="0">
            <a:spAutoFit/>
          </a:bodyPr>
          <a:lstStyle/>
          <a:p>
            <a:pPr marL="342900" indent="-342900" algn="just">
              <a:buFont typeface="+mj-lt"/>
              <a:buAutoNum type="arabicPeriod"/>
            </a:pPr>
            <a:r>
              <a:rPr lang="en-US" sz="2000" dirty="0" smtClean="0"/>
              <a:t>U</a:t>
            </a:r>
            <a:r>
              <a:rPr lang="id-ID" sz="2000" dirty="0" smtClean="0"/>
              <a:t>kuran langsung dan tidak langsung</a:t>
            </a:r>
            <a:endParaRPr lang="en-US" sz="2000" dirty="0" smtClean="0"/>
          </a:p>
          <a:p>
            <a:pPr marL="342900" indent="-342900" algn="just">
              <a:buFont typeface="+mj-lt"/>
              <a:buAutoNum type="arabicPeriod"/>
            </a:pPr>
            <a:r>
              <a:rPr lang="en-US" sz="2000" dirty="0" smtClean="0"/>
              <a:t>B</a:t>
            </a:r>
            <a:r>
              <a:rPr lang="id-ID" sz="2000" dirty="0" smtClean="0"/>
              <a:t>erkaitan dengan dimensi aktu keputusan</a:t>
            </a:r>
            <a:endParaRPr lang="en-US" sz="2000" dirty="0" smtClean="0"/>
          </a:p>
          <a:p>
            <a:pPr marL="342900" indent="-342900" algn="just">
              <a:buFont typeface="+mj-lt"/>
              <a:buAutoNum type="arabicPeriod"/>
            </a:pPr>
            <a:r>
              <a:rPr lang="en-US" sz="2000" dirty="0" smtClean="0"/>
              <a:t>U</a:t>
            </a:r>
            <a:r>
              <a:rPr lang="id-ID" sz="2000" dirty="0" smtClean="0"/>
              <a:t>ntuk merujuk apakah objek akuntansi dan atributnya mengukur peristia masa lalu, sekarang atau ang akan datang</a:t>
            </a:r>
          </a:p>
          <a:p>
            <a:pPr marL="342900" indent="-342900" algn="just">
              <a:buFont typeface="+mj-lt"/>
              <a:buAutoNum type="arabicPeriod"/>
            </a:pPr>
            <a:r>
              <a:rPr lang="en-US" sz="2000" dirty="0" smtClean="0"/>
              <a:t>P</a:t>
            </a:r>
            <a:r>
              <a:rPr lang="id-ID" sz="2000" dirty="0" smtClean="0"/>
              <a:t>engukuran fundamental, pengukuran turunan</a:t>
            </a:r>
          </a:p>
          <a:p>
            <a:pPr marL="342900" indent="-342900" algn="just">
              <a:buFont typeface="+mj-lt"/>
              <a:buAutoNum type="arabicPeriod"/>
            </a:pPr>
            <a:r>
              <a:rPr lang="en-US" sz="2000" dirty="0" smtClean="0"/>
              <a:t>P</a:t>
            </a:r>
            <a:r>
              <a:rPr lang="id-ID" sz="2000" dirty="0" smtClean="0"/>
              <a:t>engukuran empiris, dibuat FIAT</a:t>
            </a:r>
            <a:endParaRPr lang="en-US" sz="2000" dirty="0" smtClean="0"/>
          </a:p>
          <a:p>
            <a:endParaRPr lang="id-ID" sz="2000" dirty="0"/>
          </a:p>
        </p:txBody>
      </p:sp>
      <p:sp>
        <p:nvSpPr>
          <p:cNvPr id="8" name="TextBox 7"/>
          <p:cNvSpPr txBox="1"/>
          <p:nvPr/>
        </p:nvSpPr>
        <p:spPr>
          <a:xfrm>
            <a:off x="1071538" y="5429264"/>
            <a:ext cx="7143800" cy="646331"/>
          </a:xfrm>
          <a:prstGeom prst="rect">
            <a:avLst/>
          </a:prstGeom>
          <a:noFill/>
        </p:spPr>
        <p:txBody>
          <a:bodyPr wrap="square" rtlCol="0">
            <a:spAutoFit/>
          </a:bodyPr>
          <a:lstStyle/>
          <a:p>
            <a:r>
              <a:rPr lang="id-ID" dirty="0" smtClean="0"/>
              <a:t>fiat adalah pengukuran yang mengaitkian bilangan dengan sifat-sifat objek atau kejadian-kejadian berdasarkan definisi yang berubah</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642918"/>
            <a:ext cx="6000792" cy="400110"/>
          </a:xfrm>
          <a:prstGeom prst="rect">
            <a:avLst/>
          </a:prstGeom>
          <a:noFill/>
        </p:spPr>
        <p:txBody>
          <a:bodyPr wrap="square" rtlCol="0">
            <a:spAutoFit/>
          </a:bodyPr>
          <a:lstStyle/>
          <a:p>
            <a:pPr algn="just"/>
            <a:r>
              <a:rPr lang="en-US" sz="2000" dirty="0" smtClean="0"/>
              <a:t>T</a:t>
            </a:r>
            <a:r>
              <a:rPr lang="id-ID" sz="2000" dirty="0" smtClean="0"/>
              <a:t>ipe</a:t>
            </a:r>
            <a:r>
              <a:rPr lang="en-US" sz="2000" dirty="0" smtClean="0"/>
              <a:t> S</a:t>
            </a:r>
            <a:r>
              <a:rPr lang="id-ID" sz="2000" dirty="0" smtClean="0"/>
              <a:t>kala</a:t>
            </a:r>
            <a:r>
              <a:rPr lang="en-US" sz="2000" dirty="0" smtClean="0"/>
              <a:t> </a:t>
            </a:r>
            <a:endParaRPr lang="id-ID" sz="2000" dirty="0"/>
          </a:p>
        </p:txBody>
      </p:sp>
      <p:sp>
        <p:nvSpPr>
          <p:cNvPr id="3" name="TextBox 2"/>
          <p:cNvSpPr txBox="1"/>
          <p:nvPr/>
        </p:nvSpPr>
        <p:spPr>
          <a:xfrm>
            <a:off x="571472" y="1214422"/>
            <a:ext cx="7500990" cy="1323439"/>
          </a:xfrm>
          <a:prstGeom prst="rect">
            <a:avLst/>
          </a:prstGeom>
          <a:noFill/>
        </p:spPr>
        <p:txBody>
          <a:bodyPr wrap="square" rtlCol="0">
            <a:spAutoFit/>
          </a:bodyPr>
          <a:lstStyle/>
          <a:p>
            <a:pPr marL="457200" indent="-457200">
              <a:buFont typeface="+mj-lt"/>
              <a:buAutoNum type="arabicPeriod"/>
            </a:pPr>
            <a:r>
              <a:rPr lang="en-US" sz="2000" dirty="0" smtClean="0"/>
              <a:t>SK</a:t>
            </a:r>
            <a:r>
              <a:rPr lang="id-ID" sz="2000" dirty="0" smtClean="0"/>
              <a:t>ala</a:t>
            </a:r>
            <a:r>
              <a:rPr lang="en-US" sz="2000" dirty="0" smtClean="0"/>
              <a:t> </a:t>
            </a:r>
            <a:r>
              <a:rPr lang="id-ID" sz="2000" dirty="0" smtClean="0"/>
              <a:t>nominal</a:t>
            </a:r>
            <a:endParaRPr lang="en-US" sz="2000" dirty="0" smtClean="0"/>
          </a:p>
          <a:p>
            <a:pPr marL="457200" indent="-457200">
              <a:buFont typeface="+mj-lt"/>
              <a:buAutoNum type="arabicPeriod"/>
            </a:pPr>
            <a:r>
              <a:rPr lang="en-US" sz="2000" dirty="0" smtClean="0"/>
              <a:t>S</a:t>
            </a:r>
            <a:r>
              <a:rPr lang="id-ID" sz="2000" dirty="0" smtClean="0"/>
              <a:t>kala</a:t>
            </a:r>
            <a:r>
              <a:rPr lang="en-US" sz="2000" dirty="0" smtClean="0"/>
              <a:t> </a:t>
            </a:r>
            <a:r>
              <a:rPr lang="id-ID" sz="2000" dirty="0" smtClean="0"/>
              <a:t>ordinal</a:t>
            </a:r>
            <a:endParaRPr lang="en-US" sz="2000" dirty="0" smtClean="0"/>
          </a:p>
          <a:p>
            <a:pPr marL="457200" indent="-457200">
              <a:buFont typeface="+mj-lt"/>
              <a:buAutoNum type="arabicPeriod"/>
            </a:pPr>
            <a:r>
              <a:rPr lang="en-US" sz="2000" dirty="0" smtClean="0"/>
              <a:t>S</a:t>
            </a:r>
            <a:r>
              <a:rPr lang="id-ID" sz="2000" dirty="0" smtClean="0"/>
              <a:t>kala interval</a:t>
            </a:r>
            <a:endParaRPr lang="en-US" sz="2000" dirty="0" smtClean="0"/>
          </a:p>
          <a:p>
            <a:pPr marL="457200" indent="-457200">
              <a:buFont typeface="+mj-lt"/>
              <a:buAutoNum type="arabicPeriod"/>
            </a:pPr>
            <a:r>
              <a:rPr lang="en-US" sz="2000" dirty="0" smtClean="0"/>
              <a:t>S</a:t>
            </a:r>
            <a:r>
              <a:rPr lang="id-ID" sz="2000" dirty="0" smtClean="0"/>
              <a:t>kala rasio</a:t>
            </a:r>
            <a:r>
              <a:rPr lang="en-US" sz="2000" dirty="0" smtClean="0"/>
              <a:t> </a:t>
            </a:r>
            <a:endParaRPr lang="id-ID" dirty="0"/>
          </a:p>
        </p:txBody>
      </p:sp>
      <p:sp>
        <p:nvSpPr>
          <p:cNvPr id="4" name="TextBox 3"/>
          <p:cNvSpPr txBox="1"/>
          <p:nvPr/>
        </p:nvSpPr>
        <p:spPr>
          <a:xfrm>
            <a:off x="500034" y="2786058"/>
            <a:ext cx="7929618" cy="523220"/>
          </a:xfrm>
          <a:prstGeom prst="rect">
            <a:avLst/>
          </a:prstGeom>
          <a:noFill/>
        </p:spPr>
        <p:txBody>
          <a:bodyPr wrap="square" rtlCol="0">
            <a:spAutoFit/>
          </a:bodyPr>
          <a:lstStyle/>
          <a:p>
            <a:r>
              <a:rPr lang="en-US" sz="2800" b="1" dirty="0" smtClean="0"/>
              <a:t>A</a:t>
            </a:r>
            <a:r>
              <a:rPr lang="id-ID" sz="2800" b="1" dirty="0" smtClean="0"/>
              <a:t>kuntansi mendasarkan pada skala tersebut</a:t>
            </a:r>
            <a:endParaRPr lang="id-ID" sz="2800" b="1" dirty="0"/>
          </a:p>
        </p:txBody>
      </p:sp>
      <p:sp>
        <p:nvSpPr>
          <p:cNvPr id="5" name="TextBox 4"/>
          <p:cNvSpPr txBox="1"/>
          <p:nvPr/>
        </p:nvSpPr>
        <p:spPr>
          <a:xfrm>
            <a:off x="571472" y="3500438"/>
            <a:ext cx="5000660" cy="400110"/>
          </a:xfrm>
          <a:prstGeom prst="rect">
            <a:avLst/>
          </a:prstGeom>
          <a:noFill/>
        </p:spPr>
        <p:txBody>
          <a:bodyPr wrap="square" rtlCol="0">
            <a:spAutoFit/>
          </a:bodyPr>
          <a:lstStyle/>
          <a:p>
            <a:r>
              <a:rPr lang="id-ID" sz="2000" dirty="0" smtClean="0"/>
              <a:t>Kendala dalam pengukuran akuntansi </a:t>
            </a:r>
            <a:endParaRPr lang="id-ID" sz="2000" dirty="0"/>
          </a:p>
        </p:txBody>
      </p:sp>
      <p:sp>
        <p:nvSpPr>
          <p:cNvPr id="6" name="TextBox 5"/>
          <p:cNvSpPr txBox="1"/>
          <p:nvPr/>
        </p:nvSpPr>
        <p:spPr>
          <a:xfrm>
            <a:off x="571472" y="4000504"/>
            <a:ext cx="7715304" cy="1631216"/>
          </a:xfrm>
          <a:prstGeom prst="rect">
            <a:avLst/>
          </a:prstGeom>
          <a:noFill/>
        </p:spPr>
        <p:txBody>
          <a:bodyPr wrap="square" rtlCol="0">
            <a:spAutoFit/>
          </a:bodyPr>
          <a:lstStyle/>
          <a:p>
            <a:pPr algn="just"/>
            <a:r>
              <a:rPr lang="id-ID" sz="2000" dirty="0" smtClean="0"/>
              <a:t>Kendala pengukuran yang utama timbul karena data ekonomi disajikan berdasarkan asumsi bahwa data itu relevan untuk meramalkan masa datang. Karena hubungan antara masa kini dan masa datang umumnya tidak pasti, maka sulit menetapkan pengukuran yang relevan untuk tujuan ini.</a:t>
            </a:r>
            <a:endParaRPr lang="id-ID"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5214974" cy="400110"/>
          </a:xfrm>
          <a:prstGeom prst="rect">
            <a:avLst/>
          </a:prstGeom>
          <a:noFill/>
        </p:spPr>
        <p:txBody>
          <a:bodyPr wrap="square" rtlCol="0">
            <a:spAutoFit/>
          </a:bodyPr>
          <a:lstStyle/>
          <a:p>
            <a:r>
              <a:rPr lang="id-ID" sz="2000" dirty="0" smtClean="0"/>
              <a:t>Permasalahan bagi auditor</a:t>
            </a:r>
            <a:endParaRPr lang="id-ID" sz="2000" dirty="0"/>
          </a:p>
        </p:txBody>
      </p:sp>
      <p:sp>
        <p:nvSpPr>
          <p:cNvPr id="3" name="TextBox 2"/>
          <p:cNvSpPr txBox="1"/>
          <p:nvPr/>
        </p:nvSpPr>
        <p:spPr>
          <a:xfrm>
            <a:off x="642910" y="1000108"/>
            <a:ext cx="7429552" cy="1323439"/>
          </a:xfrm>
          <a:prstGeom prst="rect">
            <a:avLst/>
          </a:prstGeom>
          <a:noFill/>
        </p:spPr>
        <p:txBody>
          <a:bodyPr wrap="square" rtlCol="0">
            <a:spAutoFit/>
          </a:bodyPr>
          <a:lstStyle/>
          <a:p>
            <a:pPr marL="342900" indent="-342900" algn="just">
              <a:buFont typeface="+mj-lt"/>
              <a:buAutoNum type="arabicPeriod"/>
            </a:pPr>
            <a:r>
              <a:rPr lang="id-ID" sz="2000" dirty="0" smtClean="0"/>
              <a:t>penggunaan fair value menyulitkan auditor karena harus mengumpulkan bukti estimasih manajemen mengenai fair value</a:t>
            </a:r>
          </a:p>
          <a:p>
            <a:pPr marL="342900" indent="-342900" algn="just">
              <a:buFont typeface="+mj-lt"/>
              <a:buAutoNum type="arabicPeriod"/>
            </a:pPr>
            <a:r>
              <a:rPr lang="id-ID" sz="2000" dirty="0" smtClean="0"/>
              <a:t>variabilitas dalam tingkat keandalan dan keakuratan pengukuran biaya historis.</a:t>
            </a:r>
            <a:endParaRPr lang="id-ID" sz="2000" dirty="0"/>
          </a:p>
        </p:txBody>
      </p:sp>
      <p:sp>
        <p:nvSpPr>
          <p:cNvPr id="4" name="TextBox 3"/>
          <p:cNvSpPr txBox="1"/>
          <p:nvPr/>
        </p:nvSpPr>
        <p:spPr>
          <a:xfrm>
            <a:off x="642910" y="2857496"/>
            <a:ext cx="7429552" cy="2031325"/>
          </a:xfrm>
          <a:prstGeom prst="rect">
            <a:avLst/>
          </a:prstGeom>
          <a:noFill/>
        </p:spPr>
        <p:txBody>
          <a:bodyPr wrap="square" rtlCol="0">
            <a:spAutoFit/>
          </a:bodyPr>
          <a:lstStyle/>
          <a:p>
            <a:pPr algn="just"/>
            <a:r>
              <a:rPr lang="id-ID" dirty="0" smtClean="0"/>
              <a:t>Pertanyaan atas pengukuran</a:t>
            </a:r>
          </a:p>
          <a:p>
            <a:pPr algn="just"/>
            <a:endParaRPr lang="id-ID" dirty="0" smtClean="0"/>
          </a:p>
          <a:p>
            <a:pPr algn="just"/>
            <a:r>
              <a:rPr lang="id-ID" dirty="0" smtClean="0"/>
              <a:t>pengukuran modal dan keuntungan berasal dari segala aktivitas termasuk kenaikan dan penurunan nilai wajar aset  ( Fair Value) kalian sdh belajar tentang Audit bagaimana mensikapi bila ditinjau dari Teori Akuntansi</a:t>
            </a:r>
          </a:p>
          <a:p>
            <a:pPr algn="just"/>
            <a:r>
              <a:rPr lang="id-ID" dirty="0" smtClean="0"/>
              <a:t> </a:t>
            </a:r>
          </a:p>
          <a:p>
            <a:pPr algn="just"/>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714356"/>
            <a:ext cx="6643734" cy="400110"/>
          </a:xfrm>
          <a:prstGeom prst="rect">
            <a:avLst/>
          </a:prstGeom>
          <a:noFill/>
        </p:spPr>
        <p:txBody>
          <a:bodyPr wrap="square" rtlCol="0">
            <a:spAutoFit/>
          </a:bodyPr>
          <a:lstStyle/>
          <a:p>
            <a:pPr algn="just"/>
            <a:r>
              <a:rPr lang="id-ID" sz="2000" dirty="0" smtClean="0"/>
              <a:t>Prinsip Akuntansi Berlaku Umum (PABU)</a:t>
            </a:r>
            <a:endParaRPr lang="id-ID" sz="2000" dirty="0"/>
          </a:p>
        </p:txBody>
      </p:sp>
      <p:sp>
        <p:nvSpPr>
          <p:cNvPr id="5" name="TextBox 4"/>
          <p:cNvSpPr txBox="1"/>
          <p:nvPr/>
        </p:nvSpPr>
        <p:spPr>
          <a:xfrm>
            <a:off x="857224" y="1231645"/>
            <a:ext cx="7143800" cy="2554545"/>
          </a:xfrm>
          <a:prstGeom prst="rect">
            <a:avLst/>
          </a:prstGeom>
          <a:noFill/>
        </p:spPr>
        <p:txBody>
          <a:bodyPr wrap="square" rtlCol="0">
            <a:spAutoFit/>
          </a:bodyPr>
          <a:lstStyle/>
          <a:p>
            <a:pPr algn="just"/>
            <a:r>
              <a:rPr lang="id-ID" sz="2000" dirty="0" smtClean="0"/>
              <a:t>Pengertian Prinsip Akuntansi yang berlaku umum (PABU) atau yang dikenal </a:t>
            </a:r>
            <a:r>
              <a:rPr lang="en-US" sz="2000" b="1" dirty="0" smtClean="0"/>
              <a:t>Generally Accepted Accounting Principles (GAAP) </a:t>
            </a:r>
            <a:r>
              <a:rPr lang="id-ID" sz="2000" dirty="0" smtClean="0"/>
              <a:t>:</a:t>
            </a:r>
          </a:p>
          <a:p>
            <a:pPr algn="just"/>
            <a:r>
              <a:rPr lang="id-ID" sz="2000" dirty="0" smtClean="0"/>
              <a:t>Prinsip Akuntansi yang berlaku umum (PABU) adalah seperangkat prinsip akuntansi, standar dan prosedur yang digunakan perusahaan untuk menyusun laporan keuangan mereka. PABU adalah kombinasi standar otoritatif (yang ditetapkan oleh dewan pembuat kebijakan) dan hanya cara yang diterima secara umum pencatatan dan pelaporan informasi akuntansi.</a:t>
            </a:r>
            <a:endParaRPr lang="id-ID" sz="2000" dirty="0"/>
          </a:p>
        </p:txBody>
      </p:sp>
      <p:sp>
        <p:nvSpPr>
          <p:cNvPr id="6" name="TextBox 5"/>
          <p:cNvSpPr txBox="1"/>
          <p:nvPr/>
        </p:nvSpPr>
        <p:spPr>
          <a:xfrm>
            <a:off x="785786" y="4071942"/>
            <a:ext cx="7215238" cy="1015663"/>
          </a:xfrm>
          <a:prstGeom prst="rect">
            <a:avLst/>
          </a:prstGeom>
          <a:noFill/>
        </p:spPr>
        <p:txBody>
          <a:bodyPr wrap="square" rtlCol="0">
            <a:spAutoFit/>
          </a:bodyPr>
          <a:lstStyle/>
          <a:p>
            <a:pPr algn="just"/>
            <a:r>
              <a:rPr lang="id-ID" sz="2000" dirty="0" smtClean="0"/>
              <a:t>Prinsip akuntansi beraku umum mengacu pada berbagai sumber. Sumber acuan </a:t>
            </a:r>
            <a:r>
              <a:rPr lang="it-IT" sz="2000" dirty="0" smtClean="0"/>
              <a:t>prinsip akuntansi berlaku umum di Indonesia menurut IAI</a:t>
            </a:r>
            <a:r>
              <a:rPr lang="id-ID" sz="2000" dirty="0" smtClean="0"/>
              <a:t> adalah sbb</a:t>
            </a:r>
            <a:endParaRPr lang="id-ID" sz="2000" dirty="0"/>
          </a:p>
        </p:txBody>
      </p:sp>
      <p:sp>
        <p:nvSpPr>
          <p:cNvPr id="7" name="TextBox 6"/>
          <p:cNvSpPr txBox="1"/>
          <p:nvPr/>
        </p:nvSpPr>
        <p:spPr>
          <a:xfrm>
            <a:off x="928662" y="5286388"/>
            <a:ext cx="7000924" cy="1015663"/>
          </a:xfrm>
          <a:prstGeom prst="rect">
            <a:avLst/>
          </a:prstGeom>
          <a:noFill/>
        </p:spPr>
        <p:txBody>
          <a:bodyPr wrap="square" rtlCol="0">
            <a:spAutoFit/>
          </a:bodyPr>
          <a:lstStyle/>
          <a:p>
            <a:pPr marL="342900" indent="-342900" algn="just">
              <a:buFont typeface="+mj-lt"/>
              <a:buAutoNum type="arabicPeriod"/>
            </a:pPr>
            <a:r>
              <a:rPr lang="sv-SE" sz="2000" dirty="0" smtClean="0"/>
              <a:t>Prinsip akuntansi yang ditetapkan dan/atau dinyatakan berlaku oleh badan</a:t>
            </a:r>
            <a:r>
              <a:rPr lang="id-ID" sz="2000" dirty="0" smtClean="0"/>
              <a:t> pengatur standar dari Ikatan Akuntan Indonesia;</a:t>
            </a: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642918"/>
            <a:ext cx="7929618" cy="4708981"/>
          </a:xfrm>
          <a:prstGeom prst="rect">
            <a:avLst/>
          </a:prstGeom>
          <a:noFill/>
        </p:spPr>
        <p:txBody>
          <a:bodyPr wrap="square" rtlCol="0">
            <a:spAutoFit/>
          </a:bodyPr>
          <a:lstStyle/>
          <a:p>
            <a:pPr marL="342900" indent="-342900" algn="just">
              <a:buFont typeface="+mj-lt"/>
              <a:buAutoNum type="arabicPeriod" startAt="2"/>
            </a:pPr>
            <a:r>
              <a:rPr lang="sv-SE" sz="2000" dirty="0" smtClean="0"/>
              <a:t>Pernyataan dari badan, yang terdiri dari pakar pelaporan keuangan, yang</a:t>
            </a:r>
            <a:r>
              <a:rPr lang="id-ID" sz="2000" dirty="0" smtClean="0"/>
              <a:t> empertimbangkan isu akuntansi dalam forum publik dengan tujuan menetapkan prinsip akuntansi atau menjelaskan praktik akuntansi yang ada dan berlaku umum, dengan syarat dalam prosesnya penerbitan tersebut terbuka untuk </a:t>
            </a:r>
            <a:r>
              <a:rPr lang="sv-SE" sz="2000" dirty="0" smtClean="0"/>
              <a:t>dikomentari oleh publik dan badan pengatur standar dari Ikatan Akuntan</a:t>
            </a:r>
            <a:r>
              <a:rPr lang="id-ID" sz="2000" dirty="0" smtClean="0"/>
              <a:t> </a:t>
            </a:r>
            <a:r>
              <a:rPr lang="sv-SE" sz="2000" dirty="0" smtClean="0"/>
              <a:t>Indonesia tidak menyatakan keberatan atas penerbitan pernyataan tersebut;</a:t>
            </a:r>
            <a:endParaRPr lang="id-ID" sz="2000" dirty="0" smtClean="0"/>
          </a:p>
          <a:p>
            <a:pPr marL="342900" indent="-342900" algn="just">
              <a:buFont typeface="+mj-lt"/>
              <a:buAutoNum type="arabicPeriod" startAt="2"/>
            </a:pPr>
            <a:r>
              <a:rPr lang="sv-SE" sz="2000" dirty="0" smtClean="0"/>
              <a:t>Pernyataan dari badan, yang terdiri dari pakar pelaporan keuangan, yang</a:t>
            </a:r>
            <a:r>
              <a:rPr lang="id-ID" sz="2000" dirty="0" smtClean="0"/>
              <a:t> mempertimbangkan isu akuntansi dalam forum publik dengan tujuan menginterpretasikan atau menetapkan prinsip akuntansi atau menjelaskan praktik akuntansi yang ada berlaku umum, atau pernyataan yang tersebut pada butir b yang penerbitannya tidak pernah dinyatakan keberatan dari badan pengatur standar dari Ikatan Akuntan Indonesia tetapi belum pernah secara terbuka dikomentari oleh publik;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890</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win7</cp:lastModifiedBy>
  <cp:revision>100</cp:revision>
  <dcterms:created xsi:type="dcterms:W3CDTF">2020-02-17T12:52:00Z</dcterms:created>
  <dcterms:modified xsi:type="dcterms:W3CDTF">2020-04-10T06:10:59Z</dcterms:modified>
</cp:coreProperties>
</file>