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3" r:id="rId14"/>
    <p:sldId id="269" r:id="rId15"/>
    <p:sldId id="270" r:id="rId16"/>
    <p:sldId id="271" r:id="rId17"/>
    <p:sldId id="273" r:id="rId18"/>
    <p:sldId id="272" r:id="rId19"/>
    <p:sldId id="274" r:id="rId20"/>
    <p:sldId id="30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245"/>
  </p:normalViewPr>
  <p:slideViewPr>
    <p:cSldViewPr snapToGrid="0" snapToObjects="1">
      <p:cViewPr varScale="1">
        <p:scale>
          <a:sx n="123" d="100"/>
          <a:sy n="123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5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829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9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237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5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9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2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0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93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34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9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229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0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1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609F-92EF-A240-BF83-D809EA23A193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2E7BE8-A0D2-1F46-9A6C-D5E94D72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C3F90-6901-B442-83FB-7F91644AD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124" y="1207106"/>
            <a:ext cx="7766936" cy="1646302"/>
          </a:xfrm>
        </p:spPr>
        <p:txBody>
          <a:bodyPr/>
          <a:lstStyle/>
          <a:p>
            <a:pPr algn="ctr"/>
            <a:r>
              <a:rPr lang="en-US"/>
              <a:t>PERTEMUAN-5</a:t>
            </a:r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7BA5674-6AA0-8B46-887B-4A52140CD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BFD2526-3080-4D40-85C0-8A6500E1C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546100"/>
            <a:ext cx="635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A1B8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98BA644-4961-A342-A45A-DB1F0710A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8" y="3543394"/>
            <a:ext cx="7973569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PENGINTERIGRASIAN PERENCANAAN SDM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DENGAN PERENCANAAN BISNIS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5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818B-3268-AA44-9782-0228FB8A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63550" indent="-463550" algn="just"/>
            <a:r>
              <a:rPr lang="en-US" sz="2400" b="1" dirty="0"/>
              <a:t>3. </a:t>
            </a:r>
            <a:r>
              <a:rPr lang="en-US" sz="2400" b="1" dirty="0" err="1"/>
              <a:t>Visi</a:t>
            </a:r>
            <a:r>
              <a:rPr lang="en-US" sz="2400" b="1" dirty="0"/>
              <a:t>, </a:t>
            </a:r>
            <a:r>
              <a:rPr lang="en-US" sz="2400" b="1" dirty="0" err="1"/>
              <a:t>Tujuan</a:t>
            </a:r>
            <a:r>
              <a:rPr lang="en-US" sz="2400" b="1" dirty="0"/>
              <a:t> </a:t>
            </a:r>
            <a:r>
              <a:rPr lang="en-US" sz="2400" b="1" dirty="0" err="1"/>
              <a:t>Strategik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Misi</a:t>
            </a:r>
            <a:r>
              <a:rPr lang="en-US" sz="2400" b="1" dirty="0"/>
              <a:t> </a:t>
            </a:r>
            <a:r>
              <a:rPr lang="en-US" sz="2400" b="1" dirty="0" err="1"/>
              <a:t>Organsiasi</a:t>
            </a:r>
            <a:r>
              <a:rPr lang="en-US" sz="2400" b="1" dirty="0"/>
              <a:t>/Perusahaan Proses </a:t>
            </a:r>
            <a:r>
              <a:rPr lang="en-US" sz="2400" b="1" dirty="0" err="1"/>
              <a:t>Manajemen</a:t>
            </a:r>
            <a:r>
              <a:rPr lang="en-US" sz="2400" b="1" dirty="0"/>
              <a:t> SDM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86FB8-F38A-644E-A297-ED78C9CA2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762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Visi</a:t>
            </a:r>
            <a:r>
              <a:rPr lang="en-US" dirty="0"/>
              <a:t>   </a:t>
            </a:r>
            <a:r>
              <a:rPr lang="en-US" dirty="0" err="1"/>
              <a:t>adalah</a:t>
            </a:r>
            <a:r>
              <a:rPr lang="en-US" dirty="0"/>
              <a:t>   </a:t>
            </a:r>
            <a:r>
              <a:rPr lang="en-US" dirty="0" err="1"/>
              <a:t>kondisi</a:t>
            </a:r>
            <a:r>
              <a:rPr lang="en-US" dirty="0"/>
              <a:t>   ideal   yang   </a:t>
            </a:r>
            <a:r>
              <a:rPr lang="en-US" dirty="0" err="1"/>
              <a:t>ingin</a:t>
            </a:r>
            <a:r>
              <a:rPr lang="en-US" dirty="0"/>
              <a:t>   </a:t>
            </a:r>
            <a:r>
              <a:rPr lang="en-US" dirty="0" err="1"/>
              <a:t>dicapai</a:t>
            </a:r>
            <a:r>
              <a:rPr lang="en-US" dirty="0"/>
              <a:t> 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di masa </a:t>
            </a:r>
            <a:r>
              <a:rPr lang="en-US" dirty="0" err="1"/>
              <a:t>depan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Lonnie </a:t>
            </a:r>
            <a:r>
              <a:rPr lang="en-US" dirty="0" err="1"/>
              <a:t>Helgerson</a:t>
            </a:r>
            <a:r>
              <a:rPr lang="en-US" dirty="0"/>
              <a:t> yang </a:t>
            </a:r>
            <a:r>
              <a:rPr lang="en-US" dirty="0" err="1"/>
              <a:t>dikutip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J. </a:t>
            </a:r>
            <a:r>
              <a:rPr lang="en-US" dirty="0" err="1"/>
              <a:t>Salusu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 err="1"/>
              <a:t>Visi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(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). </a:t>
            </a:r>
          </a:p>
          <a:p>
            <a:pPr algn="just"/>
            <a:r>
              <a:rPr lang="en-US" b="1" dirty="0" err="1"/>
              <a:t>Visi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, </a:t>
            </a:r>
            <a:r>
              <a:rPr lang="en-US" dirty="0" err="1"/>
              <a:t>memanggil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menyerukan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(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Visi</a:t>
            </a:r>
            <a:r>
              <a:rPr lang="en-US" b="1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(</a:t>
            </a:r>
            <a:r>
              <a:rPr lang="en-US" dirty="0" err="1"/>
              <a:t>pucuk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)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Visi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ideal yang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tujuna</a:t>
            </a:r>
            <a:r>
              <a:rPr lang="en-US" dirty="0"/>
              <a:t> </a:t>
            </a:r>
            <a:r>
              <a:rPr lang="en-US" dirty="0" err="1"/>
              <a:t>strategik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sasaran-sasaran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RENOP.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6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1B45-451E-CE48-AFEE-98837AF4C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78082"/>
            <a:ext cx="8915400" cy="40005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Manajeman</a:t>
            </a:r>
            <a:r>
              <a:rPr lang="en-US" sz="2000" dirty="0"/>
              <a:t> SDM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mewujudkan</a:t>
            </a:r>
            <a:r>
              <a:rPr lang="en-US" sz="2000" dirty="0"/>
              <a:t> Proses  </a:t>
            </a:r>
            <a:r>
              <a:rPr lang="en-US" sz="2000" dirty="0" err="1"/>
              <a:t>Manajemen</a:t>
            </a:r>
            <a:r>
              <a:rPr lang="en-US" sz="2000" dirty="0"/>
              <a:t>  SDM yang </a:t>
            </a:r>
            <a:r>
              <a:rPr lang="en-US" sz="2000" dirty="0" err="1"/>
              <a:t>mampu</a:t>
            </a:r>
            <a:r>
              <a:rPr lang="en-US" sz="2000" dirty="0"/>
              <a:t>  </a:t>
            </a:r>
            <a:r>
              <a:rPr lang="en-US" sz="2000" dirty="0" err="1"/>
              <a:t>mendukung</a:t>
            </a:r>
            <a:r>
              <a:rPr lang="en-US" sz="2000" dirty="0"/>
              <a:t> 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Misi</a:t>
            </a:r>
            <a:r>
              <a:rPr lang="en-US" sz="2000" dirty="0"/>
              <a:t>, agar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Strategik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dicapai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Visi</a:t>
            </a:r>
            <a:r>
              <a:rPr lang="en-US" sz="2000" dirty="0"/>
              <a:t> 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membanu</a:t>
            </a:r>
            <a:r>
              <a:rPr lang="en-US" sz="2000" dirty="0"/>
              <a:t> </a:t>
            </a:r>
            <a:r>
              <a:rPr lang="en-US" sz="2000" dirty="0" err="1"/>
              <a:t>manajer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Proses SDM </a:t>
            </a:r>
            <a:r>
              <a:rPr lang="en-US" sz="2000" dirty="0" err="1"/>
              <a:t>menuntut</a:t>
            </a:r>
            <a:r>
              <a:rPr lang="en-US" sz="2000" dirty="0"/>
              <a:t> </a:t>
            </a:r>
            <a:r>
              <a:rPr lang="en-US" sz="2000" dirty="0" err="1"/>
              <a:t>diciptakanya</a:t>
            </a:r>
            <a:r>
              <a:rPr lang="en-US" sz="2000" dirty="0"/>
              <a:t> </a:t>
            </a:r>
            <a:r>
              <a:rPr lang="en-US" sz="2000" dirty="0" err="1"/>
              <a:t>koordinasi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yang </a:t>
            </a:r>
            <a:r>
              <a:rPr lang="en-US" sz="2000" dirty="0" err="1"/>
              <a:t>didasari</a:t>
            </a:r>
            <a:r>
              <a:rPr lang="en-US" sz="2000" dirty="0"/>
              <a:t> </a:t>
            </a:r>
            <a:r>
              <a:rPr lang="en-US" sz="2000" dirty="0" err="1"/>
              <a:t>kesadaran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unit </a:t>
            </a:r>
            <a:r>
              <a:rPr lang="en-US" sz="2000" dirty="0" err="1"/>
              <a:t>kerja</a:t>
            </a:r>
            <a:r>
              <a:rPr lang="en-US" sz="2000" dirty="0"/>
              <a:t>/</a:t>
            </a:r>
            <a:r>
              <a:rPr lang="en-US" sz="2000" dirty="0" err="1"/>
              <a:t>departemen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 </a:t>
            </a:r>
            <a:r>
              <a:rPr lang="en-US" sz="2000" dirty="0" err="1"/>
              <a:t>satu</a:t>
            </a:r>
            <a:r>
              <a:rPr lang="en-US" sz="2000" dirty="0"/>
              <a:t>  </a:t>
            </a:r>
            <a:r>
              <a:rPr lang="en-US" sz="2000" dirty="0" err="1"/>
              <a:t>organisasi</a:t>
            </a:r>
            <a:r>
              <a:rPr lang="en-US" sz="2000" dirty="0"/>
              <a:t>/</a:t>
            </a:r>
            <a:r>
              <a:rPr lang="en-US" sz="2000" dirty="0" err="1"/>
              <a:t>perusahaan</a:t>
            </a:r>
            <a:r>
              <a:rPr lang="en-US" sz="2000" dirty="0"/>
              <a:t>  </a:t>
            </a:r>
            <a:r>
              <a:rPr lang="en-US" sz="2000" dirty="0" err="1"/>
              <a:t>sama</a:t>
            </a:r>
            <a:r>
              <a:rPr lang="en-US" sz="2000" dirty="0"/>
              <a:t>  </a:t>
            </a:r>
            <a:r>
              <a:rPr lang="en-US" sz="2000" dirty="0" err="1"/>
              <a:t>pentingnya</a:t>
            </a:r>
            <a:r>
              <a:rPr lang="en-US" sz="2000" dirty="0"/>
              <a:t> 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menunjang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mewujudkan</a:t>
            </a:r>
            <a:r>
              <a:rPr lang="en-US" sz="2000" dirty="0"/>
              <a:t> </a:t>
            </a:r>
            <a:r>
              <a:rPr lang="en-US" sz="2000" dirty="0" err="1"/>
              <a:t>keberhasilan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strategiknya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6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99F80-1115-A946-B62C-90B00CC6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1280890"/>
          </a:xfrm>
        </p:spPr>
        <p:txBody>
          <a:bodyPr>
            <a:normAutofit fontScale="90000"/>
          </a:bodyPr>
          <a:lstStyle/>
          <a:p>
            <a:pPr marL="515938" indent="-515938"/>
            <a:r>
              <a:rPr lang="en-US" sz="2700" dirty="0"/>
              <a:t>B. 	</a:t>
            </a:r>
            <a:r>
              <a:rPr lang="en-US" sz="2200" dirty="0"/>
              <a:t>PENGINTEGRASIAN RENCANA OPERASIONAL (RENOP) DENGAN PERENCANAAN SDM</a:t>
            </a:r>
            <a:br>
              <a:rPr lang="en-US" sz="27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6E06-1002-6348-AB47-B62B07815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0838" indent="-350838" algn="just">
              <a:buNone/>
            </a:pPr>
            <a:r>
              <a:rPr lang="en-US" sz="2000" dirty="0"/>
              <a:t>1. </a:t>
            </a:r>
            <a:r>
              <a:rPr lang="en-US" sz="2000" dirty="0" err="1"/>
              <a:t>Secara</a:t>
            </a:r>
            <a:r>
              <a:rPr lang="en-US" sz="2000" dirty="0"/>
              <a:t> real </a:t>
            </a:r>
            <a:r>
              <a:rPr lang="en-US" sz="2000" dirty="0" err="1"/>
              <a:t>pengintegrasian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SDM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SDM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(RENOP)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perspektip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endParaRPr lang="en-US" sz="2000" dirty="0"/>
          </a:p>
          <a:p>
            <a:pPr marL="350838" indent="-350838" algn="just">
              <a:buNone/>
            </a:pPr>
            <a:r>
              <a:rPr lang="en-US" sz="2000" dirty="0"/>
              <a:t>2. 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pengintegrasian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efisien</a:t>
            </a:r>
            <a:r>
              <a:rPr lang="en-US" sz="2000" dirty="0"/>
              <a:t>.</a:t>
            </a:r>
          </a:p>
          <a:p>
            <a:pPr marL="350838" indent="-350838" algn="just">
              <a:buNone/>
            </a:pPr>
            <a:r>
              <a:rPr lang="en-US" sz="2000" dirty="0"/>
              <a:t>3.  </a:t>
            </a:r>
            <a:r>
              <a:rPr lang="en-US" sz="2000" dirty="0" err="1"/>
              <a:t>Prediksi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yang </a:t>
            </a:r>
            <a:r>
              <a:rPr lang="en-US" sz="2000" dirty="0" err="1"/>
              <a:t>terlalu</a:t>
            </a:r>
            <a:r>
              <a:rPr lang="en-US" sz="2000" dirty="0"/>
              <a:t> lama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,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5 </a:t>
            </a:r>
            <a:r>
              <a:rPr lang="en-US" sz="2000" dirty="0" err="1"/>
              <a:t>atau</a:t>
            </a:r>
            <a:r>
              <a:rPr lang="en-US" sz="2000" dirty="0"/>
              <a:t> 10 </a:t>
            </a:r>
            <a:r>
              <a:rPr lang="en-US" sz="2000" dirty="0" err="1"/>
              <a:t>tahun</a:t>
            </a:r>
            <a:r>
              <a:rPr lang="en-US" sz="2000" dirty="0"/>
              <a:t>.</a:t>
            </a:r>
          </a:p>
          <a:p>
            <a:pPr marL="350838" indent="-350838" algn="just">
              <a:buNone/>
            </a:pPr>
            <a:r>
              <a:rPr lang="en-US" sz="2000" dirty="0"/>
              <a:t>4.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moneter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krisis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moneter</a:t>
            </a:r>
            <a:r>
              <a:rPr lang="en-US" sz="2000" dirty="0"/>
              <a:t>,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pengaruhnya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94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F1BA1-DF88-674D-9BCF-057323F9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highlight>
                  <a:srgbClr val="FFFF00"/>
                </a:highlight>
              </a:rPr>
              <a:t>berdasarkan</a:t>
            </a:r>
            <a:r>
              <a:rPr lang="en-US" sz="2400" dirty="0">
                <a:highlight>
                  <a:srgbClr val="FFFF00"/>
                </a:highlight>
              </a:rPr>
              <a:t> diagram  </a:t>
            </a:r>
            <a:r>
              <a:rPr lang="en-US" sz="2400" dirty="0" err="1">
                <a:highlight>
                  <a:srgbClr val="FFFF00"/>
                </a:highlight>
              </a:rPr>
              <a:t>diatas</a:t>
            </a:r>
            <a:r>
              <a:rPr lang="en-US" sz="2400" dirty="0"/>
              <a:t>, </a:t>
            </a:r>
            <a:r>
              <a:rPr lang="en-US" sz="2400" dirty="0" err="1"/>
              <a:t>berarti</a:t>
            </a:r>
            <a:r>
              <a:rPr lang="en-US" sz="2400" dirty="0"/>
              <a:t>  </a:t>
            </a:r>
            <a:r>
              <a:rPr lang="en-US" sz="2400" dirty="0" err="1"/>
              <a:t>pengintegrasian</a:t>
            </a:r>
            <a:r>
              <a:rPr lang="en-US" sz="2400" dirty="0"/>
              <a:t> 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9A034-4CD4-384F-8F74-4C0AFF77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1638" indent="-401638" algn="just">
              <a:buNone/>
            </a:pPr>
            <a:br>
              <a:rPr lang="en-US" sz="2400" dirty="0"/>
            </a:br>
            <a:r>
              <a:rPr lang="en-US" sz="2400" dirty="0"/>
              <a:t>a. </a:t>
            </a:r>
            <a:r>
              <a:rPr lang="en-US" dirty="0"/>
              <a:t>SDM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lini</a:t>
            </a:r>
            <a:r>
              <a:rPr lang="en-US" dirty="0"/>
              <a:t> (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)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. SDM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lain. Di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spesialis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yang lain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dll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b. SDM  </a:t>
            </a:r>
            <a:r>
              <a:rPr lang="en-US" dirty="0" err="1"/>
              <a:t>Pelaksana</a:t>
            </a:r>
            <a:r>
              <a:rPr lang="en-US" dirty="0"/>
              <a:t>  </a:t>
            </a:r>
            <a:r>
              <a:rPr lang="en-US" dirty="0" err="1"/>
              <a:t>kegiatan</a:t>
            </a:r>
            <a:r>
              <a:rPr lang="en-US" dirty="0"/>
              <a:t>  </a:t>
            </a:r>
            <a:r>
              <a:rPr lang="en-US" dirty="0" err="1"/>
              <a:t>bisnis</a:t>
            </a:r>
            <a:r>
              <a:rPr lang="en-US" dirty="0"/>
              <a:t>  yang 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/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pula. </a:t>
            </a:r>
            <a:r>
              <a:rPr lang="en-US" dirty="0" err="1"/>
              <a:t>Diantara</a:t>
            </a:r>
            <a:r>
              <a:rPr lang="en-US" dirty="0"/>
              <a:t> SDM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para </a:t>
            </a:r>
            <a:r>
              <a:rPr lang="en-US" dirty="0" err="1"/>
              <a:t>ekonom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penjabaranya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,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61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1102B-B4E0-3E4D-B7D0-EF1466EC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859" y="3969328"/>
            <a:ext cx="8911687" cy="2379518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SDM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55AD-E877-674E-B7E5-5136C53C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2146" y="810491"/>
            <a:ext cx="8915400" cy="2961409"/>
          </a:xfrm>
        </p:spPr>
        <p:txBody>
          <a:bodyPr/>
          <a:lstStyle/>
          <a:p>
            <a:pPr marL="288925" indent="-288925" algn="just">
              <a:buNone/>
            </a:pPr>
            <a:r>
              <a:rPr lang="en-US" dirty="0"/>
              <a:t>c. SDM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(finance)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perpajakan,hukum,tata</a:t>
            </a:r>
            <a:r>
              <a:rPr lang="en-US" dirty="0"/>
              <a:t> </a:t>
            </a:r>
            <a:r>
              <a:rPr lang="en-US" dirty="0" err="1"/>
              <a:t>laksana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 d. SDM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/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SDM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spesialisasinya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SDM ,</a:t>
            </a:r>
            <a:r>
              <a:rPr lang="en-US" dirty="0" err="1"/>
              <a:t>rekrutmen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seleksi,pelatihan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pengembangan,penilaian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supervisi,sistem</a:t>
            </a:r>
            <a:r>
              <a:rPr lang="en-US" dirty="0"/>
              <a:t> </a:t>
            </a:r>
            <a:r>
              <a:rPr lang="en-US" dirty="0" err="1"/>
              <a:t>upah,penyelesaian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 e. SDM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/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memperlancar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atas,yang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/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/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2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0E81C-8680-9B42-856A-AE503A3DC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049" y="1881909"/>
            <a:ext cx="8915400" cy="256540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SDM yang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di </a:t>
            </a:r>
            <a:r>
              <a:rPr lang="en-US" sz="2000" dirty="0" err="1"/>
              <a:t>hubungkan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dibedakan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tinkat</a:t>
            </a:r>
            <a:r>
              <a:rPr lang="en-US" sz="2000" dirty="0"/>
              <a:t> (level)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jabatan</a:t>
            </a:r>
            <a:r>
              <a:rPr lang="en-US" sz="2000" dirty="0"/>
              <a:t> yang </a:t>
            </a:r>
            <a:r>
              <a:rPr lang="en-US" sz="2000" dirty="0" err="1"/>
              <a:t>berbedabeda.perbedaan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bermakna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bobot</a:t>
            </a:r>
            <a:r>
              <a:rPr lang="en-US" sz="2000" dirty="0"/>
              <a:t> </a:t>
            </a:r>
            <a:r>
              <a:rPr lang="en-US" sz="2000" dirty="0" err="1"/>
              <a:t>tugas,wewenang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jawab,yang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jenjangnya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berat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0072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12FC-B80C-3F4C-ACA1-43BCCA4DB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40982"/>
            <a:ext cx="8911687" cy="9657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audit SDM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5A0BB-5EF5-3E47-B18F-E1437C2D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5282"/>
            <a:ext cx="8915400" cy="4042063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memrogramkan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RENOP </a:t>
            </a:r>
            <a:r>
              <a:rPr lang="en-US" dirty="0" err="1"/>
              <a:t>trdapat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memperhitung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organinasasi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sekurang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lima </a:t>
            </a:r>
            <a:r>
              <a:rPr lang="en-US" dirty="0" err="1"/>
              <a:t>sumberdaya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 err="1"/>
              <a:t>perhitung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financial, </a:t>
            </a:r>
            <a:r>
              <a:rPr lang="en-US" dirty="0" err="1"/>
              <a:t>sumberdaya</a:t>
            </a:r>
            <a:r>
              <a:rPr lang="en-US" dirty="0"/>
              <a:t> material,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Dari </a:t>
            </a:r>
            <a:r>
              <a:rPr lang="en-US" dirty="0" err="1"/>
              <a:t>sumberdaya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diprediksi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SDM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efesien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sassaran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Audit SDM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mengungakapkan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pendayagunaan</a:t>
            </a:r>
            <a:r>
              <a:rPr lang="en-US" dirty="0"/>
              <a:t> SDM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dimiliki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88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BB99A-458F-D843-9815-B65EA7504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87136"/>
            <a:ext cx="8915400" cy="4395355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Ada lima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diperhitungkan</a:t>
            </a:r>
            <a:r>
              <a:rPr lang="en-US" sz="2000" dirty="0"/>
              <a:t>, </a:t>
            </a:r>
            <a:r>
              <a:rPr lang="en-US" sz="2000" dirty="0" err="1"/>
              <a:t>sebagaimana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diagram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err="1"/>
              <a:t>Kelima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Finansial</a:t>
            </a:r>
            <a:r>
              <a:rPr lang="en-US" sz="2000" dirty="0"/>
              <a:t>,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Material,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,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Organisasi</a:t>
            </a:r>
            <a:r>
              <a:rPr lang="en-US" sz="2000" dirty="0"/>
              <a:t>/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sekarang</a:t>
            </a:r>
            <a:r>
              <a:rPr lang="en-US" sz="2000" dirty="0"/>
              <a:t>. </a:t>
            </a:r>
            <a:r>
              <a:rPr lang="en-US" sz="2000" dirty="0" err="1"/>
              <a:t>Hasilnya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dipergunakan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ulang</a:t>
            </a:r>
            <a:r>
              <a:rPr lang="en-US" sz="2000" dirty="0"/>
              <a:t> </a:t>
            </a:r>
            <a:r>
              <a:rPr lang="en-US" sz="2000" dirty="0" err="1"/>
              <a:t>pendayagunaan</a:t>
            </a:r>
            <a:r>
              <a:rPr lang="en-US" sz="2000" dirty="0"/>
              <a:t> SDM yang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/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volume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beban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. </a:t>
            </a:r>
            <a:r>
              <a:rPr lang="en-US" sz="2000" dirty="0" err="1"/>
              <a:t>Kegiatan</a:t>
            </a:r>
            <a:r>
              <a:rPr lang="en-US" sz="2000" dirty="0"/>
              <a:t> audit SDM (work force analysis)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SDM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/</a:t>
            </a:r>
            <a:r>
              <a:rPr lang="en-US" sz="2000" dirty="0" err="1"/>
              <a:t>perusahaan,yang</a:t>
            </a:r>
            <a:r>
              <a:rPr lang="en-US" sz="2000" dirty="0"/>
              <a:t> </a:t>
            </a:r>
            <a:r>
              <a:rPr lang="en-US" sz="2000" dirty="0" err="1"/>
              <a:t>hasilnya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usaaha</a:t>
            </a:r>
            <a:r>
              <a:rPr lang="en-US" sz="2000" dirty="0"/>
              <a:t> </a:t>
            </a:r>
            <a:r>
              <a:rPr lang="en-US" sz="2000" dirty="0" err="1"/>
              <a:t>mengintegrasian</a:t>
            </a:r>
            <a:r>
              <a:rPr lang="en-US" sz="2000" dirty="0"/>
              <a:t> SDM yang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088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6E3F35-86EA-9646-B95F-7F25C4026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875" y="139700"/>
            <a:ext cx="7664450" cy="5689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3BB125-D6BC-854A-B9B7-EB3149E61709}"/>
              </a:ext>
            </a:extLst>
          </p:cNvPr>
          <p:cNvSpPr txBox="1"/>
          <p:nvPr/>
        </p:nvSpPr>
        <p:spPr>
          <a:xfrm>
            <a:off x="3063875" y="5943600"/>
            <a:ext cx="766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Gambar Diagram : 6.</a:t>
            </a:r>
          </a:p>
          <a:p>
            <a:pPr algn="ctr"/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2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DBC7C-E657-2A41-A5DD-732432B48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867" y="1266536"/>
            <a:ext cx="8915400" cy="4324927"/>
          </a:xfrm>
        </p:spPr>
        <p:txBody>
          <a:bodyPr/>
          <a:lstStyle/>
          <a:p>
            <a:pPr algn="just"/>
            <a:r>
              <a:rPr lang="en-US" dirty="0" err="1"/>
              <a:t>Perencanaan</a:t>
            </a:r>
            <a:r>
              <a:rPr lang="en-US" dirty="0"/>
              <a:t> SDM </a:t>
            </a:r>
            <a:r>
              <a:rPr lang="en-US" dirty="0" err="1"/>
              <a:t>hasil</a:t>
            </a:r>
            <a:r>
              <a:rPr lang="en-US" dirty="0"/>
              <a:t> audit SDM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(</a:t>
            </a:r>
            <a:r>
              <a:rPr lang="en-US" i="1" dirty="0"/>
              <a:t>re-placement </a:t>
            </a:r>
            <a:r>
              <a:rPr lang="en-US" i="1" dirty="0" err="1"/>
              <a:t>atau</a:t>
            </a:r>
            <a:r>
              <a:rPr lang="en-US" i="1" dirty="0"/>
              <a:t> re-staffing</a:t>
            </a:r>
            <a:r>
              <a:rPr lang="en-US" dirty="0"/>
              <a:t>),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“orang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i="1" dirty="0"/>
              <a:t>(the </a:t>
            </a:r>
            <a:r>
              <a:rPr lang="en-US" i="1" dirty="0" err="1"/>
              <a:t>raight</a:t>
            </a:r>
            <a:r>
              <a:rPr lang="en-US" i="1" dirty="0"/>
              <a:t> man on the right job)”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SDM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mampum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bekerja,sesuai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RENOP. </a:t>
            </a:r>
          </a:p>
          <a:p>
            <a:pPr algn="just"/>
            <a:r>
              <a:rPr lang="en-US" dirty="0"/>
              <a:t>Hasil audit SDM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mengatahui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pendayagunaan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SDM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jabatanya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juga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dipergunakan,termasuk</a:t>
            </a:r>
            <a:r>
              <a:rPr lang="en-US" dirty="0"/>
              <a:t> </a:t>
            </a:r>
            <a:r>
              <a:rPr lang="en-US" dirty="0" err="1"/>
              <a:t>kemutahiran</a:t>
            </a:r>
            <a:r>
              <a:rPr lang="en-US" dirty="0"/>
              <a:t> </a:t>
            </a:r>
            <a:r>
              <a:rPr lang="en-US" dirty="0" err="1"/>
              <a:t>tekhnologi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kerjanya,yang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pekerjaan.Dari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evluasi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juga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SDM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733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A336-C7CC-E341-A782-4045D28D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51" y="630381"/>
            <a:ext cx="8903085" cy="718457"/>
          </a:xfrm>
        </p:spPr>
        <p:txBody>
          <a:bodyPr>
            <a:normAutofit fontScale="90000"/>
          </a:bodyPr>
          <a:lstStyle/>
          <a:p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uraian-uraian</a:t>
            </a:r>
            <a:r>
              <a:rPr lang="en-US" sz="2200" b="1" dirty="0"/>
              <a:t> </a:t>
            </a:r>
            <a:r>
              <a:rPr lang="en-US" sz="2200" b="1" dirty="0" err="1"/>
              <a:t>terdahulu</a:t>
            </a:r>
            <a:r>
              <a:rPr lang="en-US" sz="2200" b="1" dirty="0"/>
              <a:t> </a:t>
            </a:r>
            <a:r>
              <a:rPr lang="en-US" sz="2200" b="1" dirty="0" err="1"/>
              <a:t>telah</a:t>
            </a:r>
            <a:r>
              <a:rPr lang="en-US" sz="2200" b="1" dirty="0"/>
              <a:t> </a:t>
            </a:r>
            <a:r>
              <a:rPr lang="en-US" sz="2200" b="1" dirty="0" err="1"/>
              <a:t>dikemukakan</a:t>
            </a:r>
            <a:r>
              <a:rPr lang="en-US" sz="2200" b="1" dirty="0"/>
              <a:t> </a:t>
            </a:r>
            <a:r>
              <a:rPr lang="en-US" sz="2200" b="1" dirty="0" err="1"/>
              <a:t>bahwa</a:t>
            </a:r>
            <a:r>
              <a:rPr lang="en-US" sz="2200" b="1" dirty="0"/>
              <a:t> </a:t>
            </a:r>
            <a:r>
              <a:rPr lang="en-US" b="1" dirty="0"/>
              <a:t>: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CF2AA-8C28-3A40-8849-8A674D886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51" y="1186543"/>
            <a:ext cx="9043609" cy="48548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5500" dirty="0" err="1"/>
              <a:t>Sumber</a:t>
            </a:r>
            <a:r>
              <a:rPr lang="en-US" sz="5500" dirty="0"/>
              <a:t> </a:t>
            </a:r>
            <a:r>
              <a:rPr lang="en-US" sz="5500" dirty="0" err="1"/>
              <a:t>Daya</a:t>
            </a:r>
            <a:r>
              <a:rPr lang="en-US" sz="5500" dirty="0"/>
              <a:t> </a:t>
            </a:r>
            <a:r>
              <a:rPr lang="en-US" sz="5500" dirty="0" err="1"/>
              <a:t>Manusia</a:t>
            </a:r>
            <a:r>
              <a:rPr lang="en-US" sz="5500" dirty="0"/>
              <a:t> </a:t>
            </a:r>
            <a:r>
              <a:rPr lang="en-US" sz="5500" dirty="0" err="1"/>
              <a:t>merupakan</a:t>
            </a:r>
            <a:r>
              <a:rPr lang="en-US" sz="5500" dirty="0"/>
              <a:t> </a:t>
            </a:r>
            <a:r>
              <a:rPr lang="en-US" sz="5500" dirty="0" err="1"/>
              <a:t>faktor</a:t>
            </a:r>
            <a:r>
              <a:rPr lang="en-US" sz="5500" dirty="0"/>
              <a:t> </a:t>
            </a:r>
            <a:r>
              <a:rPr lang="en-US" sz="5500" dirty="0" err="1"/>
              <a:t>sentral</a:t>
            </a:r>
            <a:r>
              <a:rPr lang="en-US" sz="5500" dirty="0"/>
              <a:t> </a:t>
            </a:r>
            <a:r>
              <a:rPr lang="en-US" sz="5500" dirty="0" err="1"/>
              <a:t>karena</a:t>
            </a:r>
            <a:r>
              <a:rPr lang="en-US" sz="5500" dirty="0"/>
              <a:t> </a:t>
            </a:r>
            <a:r>
              <a:rPr lang="en-US" sz="5500" dirty="0" err="1"/>
              <a:t>berfungsi</a:t>
            </a:r>
            <a:r>
              <a:rPr lang="en-US" sz="5500" dirty="0"/>
              <a:t> </a:t>
            </a:r>
            <a:r>
              <a:rPr lang="en-US" sz="5500" dirty="0" err="1"/>
              <a:t>sebagai</a:t>
            </a:r>
            <a:r>
              <a:rPr lang="en-US" sz="5500" dirty="0"/>
              <a:t> </a:t>
            </a:r>
            <a:r>
              <a:rPr lang="en-US" sz="5500" dirty="0" err="1"/>
              <a:t>faktor</a:t>
            </a:r>
            <a:r>
              <a:rPr lang="en-US" sz="5500" dirty="0"/>
              <a:t> </a:t>
            </a:r>
            <a:r>
              <a:rPr lang="en-US" sz="5500" dirty="0" err="1"/>
              <a:t>penggerak</a:t>
            </a:r>
            <a:r>
              <a:rPr lang="en-US" sz="5500" dirty="0"/>
              <a:t> </a:t>
            </a:r>
            <a:r>
              <a:rPr lang="en-US" sz="5500" dirty="0" err="1"/>
              <a:t>organisasi</a:t>
            </a:r>
            <a:r>
              <a:rPr lang="en-US" sz="5500" dirty="0"/>
              <a:t>/</a:t>
            </a:r>
            <a:r>
              <a:rPr lang="en-US" sz="5500" dirty="0" err="1"/>
              <a:t>perusahaan</a:t>
            </a:r>
            <a:r>
              <a:rPr lang="en-US" sz="5500" dirty="0"/>
              <a:t> </a:t>
            </a:r>
            <a:r>
              <a:rPr lang="en-US" sz="5500" dirty="0" err="1"/>
              <a:t>dalam</a:t>
            </a:r>
            <a:r>
              <a:rPr lang="en-US" sz="5500" dirty="0"/>
              <a:t> </a:t>
            </a:r>
            <a:r>
              <a:rPr lang="en-US" sz="5500" dirty="0" err="1"/>
              <a:t>mencapai</a:t>
            </a:r>
            <a:r>
              <a:rPr lang="en-US" sz="5500" dirty="0"/>
              <a:t> </a:t>
            </a:r>
            <a:r>
              <a:rPr lang="en-US" sz="5500" dirty="0" err="1"/>
              <a:t>tujuanya</a:t>
            </a:r>
            <a:r>
              <a:rPr lang="en-US" sz="5500" dirty="0"/>
              <a:t>.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5500" dirty="0" err="1"/>
              <a:t>Tanpa</a:t>
            </a:r>
            <a:r>
              <a:rPr lang="en-US" sz="5500" dirty="0"/>
              <a:t>  </a:t>
            </a:r>
            <a:r>
              <a:rPr lang="en-US" sz="5500" dirty="0" err="1"/>
              <a:t>Sumber</a:t>
            </a:r>
            <a:r>
              <a:rPr lang="en-US" sz="5500" dirty="0"/>
              <a:t>  </a:t>
            </a:r>
            <a:r>
              <a:rPr lang="en-US" sz="5500" dirty="0" err="1"/>
              <a:t>Daya</a:t>
            </a:r>
            <a:r>
              <a:rPr lang="en-US" sz="5500" dirty="0"/>
              <a:t>  </a:t>
            </a:r>
            <a:r>
              <a:rPr lang="en-US" sz="5500" dirty="0" err="1"/>
              <a:t>Manusia</a:t>
            </a:r>
            <a:r>
              <a:rPr lang="en-US" sz="5500" dirty="0"/>
              <a:t>  (SDM)  </a:t>
            </a:r>
            <a:r>
              <a:rPr lang="en-US" sz="5500" dirty="0" err="1"/>
              <a:t>secara</a:t>
            </a:r>
            <a:r>
              <a:rPr lang="en-US" sz="5500" dirty="0"/>
              <a:t>  </a:t>
            </a:r>
            <a:r>
              <a:rPr lang="en-US" sz="5500" dirty="0" err="1"/>
              <a:t>pasto</a:t>
            </a:r>
            <a:r>
              <a:rPr lang="en-US" sz="5500" dirty="0"/>
              <a:t>  </a:t>
            </a:r>
            <a:r>
              <a:rPr lang="en-US" sz="5500" dirty="0" err="1"/>
              <a:t>sebuah</a:t>
            </a:r>
            <a:r>
              <a:rPr lang="en-US" sz="5500" dirty="0"/>
              <a:t> </a:t>
            </a:r>
            <a:r>
              <a:rPr lang="en-US" sz="5500" dirty="0" err="1"/>
              <a:t>organisasi</a:t>
            </a:r>
            <a:r>
              <a:rPr lang="en-US" sz="5500" dirty="0"/>
              <a:t>/</a:t>
            </a:r>
            <a:r>
              <a:rPr lang="en-US" sz="5500" dirty="0" err="1"/>
              <a:t>perusahaan</a:t>
            </a:r>
            <a:r>
              <a:rPr lang="en-US" sz="5500" dirty="0"/>
              <a:t> </a:t>
            </a:r>
            <a:r>
              <a:rPr lang="en-US" sz="5500" dirty="0" err="1"/>
              <a:t>tidak</a:t>
            </a:r>
            <a:r>
              <a:rPr lang="en-US" sz="5500" dirty="0"/>
              <a:t> </a:t>
            </a:r>
            <a:r>
              <a:rPr lang="en-US" sz="5500" dirty="0" err="1"/>
              <a:t>akan</a:t>
            </a:r>
            <a:r>
              <a:rPr lang="en-US" sz="5500" dirty="0"/>
              <a:t> </a:t>
            </a:r>
            <a:r>
              <a:rPr lang="en-US" sz="5500" dirty="0" err="1"/>
              <a:t>berfungsi</a:t>
            </a:r>
            <a:r>
              <a:rPr lang="en-US" sz="5500" dirty="0"/>
              <a:t>,.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5500" dirty="0" err="1"/>
              <a:t>Sumber</a:t>
            </a:r>
            <a:r>
              <a:rPr lang="en-US" sz="5500" dirty="0"/>
              <a:t> </a:t>
            </a:r>
            <a:r>
              <a:rPr lang="en-US" sz="5500" dirty="0" err="1"/>
              <a:t>daya</a:t>
            </a:r>
            <a:r>
              <a:rPr lang="en-US" sz="5500" dirty="0"/>
              <a:t> </a:t>
            </a:r>
            <a:r>
              <a:rPr lang="en-US" sz="5500" dirty="0" err="1"/>
              <a:t>lainya</a:t>
            </a:r>
            <a:r>
              <a:rPr lang="en-US" sz="5500" dirty="0"/>
              <a:t> </a:t>
            </a:r>
            <a:r>
              <a:rPr lang="en-US" sz="5500" dirty="0" err="1"/>
              <a:t>seperti</a:t>
            </a:r>
            <a:r>
              <a:rPr lang="en-US" sz="5500" dirty="0"/>
              <a:t> </a:t>
            </a:r>
            <a:r>
              <a:rPr lang="en-US" sz="5500" dirty="0" err="1"/>
              <a:t>Sumber</a:t>
            </a:r>
            <a:r>
              <a:rPr lang="en-US" sz="5500" dirty="0"/>
              <a:t> </a:t>
            </a:r>
            <a:r>
              <a:rPr lang="en-US" sz="5500" dirty="0" err="1"/>
              <a:t>Daya</a:t>
            </a:r>
            <a:r>
              <a:rPr lang="en-US" sz="5500" dirty="0"/>
              <a:t> Material, </a:t>
            </a:r>
            <a:r>
              <a:rPr lang="en-US" sz="5500" dirty="0" err="1"/>
              <a:t>Keuangan</a:t>
            </a:r>
            <a:r>
              <a:rPr lang="en-US" sz="5500" dirty="0"/>
              <a:t>, </a:t>
            </a:r>
            <a:r>
              <a:rPr lang="en-US" sz="5500" dirty="0" err="1"/>
              <a:t>Informasi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Teknologi</a:t>
            </a:r>
            <a:r>
              <a:rPr lang="en-US" sz="5500" dirty="0"/>
              <a:t> </a:t>
            </a:r>
            <a:r>
              <a:rPr lang="en-US" sz="5500" dirty="0" err="1"/>
              <a:t>menjadi</a:t>
            </a:r>
            <a:r>
              <a:rPr lang="en-US" sz="5500" dirty="0"/>
              <a:t> </a:t>
            </a:r>
            <a:r>
              <a:rPr lang="en-US" sz="5500" dirty="0" err="1"/>
              <a:t>benda</a:t>
            </a:r>
            <a:r>
              <a:rPr lang="en-US" sz="5500" dirty="0"/>
              <a:t> </a:t>
            </a:r>
            <a:r>
              <a:rPr lang="en-US" sz="5500" dirty="0" err="1"/>
              <a:t>mati</a:t>
            </a:r>
            <a:r>
              <a:rPr lang="en-US" sz="5500" dirty="0"/>
              <a:t> yang </a:t>
            </a:r>
            <a:r>
              <a:rPr lang="en-US" sz="5500" dirty="0" err="1"/>
              <a:t>tidak</a:t>
            </a:r>
            <a:r>
              <a:rPr lang="en-US" sz="5500" dirty="0"/>
              <a:t> </a:t>
            </a:r>
            <a:r>
              <a:rPr lang="en-US" sz="5500" dirty="0" err="1"/>
              <a:t>bergerak</a:t>
            </a:r>
            <a:r>
              <a:rPr lang="en-US" sz="5500" dirty="0"/>
              <a:t>.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5500" dirty="0" err="1"/>
              <a:t>Organisasi</a:t>
            </a:r>
            <a:r>
              <a:rPr lang="en-US" sz="5500" dirty="0"/>
              <a:t>/</a:t>
            </a:r>
            <a:r>
              <a:rPr lang="en-US" sz="5500" dirty="0" err="1"/>
              <a:t>perusahaan</a:t>
            </a:r>
            <a:r>
              <a:rPr lang="en-US" sz="5500" dirty="0"/>
              <a:t> </a:t>
            </a:r>
            <a:r>
              <a:rPr lang="en-US" sz="5500" dirty="0" err="1"/>
              <a:t>membutuhkan</a:t>
            </a:r>
            <a:r>
              <a:rPr lang="en-US" sz="5500" dirty="0"/>
              <a:t> SDM yang </a:t>
            </a:r>
            <a:r>
              <a:rPr lang="en-US" sz="5500" dirty="0" err="1"/>
              <a:t>memiliki</a:t>
            </a:r>
            <a:r>
              <a:rPr lang="en-US" sz="5500" dirty="0"/>
              <a:t> </a:t>
            </a:r>
            <a:r>
              <a:rPr lang="en-US" sz="5500" dirty="0" err="1"/>
              <a:t>kemampuan</a:t>
            </a:r>
            <a:r>
              <a:rPr lang="en-US" sz="5500" dirty="0"/>
              <a:t> </a:t>
            </a:r>
            <a:r>
              <a:rPr lang="en-US" sz="5500" dirty="0" err="1"/>
              <a:t>memprediksi</a:t>
            </a:r>
            <a:r>
              <a:rPr lang="en-US" sz="5500" dirty="0"/>
              <a:t> </a:t>
            </a:r>
            <a:r>
              <a:rPr lang="en-US" sz="5500" dirty="0" err="1"/>
              <a:t>kebutuhan</a:t>
            </a:r>
            <a:r>
              <a:rPr lang="en-US" sz="5500" dirty="0"/>
              <a:t> </a:t>
            </a:r>
            <a:r>
              <a:rPr lang="en-US" sz="5500" dirty="0" err="1"/>
              <a:t>konsumen</a:t>
            </a:r>
            <a:r>
              <a:rPr lang="en-US" sz="5500" dirty="0"/>
              <a:t> agar </a:t>
            </a:r>
            <a:r>
              <a:rPr lang="en-US" sz="5500" dirty="0" err="1"/>
              <a:t>produknya</a:t>
            </a:r>
            <a:r>
              <a:rPr lang="en-US" sz="5500" dirty="0"/>
              <a:t> (</a:t>
            </a:r>
            <a:r>
              <a:rPr lang="en-US" sz="5500" dirty="0" err="1"/>
              <a:t>barang</a:t>
            </a:r>
            <a:r>
              <a:rPr lang="en-US" sz="5500" dirty="0"/>
              <a:t> </a:t>
            </a:r>
            <a:r>
              <a:rPr lang="en-US" sz="5500" dirty="0" err="1"/>
              <a:t>atau</a:t>
            </a:r>
            <a:r>
              <a:rPr lang="en-US" sz="5500" dirty="0"/>
              <a:t> </a:t>
            </a:r>
            <a:r>
              <a:rPr lang="en-US" sz="5500" dirty="0" err="1"/>
              <a:t>jasa</a:t>
            </a:r>
            <a:r>
              <a:rPr lang="en-US" sz="5500" dirty="0"/>
              <a:t>) </a:t>
            </a:r>
            <a:r>
              <a:rPr lang="en-US" sz="5500" dirty="0" err="1"/>
              <a:t>dapat</a:t>
            </a:r>
            <a:r>
              <a:rPr lang="en-US" sz="5500" dirty="0"/>
              <a:t> </a:t>
            </a:r>
            <a:r>
              <a:rPr lang="en-US" sz="5500" dirty="0" err="1"/>
              <a:t>dipasarkan</a:t>
            </a:r>
            <a:r>
              <a:rPr lang="en-US" sz="5500" dirty="0"/>
              <a:t> </a:t>
            </a:r>
            <a:r>
              <a:rPr lang="en-US" sz="5500" dirty="0" err="1"/>
              <a:t>untuk</a:t>
            </a:r>
            <a:r>
              <a:rPr lang="en-US" sz="5500" dirty="0"/>
              <a:t> </a:t>
            </a:r>
            <a:r>
              <a:rPr lang="en-US" sz="5500" dirty="0" err="1"/>
              <a:t>memperoleh</a:t>
            </a:r>
            <a:r>
              <a:rPr lang="en-US" sz="5500" dirty="0"/>
              <a:t> </a:t>
            </a:r>
            <a:r>
              <a:rPr lang="en-US" sz="5500" dirty="0" err="1"/>
              <a:t>laba</a:t>
            </a:r>
            <a:r>
              <a:rPr lang="en-US" sz="5500" dirty="0"/>
              <a:t> </a:t>
            </a:r>
            <a:r>
              <a:rPr lang="en-US" sz="5500" dirty="0" err="1"/>
              <a:t>berkelanjutan</a:t>
            </a:r>
            <a:r>
              <a:rPr lang="en-US" sz="5500" dirty="0"/>
              <a:t> </a:t>
            </a:r>
            <a:r>
              <a:rPr lang="en-US" sz="5500" dirty="0" err="1"/>
              <a:t>dalam</a:t>
            </a:r>
            <a:r>
              <a:rPr lang="en-US" sz="5500" dirty="0"/>
              <a:t> </a:t>
            </a:r>
            <a:r>
              <a:rPr lang="en-US" sz="5500" dirty="0" err="1"/>
              <a:t>rangka</a:t>
            </a:r>
            <a:r>
              <a:rPr lang="en-US" sz="5500" dirty="0"/>
              <a:t> </a:t>
            </a:r>
            <a:r>
              <a:rPr lang="en-US" sz="5500" dirty="0" err="1"/>
              <a:t>mempertahankan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mengembangkan</a:t>
            </a:r>
            <a:r>
              <a:rPr lang="en-US" sz="5500" dirty="0"/>
              <a:t> </a:t>
            </a:r>
            <a:r>
              <a:rPr lang="en-US" sz="5500" dirty="0" err="1"/>
              <a:t>eksistensinya</a:t>
            </a:r>
            <a:r>
              <a:rPr lang="en-US" sz="5500" dirty="0"/>
              <a:t>.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5500" dirty="0" err="1"/>
              <a:t>Perencanaan</a:t>
            </a:r>
            <a:r>
              <a:rPr lang="en-US" sz="5500" dirty="0"/>
              <a:t> SDM yang </a:t>
            </a:r>
            <a:r>
              <a:rPr lang="en-US" sz="5500" dirty="0" err="1"/>
              <a:t>terintegrasi</a:t>
            </a:r>
            <a:r>
              <a:rPr lang="en-US" sz="5500" dirty="0"/>
              <a:t> </a:t>
            </a:r>
            <a:r>
              <a:rPr lang="en-US" sz="5500" dirty="0" err="1"/>
              <a:t>dengan</a:t>
            </a:r>
            <a:r>
              <a:rPr lang="en-US" sz="5500" dirty="0"/>
              <a:t> </a:t>
            </a:r>
            <a:r>
              <a:rPr lang="en-US" sz="5500" dirty="0" err="1"/>
              <a:t>Perencanaan</a:t>
            </a:r>
            <a:r>
              <a:rPr lang="en-US" sz="5500" dirty="0"/>
              <a:t> </a:t>
            </a:r>
            <a:r>
              <a:rPr lang="en-US" sz="5500" dirty="0" err="1"/>
              <a:t>Bisnisnya</a:t>
            </a:r>
            <a:r>
              <a:rPr lang="en-US" sz="5500" dirty="0"/>
              <a:t>, agar </a:t>
            </a:r>
            <a:r>
              <a:rPr lang="en-US" sz="5500" dirty="0" err="1"/>
              <a:t>seluruh</a:t>
            </a:r>
            <a:r>
              <a:rPr lang="en-US" sz="5500" dirty="0"/>
              <a:t> </a:t>
            </a:r>
            <a:r>
              <a:rPr lang="en-US" sz="5500" dirty="0" err="1"/>
              <a:t>programnya</a:t>
            </a:r>
            <a:r>
              <a:rPr lang="en-US" sz="5500" dirty="0"/>
              <a:t> </a:t>
            </a:r>
            <a:r>
              <a:rPr lang="en-US" sz="5500" dirty="0" err="1"/>
              <a:t>dapat</a:t>
            </a:r>
            <a:r>
              <a:rPr lang="en-US" sz="5500" dirty="0"/>
              <a:t> </a:t>
            </a:r>
            <a:r>
              <a:rPr lang="en-US" sz="5500" dirty="0" err="1"/>
              <a:t>diwujudkan</a:t>
            </a:r>
            <a:r>
              <a:rPr lang="en-US" sz="5500" dirty="0"/>
              <a:t> </a:t>
            </a:r>
            <a:r>
              <a:rPr lang="en-US" sz="5500" dirty="0" err="1"/>
              <a:t>menjadi</a:t>
            </a:r>
            <a:r>
              <a:rPr lang="en-US" sz="5500" dirty="0"/>
              <a:t> </a:t>
            </a:r>
            <a:r>
              <a:rPr lang="en-US" sz="5500" dirty="0" err="1"/>
              <a:t>kegiatan</a:t>
            </a:r>
            <a:r>
              <a:rPr lang="en-US" sz="5500" dirty="0"/>
              <a:t> </a:t>
            </a:r>
            <a:r>
              <a:rPr lang="en-US" sz="5500" dirty="0" err="1"/>
              <a:t>bisnis</a:t>
            </a:r>
            <a:r>
              <a:rPr lang="en-US" sz="5500" dirty="0"/>
              <a:t> yang </a:t>
            </a:r>
            <a:r>
              <a:rPr lang="en-US" sz="5500" dirty="0" err="1"/>
              <a:t>efektif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efisien</a:t>
            </a:r>
            <a:r>
              <a:rPr lang="en-US" sz="5500" dirty="0"/>
              <a:t> </a:t>
            </a:r>
            <a:r>
              <a:rPr lang="en-US" sz="5500" dirty="0" err="1"/>
              <a:t>dalam</a:t>
            </a:r>
            <a:r>
              <a:rPr lang="en-US" sz="5500" dirty="0"/>
              <a:t> </a:t>
            </a:r>
            <a:r>
              <a:rPr lang="en-US" sz="5500" dirty="0" err="1"/>
              <a:t>mencapai</a:t>
            </a:r>
            <a:r>
              <a:rPr lang="en-US" sz="5500" dirty="0"/>
              <a:t> </a:t>
            </a:r>
            <a:r>
              <a:rPr lang="en-US" sz="5500" dirty="0" err="1"/>
              <a:t>tujuanya</a:t>
            </a:r>
            <a:r>
              <a:rPr lang="en-US" sz="5500" dirty="0"/>
              <a:t>.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5500" dirty="0" err="1"/>
              <a:t>Investasi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semua</a:t>
            </a:r>
            <a:r>
              <a:rPr lang="en-US" sz="5500" dirty="0"/>
              <a:t> </a:t>
            </a:r>
            <a:r>
              <a:rPr lang="en-US" sz="5500" dirty="0" err="1"/>
              <a:t>aset</a:t>
            </a:r>
            <a:r>
              <a:rPr lang="en-US" sz="5500" dirty="0"/>
              <a:t> yang </a:t>
            </a:r>
            <a:r>
              <a:rPr lang="en-US" sz="5500" dirty="0" err="1"/>
              <a:t>dimiliki</a:t>
            </a:r>
            <a:r>
              <a:rPr lang="en-US" sz="5500" dirty="0"/>
              <a:t> </a:t>
            </a:r>
            <a:r>
              <a:rPr lang="en-US" sz="5500" dirty="0" err="1"/>
              <a:t>betapapun</a:t>
            </a:r>
            <a:r>
              <a:rPr lang="en-US" sz="5500" dirty="0"/>
              <a:t> </a:t>
            </a:r>
            <a:r>
              <a:rPr lang="en-US" sz="5500" dirty="0" err="1"/>
              <a:t>banyaknya</a:t>
            </a:r>
            <a:r>
              <a:rPr lang="en-US" sz="5500" dirty="0"/>
              <a:t>, </a:t>
            </a:r>
            <a:r>
              <a:rPr lang="en-US" sz="5500" dirty="0" err="1"/>
              <a:t>tidak</a:t>
            </a:r>
            <a:r>
              <a:rPr lang="en-US" sz="5500" dirty="0"/>
              <a:t> </a:t>
            </a:r>
            <a:r>
              <a:rPr lang="en-US" sz="5500" dirty="0" err="1"/>
              <a:t>akan</a:t>
            </a:r>
            <a:r>
              <a:rPr lang="en-US" sz="5500" dirty="0"/>
              <a:t> </a:t>
            </a:r>
            <a:r>
              <a:rPr lang="en-US" sz="5500" dirty="0" err="1"/>
              <a:t>ada</a:t>
            </a:r>
            <a:r>
              <a:rPr lang="en-US" sz="5500" dirty="0"/>
              <a:t> </a:t>
            </a:r>
            <a:r>
              <a:rPr lang="en-US" sz="5500" dirty="0" err="1"/>
              <a:t>artinya</a:t>
            </a:r>
            <a:r>
              <a:rPr lang="en-US" sz="5500" dirty="0"/>
              <a:t> </a:t>
            </a:r>
            <a:r>
              <a:rPr lang="en-US" sz="5500" dirty="0" err="1"/>
              <a:t>jika</a:t>
            </a:r>
            <a:r>
              <a:rPr lang="en-US" sz="5500" dirty="0"/>
              <a:t> </a:t>
            </a:r>
            <a:r>
              <a:rPr lang="en-US" sz="5500" dirty="0" err="1"/>
              <a:t>tidak</a:t>
            </a:r>
            <a:r>
              <a:rPr lang="en-US" sz="5500" dirty="0"/>
              <a:t> </a:t>
            </a:r>
            <a:r>
              <a:rPr lang="en-US" sz="5500" dirty="0" err="1"/>
              <a:t>dikelola</a:t>
            </a:r>
            <a:r>
              <a:rPr lang="en-US" sz="5500" dirty="0"/>
              <a:t> </a:t>
            </a:r>
            <a:r>
              <a:rPr lang="en-US" sz="5500" dirty="0" err="1"/>
              <a:t>oleh</a:t>
            </a:r>
            <a:r>
              <a:rPr lang="en-US" sz="5500" dirty="0"/>
              <a:t> SDM yang </a:t>
            </a:r>
            <a:r>
              <a:rPr lang="en-US" sz="5500" dirty="0" err="1"/>
              <a:t>memiliki</a:t>
            </a:r>
            <a:r>
              <a:rPr lang="en-US" sz="5500" dirty="0"/>
              <a:t> </a:t>
            </a:r>
            <a:r>
              <a:rPr lang="en-US" sz="5500" dirty="0" err="1"/>
              <a:t>keterampilan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keahlian</a:t>
            </a:r>
            <a:r>
              <a:rPr lang="en-US" sz="5500" dirty="0"/>
              <a:t> </a:t>
            </a:r>
            <a:r>
              <a:rPr lang="en-US" sz="5500" dirty="0" err="1"/>
              <a:t>dalam</a:t>
            </a:r>
            <a:r>
              <a:rPr lang="en-US" sz="5500" dirty="0"/>
              <a:t> </a:t>
            </a:r>
            <a:r>
              <a:rPr lang="en-US" sz="5500" dirty="0" err="1"/>
              <a:t>bidang</a:t>
            </a:r>
            <a:r>
              <a:rPr lang="en-US" sz="5500" dirty="0"/>
              <a:t> </a:t>
            </a:r>
            <a:r>
              <a:rPr lang="en-US" sz="5500" dirty="0" err="1"/>
              <a:t>bisnis</a:t>
            </a:r>
            <a:r>
              <a:rPr lang="en-US" sz="5500" dirty="0"/>
              <a:t> yang </a:t>
            </a:r>
            <a:r>
              <a:rPr lang="en-US" sz="5500" dirty="0" err="1"/>
              <a:t>telah</a:t>
            </a:r>
            <a:r>
              <a:rPr lang="en-US" sz="5500" dirty="0"/>
              <a:t> </a:t>
            </a:r>
            <a:r>
              <a:rPr lang="en-US" sz="5500" dirty="0" err="1"/>
              <a:t>dipilih</a:t>
            </a:r>
            <a:r>
              <a:rPr lang="en-US" sz="55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46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2A48-F9DF-E242-9201-9B6531507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4892" y="1947672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DILANJUTKAN DALAM PERTEMUAN-6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07AFC-A980-D446-8AF3-381AF0DB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4893" y="557785"/>
            <a:ext cx="8915399" cy="1691639"/>
          </a:xfrm>
        </p:spPr>
        <p:txBody>
          <a:bodyPr/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PENGINTERIGRASIAN PERENCANAAN SDM 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DENGAN PERENCANAAN BISNIS</a:t>
            </a:r>
            <a:endParaRPr lang="en-US" altLang="en-US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4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C1D416-72E4-2146-A33B-8B3ADA1D6E2D}"/>
              </a:ext>
            </a:extLst>
          </p:cNvPr>
          <p:cNvSpPr txBox="1"/>
          <p:nvPr/>
        </p:nvSpPr>
        <p:spPr>
          <a:xfrm>
            <a:off x="2170265" y="828288"/>
            <a:ext cx="907759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memperjelas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perlunya</a:t>
            </a:r>
            <a:r>
              <a:rPr lang="en-US" sz="2400" dirty="0"/>
              <a:t> </a:t>
            </a:r>
            <a:r>
              <a:rPr lang="en-US" sz="2400" dirty="0" err="1"/>
              <a:t>mengintegtrasikan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SDM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agar </a:t>
            </a:r>
            <a:r>
              <a:rPr lang="en-US" sz="2400" dirty="0" err="1"/>
              <a:t>Organisasi</a:t>
            </a:r>
            <a:r>
              <a:rPr lang="en-US" sz="2400" dirty="0"/>
              <a:t>/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mengembang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eksistensinya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Dari diagram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pengintegrasian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SDM </a:t>
            </a:r>
            <a:r>
              <a:rPr lang="en-US" sz="2400" dirty="0" err="1"/>
              <a:t>kedalam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tiga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tahap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/>
              <a:t>,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relisasinya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simultan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atu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.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tahat</a:t>
            </a:r>
            <a:r>
              <a:rPr lang="en-US" sz="2400" dirty="0"/>
              <a:t> </a:t>
            </a:r>
            <a:r>
              <a:rPr lang="en-US" sz="2400" dirty="0" err="1"/>
              <a:t>tesebut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: 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diagram 6.1 </a:t>
            </a:r>
            <a:r>
              <a:rPr lang="en-US" sz="2400" dirty="0" err="1"/>
              <a:t>pengintegrasian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SDM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. 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733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BFB248-F9BE-984B-8D81-F722F08DA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292" y="3032577"/>
            <a:ext cx="9182099" cy="35380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4D77CC-A42B-1D4A-BCFB-052A5D18F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6291" y="0"/>
            <a:ext cx="9182100" cy="290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23780-48EB-D444-AFFF-BECF84AAB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9835"/>
          </a:xfrm>
        </p:spPr>
        <p:txBody>
          <a:bodyPr>
            <a:normAutofit fontScale="90000"/>
          </a:bodyPr>
          <a:lstStyle/>
          <a:p>
            <a:pPr marL="401638" indent="-401638" algn="r"/>
            <a:r>
              <a:rPr lang="en-US" sz="2400" dirty="0"/>
              <a:t>A. PENGINTEGRASIAN STARTEGI MANAJEMEN SDM DENGAN RENCANA RENCANA STRATEGIK ORGANISASI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7B27-67F2-A943-9E41-1E85644C0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2100"/>
            <a:ext cx="8915400" cy="49911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RENSTRA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/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berskala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menengah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pengimplementasian</a:t>
            </a:r>
            <a:r>
              <a:rPr lang="en-US" sz="2400" dirty="0"/>
              <a:t>  </a:t>
            </a:r>
            <a:r>
              <a:rPr lang="en-US" sz="2400" dirty="0" err="1"/>
              <a:t>manajemen</a:t>
            </a:r>
            <a:r>
              <a:rPr lang="en-US" sz="2400" dirty="0"/>
              <a:t>  SDM  </a:t>
            </a:r>
            <a:r>
              <a:rPr lang="en-US" sz="2400" dirty="0" err="1"/>
              <a:t>dengan</a:t>
            </a:r>
            <a:r>
              <a:rPr lang="en-US" sz="2400" dirty="0"/>
              <a:t>  </a:t>
            </a:r>
            <a:r>
              <a:rPr lang="en-US" sz="2400" dirty="0" err="1"/>
              <a:t>strategi</a:t>
            </a:r>
            <a:r>
              <a:rPr lang="en-US" sz="2400" dirty="0"/>
              <a:t>  yang  </a:t>
            </a:r>
            <a:r>
              <a:rPr lang="en-US" sz="2400" dirty="0" err="1"/>
              <a:t>tepat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  </a:t>
            </a:r>
            <a:r>
              <a:rPr lang="en-US" sz="2400" dirty="0" err="1"/>
              <a:t>menunjang</a:t>
            </a:r>
            <a:r>
              <a:rPr lang="en-US" sz="2400" dirty="0"/>
              <a:t>   </a:t>
            </a:r>
            <a:r>
              <a:rPr lang="en-US" sz="2400" dirty="0" err="1"/>
              <a:t>dan</a:t>
            </a:r>
            <a:r>
              <a:rPr lang="en-US" sz="2400" dirty="0"/>
              <a:t>   </a:t>
            </a:r>
            <a:r>
              <a:rPr lang="en-US" sz="2400" dirty="0" err="1"/>
              <a:t>meningkatkan</a:t>
            </a:r>
            <a:r>
              <a:rPr lang="en-US" sz="2400" dirty="0"/>
              <a:t>   </a:t>
            </a:r>
            <a:r>
              <a:rPr lang="en-US" sz="2400" dirty="0" err="1"/>
              <a:t>efisiensi</a:t>
            </a:r>
            <a:r>
              <a:rPr lang="en-US" sz="2400" dirty="0"/>
              <a:t>   </a:t>
            </a:r>
            <a:r>
              <a:rPr lang="en-US" sz="2400" dirty="0" err="1"/>
              <a:t>dan</a:t>
            </a:r>
            <a:r>
              <a:rPr lang="en-US" sz="2400" dirty="0"/>
              <a:t>  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perwujudan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bisnisnya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 err="1"/>
              <a:t>Sehubungan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Strategik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terdapt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yang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SDM.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adalah</a:t>
            </a:r>
            <a:r>
              <a:rPr lang="en-US" sz="24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70569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7380-3684-FE49-B9EB-6A614278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934527"/>
          </a:xfrm>
        </p:spPr>
        <p:txBody>
          <a:bodyPr>
            <a:normAutofit fontScale="90000"/>
          </a:bodyPr>
          <a:lstStyle/>
          <a:p>
            <a:pPr marL="800100" indent="-800100"/>
            <a:r>
              <a:rPr lang="en-US" dirty="0"/>
              <a:t>1.    </a:t>
            </a:r>
            <a:r>
              <a:rPr lang="en-US" sz="3100" dirty="0" err="1"/>
              <a:t>Filsafat</a:t>
            </a:r>
            <a:r>
              <a:rPr lang="en-US" sz="3100" dirty="0"/>
              <a:t> Perusahaan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Filsafat</a:t>
            </a:r>
            <a:r>
              <a:rPr lang="en-US" sz="3100" dirty="0"/>
              <a:t> </a:t>
            </a:r>
            <a:r>
              <a:rPr lang="en-US" sz="3100" dirty="0" err="1"/>
              <a:t>serta</a:t>
            </a:r>
            <a:r>
              <a:rPr lang="en-US" sz="3100" dirty="0"/>
              <a:t> </a:t>
            </a:r>
            <a:r>
              <a:rPr lang="en-US" sz="3100" dirty="0" err="1"/>
              <a:t>Kebijakan</a:t>
            </a:r>
            <a:r>
              <a:rPr lang="en-US" sz="3100" dirty="0"/>
              <a:t> SDM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E314-DA7C-9F4E-A0B3-BD4E3669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3718"/>
            <a:ext cx="89154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600" dirty="0"/>
          </a:p>
          <a:p>
            <a:pPr algn="just"/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mengkristal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 </a:t>
            </a:r>
            <a:r>
              <a:rPr lang="en-US" dirty="0" err="1"/>
              <a:t>berisi</a:t>
            </a:r>
            <a:r>
              <a:rPr lang="en-US" dirty="0"/>
              <a:t>  </a:t>
            </a:r>
            <a:r>
              <a:rPr lang="en-US" dirty="0" err="1"/>
              <a:t>nilai-nilai</a:t>
            </a:r>
            <a:r>
              <a:rPr lang="en-US" dirty="0"/>
              <a:t>/</a:t>
            </a:r>
            <a:r>
              <a:rPr lang="en-US" dirty="0" err="1"/>
              <a:t>norma-norma</a:t>
            </a:r>
            <a:r>
              <a:rPr lang="en-US" dirty="0"/>
              <a:t>  yang 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,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SDM di </a:t>
            </a:r>
            <a:r>
              <a:rPr lang="en-US" dirty="0" err="1"/>
              <a:t>lingkunganya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 </a:t>
            </a:r>
            <a:r>
              <a:rPr lang="en-US" dirty="0" err="1"/>
              <a:t>sebuah</a:t>
            </a:r>
            <a:r>
              <a:rPr lang="en-US" dirty="0"/>
              <a:t> 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dijadikan</a:t>
            </a:r>
            <a:r>
              <a:rPr lang="en-US" dirty="0"/>
              <a:t> 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kegiatanya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Filsafat</a:t>
            </a:r>
            <a:r>
              <a:rPr lang="en-US" b="1" dirty="0"/>
              <a:t>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Deskriminasi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SDM </a:t>
            </a:r>
            <a:r>
              <a:rPr lang="en-US" b="1" dirty="0" err="1"/>
              <a:t>mengandung</a:t>
            </a:r>
            <a:r>
              <a:rPr lang="en-US" b="1" dirty="0"/>
              <a:t> </a:t>
            </a:r>
            <a:r>
              <a:rPr lang="en-US" b="1" dirty="0" err="1"/>
              <a:t>nilai-nilai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 :</a:t>
            </a:r>
          </a:p>
          <a:p>
            <a:pPr marL="401638" indent="-401638" algn="just">
              <a:buNone/>
            </a:pPr>
            <a:r>
              <a:rPr lang="en-US" dirty="0"/>
              <a:t>a.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/</a:t>
            </a:r>
            <a:r>
              <a:rPr lang="en-US" dirty="0" err="1"/>
              <a:t>kepribadian</a:t>
            </a:r>
            <a:r>
              <a:rPr lang="en-US" dirty="0"/>
              <a:t> SDM </a:t>
            </a:r>
            <a:r>
              <a:rPr lang="en-US" dirty="0" err="1"/>
              <a:t>dll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pPr marL="401638" indent="-401638" algn="just">
              <a:buNone/>
            </a:pPr>
            <a:r>
              <a:rPr lang="en-US" dirty="0"/>
              <a:t>b. 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SDM </a:t>
            </a:r>
            <a:r>
              <a:rPr lang="en-US" dirty="0" err="1"/>
              <a:t>secara</a:t>
            </a:r>
            <a:r>
              <a:rPr lang="en-US" dirty="0"/>
              <a:t> individual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endParaRPr lang="en-US" dirty="0"/>
          </a:p>
          <a:p>
            <a:pPr marL="401638" indent="-401638" algn="just">
              <a:buNone/>
            </a:pPr>
            <a:r>
              <a:rPr lang="en-US" dirty="0"/>
              <a:t>c. 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SDM </a:t>
            </a:r>
            <a:r>
              <a:rPr lang="en-US" dirty="0" err="1"/>
              <a:t>secara</a:t>
            </a:r>
            <a:r>
              <a:rPr lang="en-US" dirty="0"/>
              <a:t> individual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endParaRPr lang="en-US" dirty="0"/>
          </a:p>
          <a:p>
            <a:pPr algn="just">
              <a:buNone/>
            </a:pP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516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AC6D-4B92-564C-96FA-5AAEAF0D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0" y="1652154"/>
            <a:ext cx="8647112" cy="4259067"/>
          </a:xfrm>
        </p:spPr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kerjasama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SDM yang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menghormati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menghargai</a:t>
            </a:r>
            <a:r>
              <a:rPr lang="en-US" sz="2000" dirty="0"/>
              <a:t> </a:t>
            </a:r>
            <a:r>
              <a:rPr lang="en-US" sz="2000" dirty="0" err="1"/>
              <a:t>kelebihan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kekurangan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endParaRPr lang="en-US" sz="2000" dirty="0"/>
          </a:p>
          <a:p>
            <a:pPr algn="just"/>
            <a:r>
              <a:rPr lang="en-US" sz="2000" dirty="0" err="1"/>
              <a:t>Membantu</a:t>
            </a:r>
            <a:r>
              <a:rPr lang="en-US" sz="2000" dirty="0"/>
              <a:t> SDM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yang </a:t>
            </a:r>
            <a:r>
              <a:rPr lang="en-US" sz="2000" dirty="0" err="1"/>
              <a:t>dimilikinya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masing</a:t>
            </a:r>
            <a:r>
              <a:rPr lang="en-US" sz="2000" dirty="0"/>
              <a:t> </a:t>
            </a:r>
            <a:r>
              <a:rPr lang="en-US" sz="2000" dirty="0" err="1"/>
              <a:t>masing</a:t>
            </a:r>
            <a:r>
              <a:rPr lang="en-US" sz="2000" dirty="0"/>
              <a:t> . </a:t>
            </a:r>
          </a:p>
          <a:p>
            <a:pPr algn="just"/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SDM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.  </a:t>
            </a:r>
          </a:p>
        </p:txBody>
      </p:sp>
    </p:spTree>
    <p:extLst>
      <p:ext uri="{BB962C8B-B14F-4D97-AF65-F5344CB8AC3E}">
        <p14:creationId xmlns:p14="http://schemas.microsoft.com/office/powerpoint/2010/main" val="262738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52D2-0233-B84D-BF2E-5D2C52CC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Nilai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6645-882C-B04F-909B-2C7917C6F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/>
              <a:t>organisasi</a:t>
            </a:r>
            <a:r>
              <a:rPr lang="en-US" sz="2000" dirty="0"/>
              <a:t>/</a:t>
            </a:r>
            <a:r>
              <a:rPr lang="en-US" sz="2000" dirty="0" err="1"/>
              <a:t>perusahaan,di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SDM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di </a:t>
            </a:r>
            <a:r>
              <a:rPr lang="en-US" sz="2000" dirty="0" err="1"/>
              <a:t>manifestasikan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 </a:t>
            </a:r>
          </a:p>
          <a:p>
            <a:pPr algn="just"/>
            <a:r>
              <a:rPr lang="en-US" sz="2000" dirty="0" err="1"/>
              <a:t>Menciptakan</a:t>
            </a:r>
            <a:r>
              <a:rPr lang="en-US" sz="2000" dirty="0"/>
              <a:t> ,</a:t>
            </a: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berkompetisi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sehat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arti</a:t>
            </a:r>
            <a:r>
              <a:rPr lang="en-US" sz="2000" dirty="0"/>
              <a:t> </a:t>
            </a:r>
            <a:r>
              <a:rPr lang="en-US" sz="2000" dirty="0" err="1"/>
              <a:t>jujur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sportif</a:t>
            </a:r>
            <a:r>
              <a:rPr lang="en-US" sz="2000" dirty="0"/>
              <a:t> yang </a:t>
            </a:r>
            <a:r>
              <a:rPr lang="en-US" sz="2000" dirty="0" err="1"/>
              <a:t>disandarkan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seleksi</a:t>
            </a:r>
            <a:r>
              <a:rPr lang="en-US" sz="2000" dirty="0"/>
              <a:t> , </a:t>
            </a:r>
            <a:r>
              <a:rPr lang="en-US" sz="2000" dirty="0" err="1"/>
              <a:t>promosi</a:t>
            </a:r>
            <a:r>
              <a:rPr lang="en-US" sz="2000" dirty="0"/>
              <a:t>,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insentif</a:t>
            </a:r>
            <a:r>
              <a:rPr lang="en-US" sz="2000" dirty="0"/>
              <a:t> </a:t>
            </a:r>
            <a:r>
              <a:rPr lang="en-US" sz="2000" dirty="0" err="1"/>
              <a:t>dll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memberklakukan</a:t>
            </a:r>
            <a:r>
              <a:rPr lang="en-US" sz="2000" dirty="0"/>
              <a:t> SDM </a:t>
            </a:r>
            <a:r>
              <a:rPr lang="en-US" sz="2000" dirty="0" err="1"/>
              <a:t>secra</a:t>
            </a:r>
            <a:r>
              <a:rPr lang="en-US" sz="2000" dirty="0"/>
              <a:t> </a:t>
            </a:r>
            <a:r>
              <a:rPr lang="en-US" sz="2000" dirty="0" err="1"/>
              <a:t>jujur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objektif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penilain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, </a:t>
            </a:r>
            <a:r>
              <a:rPr lang="en-US" sz="2000" dirty="0" err="1"/>
              <a:t>supervisi</a:t>
            </a:r>
            <a:r>
              <a:rPr lang="en-US" sz="2000" dirty="0"/>
              <a:t>,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menyamaikan</a:t>
            </a:r>
            <a:r>
              <a:rPr lang="en-US" sz="2000" dirty="0"/>
              <a:t> </a:t>
            </a:r>
            <a:r>
              <a:rPr lang="en-US" sz="2000" dirty="0" err="1"/>
              <a:t>inisiatif</a:t>
            </a:r>
            <a:r>
              <a:rPr lang="en-US" sz="2000" dirty="0"/>
              <a:t>/</a:t>
            </a:r>
            <a:r>
              <a:rPr lang="en-US" sz="2000" dirty="0" err="1"/>
              <a:t>gagasan</a:t>
            </a:r>
            <a:r>
              <a:rPr lang="en-US" sz="2000" dirty="0"/>
              <a:t> </a:t>
            </a:r>
            <a:r>
              <a:rPr lang="en-US" sz="2000" dirty="0" err="1"/>
              <a:t>kreativitas</a:t>
            </a:r>
            <a:r>
              <a:rPr lang="en-US" sz="2000" dirty="0"/>
              <a:t> </a:t>
            </a:r>
            <a:r>
              <a:rPr lang="en-US" sz="2000" dirty="0" err="1"/>
              <a:t>inovasi</a:t>
            </a:r>
            <a:r>
              <a:rPr lang="en-US" sz="2000" dirty="0"/>
              <a:t> </a:t>
            </a:r>
            <a:r>
              <a:rPr lang="en-US" sz="2000" dirty="0" err="1"/>
              <a:t>dll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725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A265F-FCB5-4E45-A0CE-808BFCD4F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</a:t>
            </a:r>
            <a:r>
              <a:rPr lang="en-US" sz="2700" b="1" dirty="0"/>
              <a:t>. Hasil </a:t>
            </a:r>
            <a:r>
              <a:rPr lang="en-US" sz="2700" b="1" dirty="0" err="1"/>
              <a:t>Pengamatan</a:t>
            </a:r>
            <a:r>
              <a:rPr lang="en-US" sz="2700" b="1" dirty="0"/>
              <a:t> </a:t>
            </a:r>
            <a:r>
              <a:rPr lang="en-US" sz="2700" b="1" dirty="0" err="1"/>
              <a:t>Iklim</a:t>
            </a:r>
            <a:r>
              <a:rPr lang="en-US" sz="2700" b="1" dirty="0"/>
              <a:t>/</a:t>
            </a:r>
            <a:r>
              <a:rPr lang="en-US" sz="2700" b="1" dirty="0" err="1"/>
              <a:t>Lingkungan</a:t>
            </a:r>
            <a:r>
              <a:rPr lang="en-US" sz="2700" b="1" dirty="0"/>
              <a:t> </a:t>
            </a:r>
            <a:r>
              <a:rPr lang="en-US" sz="2700" b="1" dirty="0" err="1"/>
              <a:t>dan</a:t>
            </a:r>
            <a:r>
              <a:rPr lang="en-US" sz="2700" b="1" dirty="0"/>
              <a:t> Program </a:t>
            </a:r>
            <a:r>
              <a:rPr lang="en-US" sz="2700" b="1" dirty="0" err="1"/>
              <a:t>serta</a:t>
            </a:r>
            <a:br>
              <a:rPr lang="en-US" sz="2700" dirty="0"/>
            </a:br>
            <a:r>
              <a:rPr lang="en-US" sz="2700" b="1" dirty="0" err="1"/>
              <a:t>Kegiatan</a:t>
            </a:r>
            <a:r>
              <a:rPr lang="en-US" sz="2700" b="1" dirty="0"/>
              <a:t> MSDM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692B6-90BB-5C4D-AD9A-83F9798E1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656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iklim</a:t>
            </a:r>
            <a:r>
              <a:rPr lang="en-US" sz="2000" dirty="0"/>
              <a:t>/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sperti</a:t>
            </a:r>
            <a:r>
              <a:rPr lang="en-US" sz="2000" dirty="0"/>
              <a:t> </a:t>
            </a:r>
            <a:r>
              <a:rPr lang="en-US" sz="2000" dirty="0" err="1"/>
              <a:t>diutraikan</a:t>
            </a:r>
            <a:r>
              <a:rPr lang="en-US" sz="2000" dirty="0"/>
              <a:t> di </a:t>
            </a:r>
            <a:r>
              <a:rPr lang="en-US" sz="2000" dirty="0" err="1"/>
              <a:t>atas</a:t>
            </a:r>
            <a:r>
              <a:rPr lang="en-US" sz="2000" dirty="0"/>
              <a:t>, yang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,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SDM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program- program 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/>
              <a:t>pelaksanaan</a:t>
            </a:r>
            <a:r>
              <a:rPr lang="en-US" sz="2000" dirty="0"/>
              <a:t>  </a:t>
            </a:r>
            <a:r>
              <a:rPr lang="en-US" sz="2000" dirty="0" err="1"/>
              <a:t>kegiatan-kegiatanya</a:t>
            </a:r>
            <a:r>
              <a:rPr lang="en-US" sz="2000" dirty="0"/>
              <a:t>. 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diantaranya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program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(</a:t>
            </a:r>
            <a:r>
              <a:rPr lang="en-US" sz="2000" b="1" i="1" dirty="0"/>
              <a:t>Quality of Work Life </a:t>
            </a:r>
            <a:r>
              <a:rPr lang="en-US" sz="2000" b="1" i="1" dirty="0" err="1"/>
              <a:t>disingkat</a:t>
            </a:r>
            <a:r>
              <a:rPr lang="en-US" sz="2000" b="1" i="1" dirty="0"/>
              <a:t> QWL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46899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{F61364CE-A467-AB49-AB9C-8F638C8F4195}tf10001069</Template>
  <TotalTime>292</TotalTime>
  <Words>1340</Words>
  <Application>Microsoft Macintosh PowerPoint</Application>
  <PresentationFormat>Widescreen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Wisp</vt:lpstr>
      <vt:lpstr>PERTEMUAN-5</vt:lpstr>
      <vt:lpstr>Dalam uraian-uraian terdahulu telah dikemukakan bahwa :   </vt:lpstr>
      <vt:lpstr>PowerPoint Presentation</vt:lpstr>
      <vt:lpstr>PowerPoint Presentation</vt:lpstr>
      <vt:lpstr>A. PENGINTEGRASIAN STARTEGI MANAJEMEN SDM DENGAN RENCANA RENCANA STRATEGIK ORGANISASI </vt:lpstr>
      <vt:lpstr>1.    Filsafat Perusahaan dan Filsafat serta Kebijakan SDM </vt:lpstr>
      <vt:lpstr>PowerPoint Presentation</vt:lpstr>
      <vt:lpstr>Nilai nilai demokratis yang terdapat di dalam budaya</vt:lpstr>
      <vt:lpstr>2. Hasil Pengamatan Iklim/Lingkungan dan Program serta Kegiatan MSDM </vt:lpstr>
      <vt:lpstr>3. Visi, Tujuan Strategik dan Misi Organsiasi/Perusahaan Proses Manajemen SDM</vt:lpstr>
      <vt:lpstr>PowerPoint Presentation</vt:lpstr>
      <vt:lpstr>B.  PENGINTEGRASIAN RENCANA OPERASIONAL (RENOP) DENGAN PERENCANAAN SDM  </vt:lpstr>
      <vt:lpstr>berdasarkan diagram  diatas, berarti  pengintegrasian  dapat dilakukan sebagai berikut</vt:lpstr>
      <vt:lpstr>Kelima jenis pekerjaan itu membutuhkan SDM yang memiliki keterampilan dan keahlian yang berbeda satu dengan yang lain</vt:lpstr>
      <vt:lpstr>PowerPoint Presentation</vt:lpstr>
      <vt:lpstr>Sumber daya yang dimiliki perusahaan melalui audit SDM</vt:lpstr>
      <vt:lpstr>PowerPoint Presentation</vt:lpstr>
      <vt:lpstr>PowerPoint Presentation</vt:lpstr>
      <vt:lpstr>PowerPoint Presentation</vt:lpstr>
      <vt:lpstr>DILANJUTKAN DALAM PERTEMUAN-6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PERTEMUAN-06</dc:title>
  <dc:creator>29116506 Indra Zulhijayanto</dc:creator>
  <cp:lastModifiedBy>29116506 Indra Zulhijayanto</cp:lastModifiedBy>
  <cp:revision>25</cp:revision>
  <dcterms:created xsi:type="dcterms:W3CDTF">2020-03-23T09:23:10Z</dcterms:created>
  <dcterms:modified xsi:type="dcterms:W3CDTF">2020-04-09T01:54:14Z</dcterms:modified>
</cp:coreProperties>
</file>