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0" r:id="rId3"/>
    <p:sldId id="271" r:id="rId4"/>
    <p:sldId id="272" r:id="rId5"/>
    <p:sldId id="273" r:id="rId6"/>
    <p:sldId id="274" r:id="rId7"/>
    <p:sldId id="278" r:id="rId8"/>
    <p:sldId id="275" r:id="rId9"/>
    <p:sldId id="276" r:id="rId10"/>
    <p:sldId id="279" r:id="rId11"/>
    <p:sldId id="280" r:id="rId12"/>
    <p:sldId id="281" r:id="rId13"/>
    <p:sldId id="282" r:id="rId14"/>
    <p:sldId id="283" r:id="rId15"/>
    <p:sldId id="284" r:id="rId16"/>
    <p:sldId id="285" r:id="rId17"/>
    <p:sldId id="286"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522A9-F018-4387-B00F-75C47E1D079C}" type="datetimeFigureOut">
              <a:rPr lang="en-US" smtClean="0"/>
              <a:pPr/>
              <a:t>3/22/2013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2D6BE-A829-428E-AEA7-7C31A0A0DD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4"/>
          </a:lnRef>
          <a:fillRef idx="2">
            <a:schemeClr val="accent4"/>
          </a:fillRef>
          <a:effectRef idx="1">
            <a:schemeClr val="accent4"/>
          </a:effectRef>
          <a:fontRef idx="minor">
            <a:schemeClr val="dk1"/>
          </a:fontRef>
        </p:style>
        <p:txBody>
          <a:bodyPr/>
          <a:lstStyle/>
          <a:p>
            <a:r>
              <a:rPr lang="id-ID" b="1" dirty="0" smtClean="0">
                <a:solidFill>
                  <a:srgbClr val="0000FF"/>
                </a:solidFill>
              </a:rPr>
              <a:t>MANAJEMEN PRODUKTIVITA</a:t>
            </a:r>
            <a:r>
              <a:rPr lang="id-ID" dirty="0" smtClean="0">
                <a:solidFill>
                  <a:srgbClr val="0000FF"/>
                </a:solidFill>
              </a:rPr>
              <a:t>S</a:t>
            </a:r>
            <a:endParaRPr lang="en-US" dirty="0">
              <a:solidFill>
                <a:srgbClr val="0000FF"/>
              </a:solidFill>
            </a:endParaRPr>
          </a:p>
        </p:txBody>
      </p:sp>
      <p:sp>
        <p:nvSpPr>
          <p:cNvPr id="3" name="Subtitle 2"/>
          <p:cNvSpPr>
            <a:spLocks noGrp="1"/>
          </p:cNvSpPr>
          <p:nvPr>
            <p:ph type="subTitle" idx="1"/>
          </p:nvPr>
        </p:nvSpPr>
        <p:spPr>
          <a:xfrm>
            <a:off x="685800" y="3886199"/>
            <a:ext cx="7772400" cy="925111"/>
          </a:xfrm>
          <a:ln>
            <a:solidFill>
              <a:schemeClr val="bg1"/>
            </a:solidFill>
          </a:ln>
        </p:spPr>
        <p:txBody>
          <a:bodyPr>
            <a:normAutofit fontScale="70000" lnSpcReduction="20000"/>
          </a:bodyPr>
          <a:lstStyle/>
          <a:p>
            <a:r>
              <a:rPr lang="id-ID" b="1" dirty="0" smtClean="0">
                <a:solidFill>
                  <a:schemeClr val="tx2"/>
                </a:solidFill>
              </a:rPr>
              <a:t>Pertemuan ke  V</a:t>
            </a:r>
          </a:p>
          <a:p>
            <a:r>
              <a:rPr lang="id-ID" b="1" dirty="0" smtClean="0">
                <a:solidFill>
                  <a:schemeClr val="tx2"/>
                </a:solidFill>
              </a:rPr>
              <a:t>Oleh</a:t>
            </a:r>
          </a:p>
          <a:p>
            <a:r>
              <a:rPr lang="id-ID" b="1" dirty="0" smtClean="0">
                <a:solidFill>
                  <a:schemeClr val="tx2"/>
                </a:solidFill>
              </a:rPr>
              <a:t>Adang Widjana</a:t>
            </a:r>
            <a:endParaRPr lang="en-US"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57200" indent="-457200">
              <a:buNone/>
            </a:pPr>
            <a:r>
              <a:rPr lang="en-US" sz="2400" b="1" dirty="0" smtClean="0">
                <a:latin typeface="Times New Roman" pitchFamily="18" charset="0"/>
                <a:cs typeface="Times New Roman" pitchFamily="18" charset="0"/>
              </a:rPr>
              <a:t>7.   </a:t>
            </a:r>
            <a:r>
              <a:rPr lang="id-ID" sz="2400" b="1" dirty="0" smtClean="0">
                <a:latin typeface="Times New Roman" pitchFamily="18" charset="0"/>
                <a:cs typeface="Times New Roman" pitchFamily="18" charset="0"/>
              </a:rPr>
              <a:t>Jaminan Sosial</a:t>
            </a:r>
          </a:p>
          <a:p>
            <a:pPr marL="457200" indent="-457200">
              <a:buNone/>
            </a:pPr>
            <a:r>
              <a:rPr lang="id-ID" sz="2400" dirty="0" smtClean="0">
                <a:latin typeface="Times New Roman" pitchFamily="18" charset="0"/>
                <a:cs typeface="Times New Roman" pitchFamily="18" charset="0"/>
              </a:rPr>
              <a:t>	Jaminan sosial yang diberikan oleh suatu organisasi kepada pegawainya dimaksudkan untuk meningkatkan pengabdian dan semangat kerja. Apabila jaminan sosial pegawai dirasakan oleh pegawai </a:t>
            </a:r>
            <a:r>
              <a:rPr lang="id-ID" sz="2400" dirty="0" smtClean="0">
                <a:latin typeface="Times New Roman" pitchFamily="18" charset="0"/>
                <a:cs typeface="Times New Roman" pitchFamily="18" charset="0"/>
              </a:rPr>
              <a:t>t</a:t>
            </a:r>
            <a:r>
              <a:rPr lang="en-US" sz="2400" dirty="0" err="1" smtClean="0">
                <a:latin typeface="Times New Roman" pitchFamily="18" charset="0"/>
                <a:cs typeface="Times New Roman" pitchFamily="18" charset="0"/>
              </a:rPr>
              <a:t>er</a:t>
            </a:r>
            <a:r>
              <a:rPr lang="id-ID" sz="24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e</a:t>
            </a:r>
            <a:r>
              <a:rPr lang="id-ID" sz="2400" dirty="0" smtClean="0">
                <a:latin typeface="Times New Roman" pitchFamily="18" charset="0"/>
                <a:cs typeface="Times New Roman" pitchFamily="18" charset="0"/>
              </a:rPr>
              <a:t>b</a:t>
            </a:r>
            <a:r>
              <a:rPr lang="en-US" sz="2400" dirty="0" err="1" smtClean="0">
                <a:latin typeface="Times New Roman" pitchFamily="18" charset="0"/>
                <a:cs typeface="Times New Roman" pitchFamily="18" charset="0"/>
              </a:rPr>
              <a:t>ut</a:t>
            </a:r>
            <a:r>
              <a:rPr lang="id-ID"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mencukupi maka akan dapat </a:t>
            </a:r>
            <a:r>
              <a:rPr lang="id-ID" sz="2400" dirty="0" smtClean="0">
                <a:latin typeface="Times New Roman" pitchFamily="18" charset="0"/>
                <a:cs typeface="Times New Roman" pitchFamily="18" charset="0"/>
              </a:rPr>
              <a:t>men</a:t>
            </a:r>
            <a:r>
              <a:rPr lang="en-US" sz="2400" dirty="0" err="1" smtClean="0">
                <a:latin typeface="Times New Roman" pitchFamily="18" charset="0"/>
                <a:cs typeface="Times New Roman" pitchFamily="18" charset="0"/>
              </a:rPr>
              <a:t>i</a:t>
            </a:r>
            <a:r>
              <a:rPr lang="id-ID" sz="2400" dirty="0" smtClean="0">
                <a:latin typeface="Times New Roman" pitchFamily="18" charset="0"/>
                <a:cs typeface="Times New Roman" pitchFamily="18" charset="0"/>
              </a:rPr>
              <a:t>mbulkan </a:t>
            </a:r>
            <a:r>
              <a:rPr lang="id-ID" sz="2400" dirty="0" smtClean="0">
                <a:latin typeface="Times New Roman" pitchFamily="18" charset="0"/>
                <a:cs typeface="Times New Roman" pitchFamily="18" charset="0"/>
              </a:rPr>
              <a:t>kesenangan dan kebahagiaan dalam </a:t>
            </a:r>
            <a:r>
              <a:rPr lang="id-ID" sz="2400" dirty="0" smtClean="0">
                <a:latin typeface="Times New Roman" pitchFamily="18" charset="0"/>
                <a:cs typeface="Times New Roman" pitchFamily="18" charset="0"/>
              </a:rPr>
              <a:t>meng</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hadapi </a:t>
            </a:r>
            <a:r>
              <a:rPr lang="id-ID" sz="2400" dirty="0" smtClean="0">
                <a:latin typeface="Times New Roman" pitchFamily="18" charset="0"/>
                <a:cs typeface="Times New Roman" pitchFamily="18" charset="0"/>
              </a:rPr>
              <a:t>pekerjaan, sehingga mendorong pemanfaatan </a:t>
            </a:r>
            <a:r>
              <a:rPr lang="id-ID" sz="2400" dirty="0" smtClean="0">
                <a:latin typeface="Times New Roman" pitchFamily="18" charset="0"/>
                <a:cs typeface="Times New Roman" pitchFamily="18" charset="0"/>
              </a:rPr>
              <a:t>kemam</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puan </a:t>
            </a:r>
            <a:r>
              <a:rPr lang="id-ID" sz="2400" dirty="0" smtClean="0">
                <a:latin typeface="Times New Roman" pitchFamily="18" charset="0"/>
                <a:cs typeface="Times New Roman" pitchFamily="18" charset="0"/>
              </a:rPr>
              <a:t>yang dimiliki untuk meningkatkan produktivitas kerja.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15962"/>
          </a:xfrm>
        </p:spPr>
        <p:txBody>
          <a:bodyPr>
            <a:normAutofit fontScale="90000"/>
          </a:bodyPr>
          <a:lstStyle/>
          <a:p>
            <a:r>
              <a:rPr lang="id-ID" dirty="0" smtClean="0"/>
              <a:t> </a:t>
            </a:r>
            <a:endParaRPr lang="en-US" dirty="0"/>
          </a:p>
        </p:txBody>
      </p:sp>
      <p:sp>
        <p:nvSpPr>
          <p:cNvPr id="4" name="Rectangle 3"/>
          <p:cNvSpPr/>
          <p:nvPr/>
        </p:nvSpPr>
        <p:spPr>
          <a:xfrm>
            <a:off x="1066800" y="4495800"/>
            <a:ext cx="1752600"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JAMINAN SOSIAL CUKUP</a:t>
            </a:r>
            <a:endParaRPr lang="en-US" dirty="0">
              <a:ln>
                <a:solidFill>
                  <a:schemeClr val="tx1"/>
                </a:solidFill>
              </a:ln>
            </a:endParaRPr>
          </a:p>
        </p:txBody>
      </p:sp>
      <p:sp>
        <p:nvSpPr>
          <p:cNvPr id="6" name="Rectangle 5"/>
          <p:cNvSpPr/>
          <p:nvPr/>
        </p:nvSpPr>
        <p:spPr>
          <a:xfrm>
            <a:off x="6400800" y="4495800"/>
            <a:ext cx="1828800"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PRODUKTIVITAS</a:t>
            </a:r>
          </a:p>
          <a:p>
            <a:pPr algn="ctr"/>
            <a:r>
              <a:rPr lang="id-ID" sz="1600" dirty="0" smtClean="0">
                <a:ln>
                  <a:solidFill>
                    <a:schemeClr val="tx1"/>
                  </a:solidFill>
                </a:ln>
              </a:rPr>
              <a:t>MENINGKAT</a:t>
            </a:r>
            <a:endParaRPr lang="en-US" sz="1600" dirty="0">
              <a:ln>
                <a:solidFill>
                  <a:schemeClr val="tx1"/>
                </a:solidFill>
              </a:ln>
            </a:endParaRPr>
          </a:p>
        </p:txBody>
      </p:sp>
      <p:sp>
        <p:nvSpPr>
          <p:cNvPr id="7" name="Rectangle 6"/>
          <p:cNvSpPr/>
          <p:nvPr/>
        </p:nvSpPr>
        <p:spPr>
          <a:xfrm>
            <a:off x="3581400" y="4495800"/>
            <a:ext cx="2057400"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SEMANGAT DAN SENANG BEKERJA</a:t>
            </a:r>
            <a:endParaRPr lang="en-US" dirty="0">
              <a:ln>
                <a:solidFill>
                  <a:schemeClr val="tx1"/>
                </a:solidFill>
              </a:ln>
            </a:endParaRPr>
          </a:p>
        </p:txBody>
      </p:sp>
      <p:sp>
        <p:nvSpPr>
          <p:cNvPr id="8" name="Right Arrow 7"/>
          <p:cNvSpPr/>
          <p:nvPr/>
        </p:nvSpPr>
        <p:spPr>
          <a:xfrm>
            <a:off x="2895600" y="5029200"/>
            <a:ext cx="609600" cy="228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ight Arrow 8"/>
          <p:cNvSpPr/>
          <p:nvPr/>
        </p:nvSpPr>
        <p:spPr>
          <a:xfrm>
            <a:off x="5715000" y="4953000"/>
            <a:ext cx="609600" cy="228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211763"/>
          </a:xfrm>
        </p:spPr>
        <p:txBody>
          <a:bodyPr>
            <a:normAutofit/>
          </a:bodyPr>
          <a:lstStyle/>
          <a:p>
            <a:pPr algn="just">
              <a:buNone/>
            </a:pPr>
            <a:endParaRPr lang="en-US" sz="2400" dirty="0" smtClean="0">
              <a:latin typeface="Times New Roman" pitchFamily="18" charset="0"/>
              <a:cs typeface="Times New Roman" pitchFamily="18" charset="0"/>
            </a:endParaRPr>
          </a:p>
          <a:p>
            <a:pPr algn="just">
              <a:buNone/>
            </a:pPr>
            <a:r>
              <a:rPr lang="id-ID" sz="2400" b="1" dirty="0" smtClean="0">
                <a:latin typeface="Times New Roman" pitchFamily="18" charset="0"/>
                <a:cs typeface="Times New Roman" pitchFamily="18" charset="0"/>
              </a:rPr>
              <a:t>8</a:t>
            </a:r>
            <a:r>
              <a:rPr lang="id-ID" sz="2400" b="1" dirty="0" smtClean="0">
                <a:latin typeface="Times New Roman" pitchFamily="18" charset="0"/>
                <a:cs typeface="Times New Roman" pitchFamily="18" charset="0"/>
              </a:rPr>
              <a:t>.  Lingkungan dan Iklim Kerja</a:t>
            </a:r>
          </a:p>
          <a:p>
            <a:pPr algn="just">
              <a:buNone/>
            </a:pPr>
            <a:r>
              <a:rPr lang="id-ID" sz="2400" dirty="0" smtClean="0">
                <a:latin typeface="Times New Roman" pitchFamily="18" charset="0"/>
                <a:cs typeface="Times New Roman" pitchFamily="18" charset="0"/>
              </a:rPr>
              <a:t>	Lingkungan dan iklim kerja yang baik akan mendorong pegawai agar senang bekerja dan meningkatkan rasa tanggungjawab untuk melakukan pekerjaan dengan lebih baik menuju ke arah peningkatan produktivitas kerja. Lingkungan dan iklim kerja yang baik menjadikan suasana yang kondusif membuat para pegawai akan betah bekerja dan mengerjakan pekerjaannya dengan penuh tanggung jawab.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334962"/>
          </a:xfrm>
        </p:spPr>
        <p:txBody>
          <a:bodyPr>
            <a:normAutofit fontScale="90000"/>
          </a:bodyPr>
          <a:lstStyle/>
          <a:p>
            <a:r>
              <a:rPr lang="id-ID" dirty="0" smtClean="0"/>
              <a:t> </a:t>
            </a:r>
            <a:endParaRPr lang="en-US" dirty="0"/>
          </a:p>
        </p:txBody>
      </p:sp>
      <p:sp>
        <p:nvSpPr>
          <p:cNvPr id="4" name="Rectangle 3"/>
          <p:cNvSpPr/>
          <p:nvPr/>
        </p:nvSpPr>
        <p:spPr>
          <a:xfrm rot="10800000" flipH="1" flipV="1">
            <a:off x="838200" y="4495800"/>
            <a:ext cx="2164081"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LINGKUNGAN &amp; IKLIM KERJA</a:t>
            </a:r>
          </a:p>
          <a:p>
            <a:pPr algn="ctr"/>
            <a:r>
              <a:rPr lang="id-ID" dirty="0" smtClean="0">
                <a:ln>
                  <a:solidFill>
                    <a:schemeClr val="tx1"/>
                  </a:solidFill>
                </a:ln>
              </a:rPr>
              <a:t>YANG BAIK</a:t>
            </a:r>
            <a:endParaRPr lang="en-US" dirty="0">
              <a:ln>
                <a:solidFill>
                  <a:schemeClr val="tx1"/>
                </a:solidFill>
              </a:ln>
            </a:endParaRPr>
          </a:p>
        </p:txBody>
      </p:sp>
      <p:sp>
        <p:nvSpPr>
          <p:cNvPr id="5" name="Rectangle 4"/>
          <p:cNvSpPr/>
          <p:nvPr/>
        </p:nvSpPr>
        <p:spPr>
          <a:xfrm>
            <a:off x="3886200" y="4572000"/>
            <a:ext cx="20574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BETAH BEKERJA &amp; TANGGUNGJAWAB</a:t>
            </a:r>
            <a:endParaRPr lang="en-US" sz="1600" dirty="0">
              <a:ln>
                <a:solidFill>
                  <a:schemeClr val="tx1"/>
                </a:solidFill>
              </a:ln>
            </a:endParaRPr>
          </a:p>
        </p:txBody>
      </p:sp>
      <p:sp>
        <p:nvSpPr>
          <p:cNvPr id="6" name="Right Arrow 5"/>
          <p:cNvSpPr/>
          <p:nvPr/>
        </p:nvSpPr>
        <p:spPr>
          <a:xfrm>
            <a:off x="3124200" y="4800600"/>
            <a:ext cx="609600" cy="304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ight Arrow 6"/>
          <p:cNvSpPr/>
          <p:nvPr/>
        </p:nvSpPr>
        <p:spPr>
          <a:xfrm>
            <a:off x="6019800" y="4800600"/>
            <a:ext cx="609600" cy="304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781800" y="4572000"/>
            <a:ext cx="18288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PRODUKTIVITAS MENINGKAT</a:t>
            </a:r>
            <a:endParaRPr lang="en-US" sz="1600" dirty="0">
              <a:ln>
                <a:solidFill>
                  <a:schemeClr val="tx1"/>
                </a:solidFill>
              </a:l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457200" indent="-457200">
              <a:buNone/>
            </a:pPr>
            <a:r>
              <a:rPr lang="en-US" sz="2400" b="1" dirty="0" smtClean="0">
                <a:latin typeface="Times New Roman" pitchFamily="18" charset="0"/>
                <a:cs typeface="Times New Roman" pitchFamily="18" charset="0"/>
              </a:rPr>
              <a:t>9.   </a:t>
            </a:r>
            <a:r>
              <a:rPr lang="id-ID" sz="2400" b="1" dirty="0" smtClean="0">
                <a:latin typeface="Times New Roman" pitchFamily="18" charset="0"/>
                <a:cs typeface="Times New Roman" pitchFamily="18" charset="0"/>
              </a:rPr>
              <a:t>Sarana Produksi</a:t>
            </a:r>
          </a:p>
          <a:p>
            <a:pPr marL="457200" indent="-457200" algn="just">
              <a:buNone/>
            </a:pPr>
            <a:r>
              <a:rPr lang="id-ID" sz="2400" dirty="0" smtClean="0">
                <a:latin typeface="Times New Roman" pitchFamily="18" charset="0"/>
                <a:cs typeface="Times New Roman" pitchFamily="18" charset="0"/>
              </a:rPr>
              <a:t>	Mutu sarana produksi berpengaruh terhadap peningkatan produktivitas. Apabila sarana produksi yang digunakan tidak baik, bahan mentah (</a:t>
            </a:r>
            <a:r>
              <a:rPr lang="id-ID" sz="2400" i="1" dirty="0" smtClean="0">
                <a:latin typeface="Times New Roman" pitchFamily="18" charset="0"/>
                <a:cs typeface="Times New Roman" pitchFamily="18" charset="0"/>
              </a:rPr>
              <a:t>raw material</a:t>
            </a:r>
            <a:r>
              <a:rPr lang="id-ID" sz="2400" dirty="0" smtClean="0">
                <a:latin typeface="Times New Roman" pitchFamily="18" charset="0"/>
                <a:cs typeface="Times New Roman" pitchFamily="18" charset="0"/>
              </a:rPr>
              <a:t>) yang dipakai dalam proses produksi tidak bermutu akan menyulitkan para pegawai untuk melakukan pekerjaannya dengan baik. Sebaliknya pekerjaan akan lancar dan produktivitaspun meningkat apabila bahan atau sarana produksi menunjang dengan baik.</a:t>
            </a:r>
          </a:p>
          <a:p>
            <a:pPr marL="457200" indent="-45720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
        <p:nvSpPr>
          <p:cNvPr id="4" name="Rectangle 3"/>
          <p:cNvSpPr/>
          <p:nvPr/>
        </p:nvSpPr>
        <p:spPr>
          <a:xfrm>
            <a:off x="1219200" y="4419600"/>
            <a:ext cx="17526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SARANA PRODUKSI BAIK</a:t>
            </a:r>
            <a:endParaRPr lang="en-US" dirty="0">
              <a:ln>
                <a:solidFill>
                  <a:schemeClr val="tx1"/>
                </a:solidFill>
              </a:ln>
            </a:endParaRPr>
          </a:p>
        </p:txBody>
      </p:sp>
      <p:sp>
        <p:nvSpPr>
          <p:cNvPr id="5" name="Rectangle 4"/>
          <p:cNvSpPr/>
          <p:nvPr/>
        </p:nvSpPr>
        <p:spPr>
          <a:xfrm>
            <a:off x="3962400" y="4495800"/>
            <a:ext cx="17526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PEMBOROSAN DAPAT DITEKAN</a:t>
            </a:r>
            <a:endParaRPr lang="en-US" dirty="0">
              <a:ln>
                <a:solidFill>
                  <a:schemeClr val="tx1"/>
                </a:solidFill>
              </a:ln>
            </a:endParaRPr>
          </a:p>
        </p:txBody>
      </p:sp>
      <p:sp>
        <p:nvSpPr>
          <p:cNvPr id="6" name="Right Arrow 5"/>
          <p:cNvSpPr/>
          <p:nvPr/>
        </p:nvSpPr>
        <p:spPr>
          <a:xfrm>
            <a:off x="3048000" y="4724400"/>
            <a:ext cx="749808" cy="4846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ight Arrow 6"/>
          <p:cNvSpPr/>
          <p:nvPr/>
        </p:nvSpPr>
        <p:spPr>
          <a:xfrm>
            <a:off x="5791200" y="4724400"/>
            <a:ext cx="749808" cy="4846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629400" y="4419600"/>
            <a:ext cx="1676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PRODUKTIVITAS</a:t>
            </a:r>
          </a:p>
          <a:p>
            <a:pPr algn="ctr"/>
            <a:r>
              <a:rPr lang="id-ID" dirty="0" smtClean="0">
                <a:ln>
                  <a:solidFill>
                    <a:schemeClr val="tx1"/>
                  </a:solidFill>
                </a:ln>
              </a:rPr>
              <a:t>MENINGKAT</a:t>
            </a:r>
            <a:endParaRPr lang="en-US" dirty="0">
              <a:ln>
                <a:solidFill>
                  <a:schemeClr val="tx1"/>
                </a:solidFill>
              </a:l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a:bodyPr>
          <a:lstStyle/>
          <a:p>
            <a:pPr marL="457200" indent="-457200" algn="just">
              <a:buNone/>
            </a:pPr>
            <a:r>
              <a:rPr lang="en-US" sz="2400" b="1" dirty="0" smtClean="0">
                <a:latin typeface="Times New Roman" pitchFamily="18" charset="0"/>
                <a:cs typeface="Times New Roman" pitchFamily="18" charset="0"/>
              </a:rPr>
              <a:t>10.  </a:t>
            </a:r>
            <a:r>
              <a:rPr lang="id-ID" sz="2400" b="1" dirty="0" smtClean="0">
                <a:latin typeface="Times New Roman" pitchFamily="18" charset="0"/>
                <a:cs typeface="Times New Roman" pitchFamily="18" charset="0"/>
              </a:rPr>
              <a:t>Teknologi</a:t>
            </a:r>
          </a:p>
          <a:p>
            <a:pPr marL="457200" indent="-457200" algn="just">
              <a:buNone/>
            </a:pPr>
            <a:r>
              <a:rPr lang="id-ID" sz="2400" dirty="0" smtClean="0">
                <a:latin typeface="Times New Roman" pitchFamily="18" charset="0"/>
                <a:cs typeface="Times New Roman" pitchFamily="18" charset="0"/>
              </a:rPr>
              <a:t>       Apabila teknologi yang dipakai tepat dan lebih maju tingkatannya, maka akan memungkinkan:</a:t>
            </a:r>
          </a:p>
          <a:p>
            <a:pPr marL="457200" indent="-457200" algn="just">
              <a:buNone/>
            </a:pPr>
            <a:r>
              <a:rPr lang="id-ID" sz="2400" dirty="0" smtClean="0">
                <a:latin typeface="Times New Roman" pitchFamily="18" charset="0"/>
                <a:cs typeface="Times New Roman" pitchFamily="18" charset="0"/>
              </a:rPr>
              <a:t>       a.  Tepat waktu dalam penyelesaian proses produksi</a:t>
            </a:r>
          </a:p>
          <a:p>
            <a:pPr marL="457200" indent="-457200" algn="just">
              <a:buNone/>
            </a:pPr>
            <a:r>
              <a:rPr lang="id-ID" sz="2400" dirty="0" smtClean="0">
                <a:latin typeface="Times New Roman" pitchFamily="18" charset="0"/>
                <a:cs typeface="Times New Roman" pitchFamily="18" charset="0"/>
              </a:rPr>
              <a:t>       b.  Jumlah produksi yang dihasilkan lebih banyak dan </a:t>
            </a:r>
          </a:p>
          <a:p>
            <a:pPr marL="457200" indent="-457200" algn="just">
              <a:buNone/>
            </a:pPr>
            <a:r>
              <a:rPr lang="id-ID" sz="2400" dirty="0" smtClean="0">
                <a:latin typeface="Times New Roman" pitchFamily="18" charset="0"/>
                <a:cs typeface="Times New Roman" pitchFamily="18" charset="0"/>
              </a:rPr>
              <a:t>            bermutu </a:t>
            </a:r>
          </a:p>
          <a:p>
            <a:pPr marL="457200" indent="-457200" algn="just">
              <a:buNone/>
            </a:pPr>
            <a:r>
              <a:rPr lang="id-ID" sz="2400" dirty="0" smtClean="0">
                <a:latin typeface="Times New Roman" pitchFamily="18" charset="0"/>
                <a:cs typeface="Times New Roman" pitchFamily="18" charset="0"/>
              </a:rPr>
              <a:t>	 c.  Memperkecil terjadinya pemborosan (</a:t>
            </a:r>
            <a:r>
              <a:rPr lang="id-ID" sz="2400" i="1" dirty="0" smtClean="0">
                <a:latin typeface="Times New Roman" pitchFamily="18" charset="0"/>
                <a:cs typeface="Times New Roman" pitchFamily="18" charset="0"/>
              </a:rPr>
              <a:t>waste</a:t>
            </a:r>
            <a:r>
              <a:rPr lang="id-ID" sz="2400" dirty="0" smtClean="0">
                <a:latin typeface="Times New Roman" pitchFamily="18" charset="0"/>
                <a:cs typeface="Times New Roman" pitchFamily="18" charset="0"/>
              </a:rPr>
              <a:t>) bahan sisa</a:t>
            </a:r>
          </a:p>
          <a:p>
            <a:pPr marL="457200" indent="-457200" algn="just">
              <a:buNone/>
            </a:pPr>
            <a:r>
              <a:rPr lang="id-ID" sz="2400" dirty="0" smtClean="0">
                <a:latin typeface="Times New Roman" pitchFamily="18" charset="0"/>
                <a:cs typeface="Times New Roman" pitchFamily="18" charset="0"/>
              </a:rPr>
              <a:t>    Dengan memperhatikan hal termaksud  maka penerapan tekno-</a:t>
            </a:r>
          </a:p>
          <a:p>
            <a:pPr marL="457200" indent="-45720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logi </a:t>
            </a:r>
            <a:r>
              <a:rPr lang="id-ID" sz="2400" dirty="0" smtClean="0">
                <a:latin typeface="Times New Roman" pitchFamily="18" charset="0"/>
                <a:cs typeface="Times New Roman" pitchFamily="18" charset="0"/>
              </a:rPr>
              <a:t>dapat mendukung peningkatan produktivitas. </a:t>
            </a:r>
          </a:p>
          <a:p>
            <a:pPr marL="457200" indent="-457200" algn="just">
              <a:buNone/>
            </a:pPr>
            <a:endParaRPr lang="id-ID" sz="2400" dirty="0" smtClean="0">
              <a:latin typeface="Times New Roman" pitchFamily="18" charset="0"/>
              <a:cs typeface="Times New Roman" pitchFamily="18" charset="0"/>
            </a:endParaRPr>
          </a:p>
          <a:p>
            <a:pPr marL="457200" indent="-45720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106362"/>
          </a:xfrm>
        </p:spPr>
        <p:txBody>
          <a:bodyPr>
            <a:normAutofit fontScale="90000"/>
          </a:bodyPr>
          <a:lstStyle/>
          <a:p>
            <a:r>
              <a:rPr lang="id-ID" dirty="0" smtClean="0"/>
              <a:t> </a:t>
            </a:r>
            <a:endParaRPr lang="en-US" dirty="0"/>
          </a:p>
        </p:txBody>
      </p:sp>
      <p:sp>
        <p:nvSpPr>
          <p:cNvPr id="4" name="Rectangle 3"/>
          <p:cNvSpPr/>
          <p:nvPr/>
        </p:nvSpPr>
        <p:spPr>
          <a:xfrm>
            <a:off x="1066800" y="4572000"/>
            <a:ext cx="1600200" cy="121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TEKNOLOGI</a:t>
            </a:r>
            <a:endParaRPr lang="en-US" dirty="0">
              <a:ln>
                <a:solidFill>
                  <a:schemeClr val="tx1"/>
                </a:solidFill>
              </a:ln>
            </a:endParaRPr>
          </a:p>
        </p:txBody>
      </p:sp>
      <p:cxnSp>
        <p:nvCxnSpPr>
          <p:cNvPr id="6" name="Straight Arrow Connector 5"/>
          <p:cNvCxnSpPr/>
          <p:nvPr/>
        </p:nvCxnSpPr>
        <p:spPr>
          <a:xfrm>
            <a:off x="2743200" y="4572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743200" y="4953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743200" y="5334000"/>
            <a:ext cx="6858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2743200" y="5715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81400" y="4419600"/>
            <a:ext cx="2590800" cy="1447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TEPAT WAKTU</a:t>
            </a:r>
          </a:p>
          <a:p>
            <a:pPr algn="ctr"/>
            <a:r>
              <a:rPr lang="id-ID" dirty="0" smtClean="0">
                <a:ln>
                  <a:solidFill>
                    <a:schemeClr val="tx1"/>
                  </a:solidFill>
                </a:ln>
              </a:rPr>
              <a:t>MUTU LBH BAIK</a:t>
            </a:r>
          </a:p>
          <a:p>
            <a:pPr algn="ctr"/>
            <a:r>
              <a:rPr lang="id-ID" sz="1600" dirty="0" smtClean="0">
                <a:ln>
                  <a:solidFill>
                    <a:schemeClr val="tx1"/>
                  </a:solidFill>
                </a:ln>
              </a:rPr>
              <a:t>PRODUKSI LBH BANYAK</a:t>
            </a:r>
          </a:p>
          <a:p>
            <a:pPr algn="ctr"/>
            <a:r>
              <a:rPr lang="id-ID" dirty="0" smtClean="0">
                <a:ln>
                  <a:solidFill>
                    <a:schemeClr val="tx1"/>
                  </a:solidFill>
                </a:ln>
              </a:rPr>
              <a:t>PEMBOROSAN KECIL</a:t>
            </a:r>
            <a:endParaRPr lang="en-US" dirty="0">
              <a:ln>
                <a:solidFill>
                  <a:schemeClr val="tx1"/>
                </a:solidFill>
              </a:ln>
            </a:endParaRPr>
          </a:p>
        </p:txBody>
      </p:sp>
      <p:sp>
        <p:nvSpPr>
          <p:cNvPr id="17" name="Rectangle 16"/>
          <p:cNvSpPr/>
          <p:nvPr/>
        </p:nvSpPr>
        <p:spPr>
          <a:xfrm>
            <a:off x="6934200" y="4495800"/>
            <a:ext cx="1828800" cy="121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PRODUKTIVITAS</a:t>
            </a:r>
            <a:r>
              <a:rPr lang="en-US" sz="1600" dirty="0" smtClean="0">
                <a:ln>
                  <a:solidFill>
                    <a:schemeClr val="tx1"/>
                  </a:solidFill>
                </a:ln>
              </a:rPr>
              <a:t> </a:t>
            </a:r>
            <a:r>
              <a:rPr lang="id-ID" sz="1600" dirty="0" smtClean="0">
                <a:ln>
                  <a:solidFill>
                    <a:schemeClr val="tx1"/>
                  </a:solidFill>
                </a:ln>
              </a:rPr>
              <a:t>MENINGKAT</a:t>
            </a:r>
            <a:endParaRPr lang="en-US" sz="1600" dirty="0">
              <a:ln>
                <a:solidFill>
                  <a:schemeClr val="tx1"/>
                </a:solidFill>
              </a:ln>
            </a:endParaRPr>
          </a:p>
        </p:txBody>
      </p:sp>
      <p:sp>
        <p:nvSpPr>
          <p:cNvPr id="18" name="Right Arrow 17"/>
          <p:cNvSpPr/>
          <p:nvPr/>
        </p:nvSpPr>
        <p:spPr>
          <a:xfrm>
            <a:off x="6324600" y="4953000"/>
            <a:ext cx="533400" cy="3810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b="1" dirty="0" smtClean="0">
                <a:latin typeface="Times New Roman" pitchFamily="18" charset="0"/>
                <a:cs typeface="Times New Roman" pitchFamily="18" charset="0"/>
              </a:rPr>
              <a:t>11.  </a:t>
            </a:r>
            <a:r>
              <a:rPr lang="id-ID" sz="2400" b="1" dirty="0" smtClean="0">
                <a:latin typeface="Times New Roman" pitchFamily="18" charset="0"/>
                <a:cs typeface="Times New Roman" pitchFamily="18" charset="0"/>
              </a:rPr>
              <a:t>Kesempatan </a:t>
            </a:r>
            <a:r>
              <a:rPr lang="en-US" sz="2400" b="1" dirty="0" smtClean="0">
                <a:latin typeface="Times New Roman" pitchFamily="18" charset="0"/>
                <a:cs typeface="Times New Roman" pitchFamily="18" charset="0"/>
              </a:rPr>
              <a:t>B</a:t>
            </a:r>
            <a:r>
              <a:rPr lang="id-ID" sz="2400" b="1" dirty="0" smtClean="0">
                <a:latin typeface="Times New Roman" pitchFamily="18" charset="0"/>
                <a:cs typeface="Times New Roman" pitchFamily="18" charset="0"/>
              </a:rPr>
              <a:t>erprestasi</a:t>
            </a:r>
            <a:endParaRPr lang="id-ID" sz="2400" b="1" dirty="0" smtClean="0">
              <a:latin typeface="Times New Roman" pitchFamily="18" charset="0"/>
              <a:cs typeface="Times New Roman" pitchFamily="18" charset="0"/>
            </a:endParaRPr>
          </a:p>
          <a:p>
            <a:pPr marL="457200" indent="-457200" algn="just">
              <a:buNone/>
            </a:pPr>
            <a:r>
              <a:rPr lang="id-ID" sz="2400" dirty="0" smtClean="0">
                <a:latin typeface="Times New Roman" pitchFamily="18" charset="0"/>
                <a:cs typeface="Times New Roman" pitchFamily="18" charset="0"/>
              </a:rPr>
              <a:t>       Pegawai yang bekerja tentu mengharapkan peningkatan karier atau pengembangan potensi pribadi yang nantinya akan bermanfaat bagi dirinya </a:t>
            </a:r>
            <a:r>
              <a:rPr lang="id-ID" sz="2400" dirty="0" smtClean="0">
                <a:latin typeface="Times New Roman" pitchFamily="18" charset="0"/>
                <a:cs typeface="Times New Roman" pitchFamily="18" charset="0"/>
              </a:rPr>
              <a:t>maupun </a:t>
            </a:r>
            <a:r>
              <a:rPr lang="id-ID" sz="2400" dirty="0" smtClean="0">
                <a:latin typeface="Times New Roman" pitchFamily="18" charset="0"/>
                <a:cs typeface="Times New Roman" pitchFamily="18" charset="0"/>
              </a:rPr>
              <a:t>bagi organisasi. Apabila terbuka kesempatan untuk berprestasi, maka akan menimbulkan dorongan psikologis untuk meningkatkan dedikasi serta pemanfaatan potensi yang dimiliki untuk meningkatkan produktivitas kerja.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304800"/>
            <a:ext cx="8229600" cy="609600"/>
          </a:xfrm>
        </p:spPr>
        <p:txBody>
          <a:bodyPr>
            <a:normAutofit fontScale="90000"/>
          </a:bodyPr>
          <a:lstStyle/>
          <a:p>
            <a:r>
              <a:rPr lang="id-ID" dirty="0" smtClean="0"/>
              <a:t> </a:t>
            </a:r>
            <a:endParaRPr lang="en-US" dirty="0"/>
          </a:p>
        </p:txBody>
      </p:sp>
      <p:sp>
        <p:nvSpPr>
          <p:cNvPr id="4" name="Rectangle 3"/>
          <p:cNvSpPr/>
          <p:nvPr/>
        </p:nvSpPr>
        <p:spPr>
          <a:xfrm>
            <a:off x="1143000" y="4800600"/>
            <a:ext cx="16764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n>
                  <a:solidFill>
                    <a:schemeClr val="tx1"/>
                  </a:solidFill>
                </a:ln>
                <a:solidFill>
                  <a:schemeClr val="tx1"/>
                </a:solidFill>
              </a:rPr>
              <a:t>KESEMPATAN</a:t>
            </a:r>
          </a:p>
          <a:p>
            <a:pPr algn="ctr"/>
            <a:r>
              <a:rPr lang="en-US" dirty="0" smtClean="0">
                <a:ln>
                  <a:solidFill>
                    <a:schemeClr val="tx1"/>
                  </a:solidFill>
                </a:ln>
              </a:rPr>
              <a:t>BERPRESTASI</a:t>
            </a:r>
            <a:endParaRPr lang="en-US" dirty="0">
              <a:ln>
                <a:solidFill>
                  <a:schemeClr val="tx1"/>
                </a:solidFill>
              </a:ln>
            </a:endParaRPr>
          </a:p>
        </p:txBody>
      </p:sp>
      <p:sp>
        <p:nvSpPr>
          <p:cNvPr id="5" name="Right Arrow 4"/>
          <p:cNvSpPr/>
          <p:nvPr/>
        </p:nvSpPr>
        <p:spPr>
          <a:xfrm>
            <a:off x="2971800" y="5029200"/>
            <a:ext cx="673608" cy="228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3733800" y="4419600"/>
            <a:ext cx="1828800" cy="1600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MENINGKATKAN</a:t>
            </a:r>
            <a:r>
              <a:rPr lang="en-US" sz="1600" dirty="0" smtClean="0">
                <a:ln>
                  <a:solidFill>
                    <a:schemeClr val="tx1"/>
                  </a:solidFill>
                </a:ln>
              </a:rPr>
              <a:t> </a:t>
            </a:r>
            <a:r>
              <a:rPr lang="id-ID" sz="1600" dirty="0" smtClean="0">
                <a:ln>
                  <a:solidFill>
                    <a:schemeClr val="tx1"/>
                  </a:solidFill>
                </a:ln>
              </a:rPr>
              <a:t>DEDIKASI PEMANFAATAN</a:t>
            </a:r>
          </a:p>
          <a:p>
            <a:pPr algn="ctr"/>
            <a:r>
              <a:rPr lang="id-ID" sz="1600" dirty="0" smtClean="0">
                <a:ln>
                  <a:solidFill>
                    <a:schemeClr val="tx1"/>
                  </a:solidFill>
                </a:ln>
              </a:rPr>
              <a:t>POTENSI</a:t>
            </a:r>
            <a:endParaRPr lang="en-US" sz="1600" dirty="0">
              <a:ln>
                <a:solidFill>
                  <a:schemeClr val="tx1"/>
                </a:solidFill>
              </a:ln>
            </a:endParaRPr>
          </a:p>
        </p:txBody>
      </p:sp>
      <p:sp>
        <p:nvSpPr>
          <p:cNvPr id="7" name="Right Arrow 6"/>
          <p:cNvSpPr/>
          <p:nvPr/>
        </p:nvSpPr>
        <p:spPr>
          <a:xfrm>
            <a:off x="5715000" y="5105400"/>
            <a:ext cx="673608" cy="228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6629400" y="4800600"/>
            <a:ext cx="19812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PRODUKTIVITAS</a:t>
            </a:r>
          </a:p>
          <a:p>
            <a:pPr algn="ctr"/>
            <a:r>
              <a:rPr lang="id-ID" dirty="0" smtClean="0">
                <a:ln>
                  <a:solidFill>
                    <a:schemeClr val="tx1"/>
                  </a:solidFill>
                </a:ln>
              </a:rPr>
              <a:t>MENINGKAT</a:t>
            </a:r>
            <a:endParaRPr lang="en-US" dirty="0">
              <a:ln>
                <a:solidFill>
                  <a:schemeClr val="tx1"/>
                </a:solidFill>
              </a:l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Tiap faktor yang dapat saling berpengaruh, </a:t>
            </a:r>
            <a:r>
              <a:rPr lang="id-ID" sz="2400" dirty="0" smtClean="0">
                <a:latin typeface="Times New Roman" pitchFamily="18" charset="0"/>
                <a:cs typeface="Times New Roman" pitchFamily="18" charset="0"/>
              </a:rPr>
              <a:t>dan </a:t>
            </a:r>
            <a:r>
              <a:rPr lang="id-ID" sz="2400" dirty="0" smtClean="0">
                <a:latin typeface="Times New Roman" pitchFamily="18" charset="0"/>
                <a:cs typeface="Times New Roman" pitchFamily="18" charset="0"/>
              </a:rPr>
              <a:t>dapat memengaruhi peningkatan produktivitas baik secara langsung maupun secara tidak langsung.</a:t>
            </a:r>
          </a:p>
          <a:p>
            <a:pPr marL="0" indent="0" algn="just">
              <a:buNone/>
            </a:pPr>
            <a:r>
              <a:rPr lang="id-ID" sz="2400" dirty="0" smtClean="0">
                <a:latin typeface="Times New Roman" pitchFamily="18" charset="0"/>
                <a:cs typeface="Times New Roman" pitchFamily="18" charset="0"/>
              </a:rPr>
              <a:t>Pendidikan membentuk dan menambah pengetahuan seseorang untuk mengerjakan sesuatu dengan lebih cepat dan lebih baik. Latihan membentuk dan meningkatkan keterampilan kerja. Dengan </a:t>
            </a:r>
            <a:r>
              <a:rPr lang="id-ID" sz="2400" dirty="0" smtClean="0">
                <a:latin typeface="Times New Roman" pitchFamily="18" charset="0"/>
                <a:cs typeface="Times New Roman" pitchFamily="18" charset="0"/>
              </a:rPr>
              <a:t>demikian </a:t>
            </a:r>
            <a:r>
              <a:rPr lang="id-ID" sz="2400" dirty="0" smtClean="0">
                <a:latin typeface="Times New Roman" pitchFamily="18" charset="0"/>
                <a:cs typeface="Times New Roman" pitchFamily="18" charset="0"/>
              </a:rPr>
              <a:t>tingkat produktivitas kerja </a:t>
            </a:r>
            <a:r>
              <a:rPr lang="id-ID" sz="2400" dirty="0" smtClean="0">
                <a:latin typeface="Times New Roman" pitchFamily="18" charset="0"/>
                <a:cs typeface="Times New Roman" pitchFamily="18" charset="0"/>
              </a:rPr>
              <a:t>seorang </a:t>
            </a:r>
            <a:r>
              <a:rPr lang="id-ID" sz="2400" dirty="0" smtClean="0">
                <a:latin typeface="Times New Roman" pitchFamily="18" charset="0"/>
                <a:cs typeface="Times New Roman" pitchFamily="18" charset="0"/>
              </a:rPr>
              <a:t>pegawai akan semakin tinggi pula.</a:t>
            </a:r>
          </a:p>
          <a:p>
            <a:pPr marL="0" indent="0" algn="just">
              <a:buNone/>
            </a:pPr>
            <a:r>
              <a:rPr lang="id-ID" sz="2400" dirty="0" smtClean="0">
                <a:latin typeface="Times New Roman" pitchFamily="18" charset="0"/>
                <a:cs typeface="Times New Roman" pitchFamily="18" charset="0"/>
              </a:rPr>
              <a:t>Tingkat produktivitas seorang pegawai juga sangat tergantung  pada kesempatan yang terbuka padanya. Kesempatan dalam hal ini sekaligus berarti: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Kesempatan </a:t>
            </a:r>
            <a:r>
              <a:rPr lang="id-ID" sz="2400" dirty="0" smtClean="0">
                <a:latin typeface="Times New Roman" pitchFamily="18" charset="0"/>
                <a:cs typeface="Times New Roman" pitchFamily="18" charset="0"/>
              </a:rPr>
              <a:t>untuk bekerja</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Pekerjaan </a:t>
            </a:r>
            <a:r>
              <a:rPr lang="id-ID" sz="2400" dirty="0" smtClean="0">
                <a:latin typeface="Times New Roman" pitchFamily="18" charset="0"/>
                <a:cs typeface="Times New Roman" pitchFamily="18" charset="0"/>
              </a:rPr>
              <a:t>sesuai dengan pendidikan dan keterampilan yang dimiliki seseorang</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Kesempatan </a:t>
            </a:r>
            <a:r>
              <a:rPr lang="id-ID" sz="2400" dirty="0" smtClean="0">
                <a:latin typeface="Times New Roman" pitchFamily="18" charset="0"/>
                <a:cs typeface="Times New Roman" pitchFamily="18" charset="0"/>
              </a:rPr>
              <a:t>mengembangkan diri.</a:t>
            </a:r>
          </a:p>
          <a:p>
            <a:pPr marL="0" indent="0" algn="just">
              <a:buNone/>
            </a:pPr>
            <a:r>
              <a:rPr lang="id-ID" sz="2400" dirty="0" smtClean="0">
                <a:latin typeface="Times New Roman" pitchFamily="18" charset="0"/>
                <a:cs typeface="Times New Roman" pitchFamily="18" charset="0"/>
              </a:rPr>
              <a:t>	Keterampilan dan produktivitas seorang pegawai berkembang melalui pekerjaan. Ketrampilan tertentu yang tidak diterapkan dalam jangka waktu tertentu dapat menurunkan bahkan menghilangkan keterampilan yang telah dimiliki.</a:t>
            </a:r>
          </a:p>
          <a:p>
            <a:pPr marL="0" indent="0" algn="just">
              <a:buNone/>
            </a:pPr>
            <a:r>
              <a:rPr lang="id-ID" sz="2400" dirty="0" smtClean="0">
                <a:latin typeface="Times New Roman" pitchFamily="18" charset="0"/>
                <a:cs typeface="Times New Roman" pitchFamily="18" charset="0"/>
              </a:rPr>
              <a:t>           Sikap mental dan keterampuilan sangat besar perannya dalam meningkatkan produktivitas, oleh sebab itu perlu dilakukan berbagai upaya untuk memantapkan sikap mental serta</a:t>
            </a:r>
          </a:p>
          <a:p>
            <a:pPr marL="0" indent="0" algn="just">
              <a:buNone/>
            </a:pPr>
            <a:r>
              <a:rPr lang="id-ID" sz="2400" dirty="0" smtClean="0">
                <a:latin typeface="Times New Roman" pitchFamily="18" charset="0"/>
                <a:cs typeface="Times New Roman" pitchFamily="18" charset="0"/>
              </a:rPr>
              <a:t>meningkatkan keterampilan pegawai,  guna mewujudkan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produktivitas kerja.</a:t>
            </a:r>
          </a:p>
          <a:p>
            <a:pPr marL="0" indent="0" algn="just">
              <a:buNone/>
            </a:pPr>
            <a:r>
              <a:rPr lang="id-ID" sz="2400" dirty="0" smtClean="0">
                <a:latin typeface="Times New Roman" pitchFamily="18" charset="0"/>
                <a:cs typeface="Times New Roman" pitchFamily="18" charset="0"/>
              </a:rPr>
              <a:t>Organisasi merupakan suatu tempat di mana pegawai akan memperoleh pengalaman kerja dan kesempatan meningkatkan keterampilan. Tanggung jawab peningkatan keterampilan melalui pengalaman dan kesempatan akan tergantung dari pimpinan organisasi.</a:t>
            </a:r>
          </a:p>
          <a:p>
            <a:pPr marL="0" indent="0" algn="just">
              <a:buNone/>
            </a:pPr>
            <a:r>
              <a:rPr lang="id-ID" sz="2400" dirty="0" smtClean="0">
                <a:latin typeface="Times New Roman" pitchFamily="18" charset="0"/>
                <a:cs typeface="Times New Roman" pitchFamily="18" charset="0"/>
              </a:rPr>
              <a:t>Dengan demikian, dapat disimpulkan bahwa faktor manajemen sangat berperan dalam meningkatkan produktivitas kerja, baik secara langsung melalui perbaikan organisasi dan tata prosedur untuk memperkecil  pemborosan, maupun secara tidak langsung melalui penciptaan jaminan kesempatan bagi pegawai untuk berkembang, penyediaan fasilitas latihan, dan perbaikan penghasilan serta pemberian jaminan sosial.</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24000" y="762000"/>
            <a:ext cx="6781800" cy="44513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FAKTOR YANG MEMENGARUHI PRODUKTIVITAS KERJA</a:t>
            </a:r>
          </a:p>
          <a:p>
            <a:pPr marL="0" indent="0" algn="just">
              <a:buNone/>
            </a:pPr>
            <a:r>
              <a:rPr lang="id-ID" sz="2400" dirty="0" smtClean="0">
                <a:latin typeface="Times New Roman" pitchFamily="18" charset="0"/>
                <a:cs typeface="Times New Roman" pitchFamily="18" charset="0"/>
              </a:rPr>
              <a:t>Banyak faktor yang memengaruhi produktivitas kerja, baik yang berhubungan dengan tenaga kerja maupun yang berhubungan dengan lingkungan perusahaan dan kebijaksanaan pemerintah secara keseluruhan.</a:t>
            </a:r>
          </a:p>
          <a:p>
            <a:pPr marL="0" indent="0" algn="just">
              <a:buNone/>
            </a:pPr>
            <a:r>
              <a:rPr lang="id-ID" sz="2400" dirty="0" smtClean="0">
                <a:latin typeface="Times New Roman" pitchFamily="18" charset="0"/>
                <a:cs typeface="Times New Roman" pitchFamily="18" charset="0"/>
              </a:rPr>
              <a:t>Menurut Balai Pengembangan Produktivitas Daerah, ada enam faktor utama yang menentukan produktivitas tenaga kerja:</a:t>
            </a:r>
          </a:p>
          <a:p>
            <a:pPr marL="344488" indent="-344488"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Sikap </a:t>
            </a:r>
            <a:r>
              <a:rPr lang="id-ID" sz="2400" dirty="0" smtClean="0">
                <a:latin typeface="Times New Roman" pitchFamily="18" charset="0"/>
                <a:cs typeface="Times New Roman" pitchFamily="18" charset="0"/>
              </a:rPr>
              <a:t>kerja, seperti: kesediaan untuk bekerja secara bergiliran (</a:t>
            </a:r>
            <a:r>
              <a:rPr lang="id-ID" sz="2400" i="1" dirty="0" smtClean="0">
                <a:latin typeface="Times New Roman" pitchFamily="18" charset="0"/>
                <a:cs typeface="Times New Roman" pitchFamily="18" charset="0"/>
              </a:rPr>
              <a:t>shift work</a:t>
            </a:r>
            <a:r>
              <a:rPr lang="id-ID" sz="2400" dirty="0" smtClean="0">
                <a:latin typeface="Times New Roman" pitchFamily="18" charset="0"/>
                <a:cs typeface="Times New Roman" pitchFamily="18" charset="0"/>
              </a:rPr>
              <a:t>), dapat menerima tambahan tugas dan bekerja dalam satuan tim,</a:t>
            </a:r>
          </a:p>
          <a:p>
            <a:pPr marL="344488" indent="-344488"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Tingkat </a:t>
            </a:r>
            <a:r>
              <a:rPr lang="id-ID" sz="2400" dirty="0" smtClean="0">
                <a:latin typeface="Times New Roman" pitchFamily="18" charset="0"/>
                <a:cs typeface="Times New Roman" pitchFamily="18" charset="0"/>
              </a:rPr>
              <a:t>keterampilan, yang </a:t>
            </a:r>
            <a:r>
              <a:rPr lang="id-ID" sz="2400" dirty="0" smtClean="0">
                <a:latin typeface="Times New Roman" pitchFamily="18" charset="0"/>
                <a:cs typeface="Times New Roman" pitchFamily="18" charset="0"/>
              </a:rPr>
              <a:t>ditentukan </a:t>
            </a:r>
            <a:r>
              <a:rPr lang="id-ID" sz="2400" dirty="0" smtClean="0">
                <a:latin typeface="Times New Roman" pitchFamily="18" charset="0"/>
                <a:cs typeface="Times New Roman" pitchFamily="18" charset="0"/>
              </a:rPr>
              <a:t>oleh pendidikan, latihan dalam manajemen dan supervisi serta </a:t>
            </a:r>
            <a:r>
              <a:rPr lang="id-ID" sz="2400" dirty="0" smtClean="0">
                <a:latin typeface="Times New Roman" pitchFamily="18" charset="0"/>
                <a:cs typeface="Times New Roman" pitchFamily="18" charset="0"/>
              </a:rPr>
              <a:t>keterampilan</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dalam </a:t>
            </a:r>
            <a:r>
              <a:rPr lang="id-ID" sz="2400" dirty="0" smtClean="0">
                <a:latin typeface="Times New Roman" pitchFamily="18" charset="0"/>
                <a:cs typeface="Times New Roman" pitchFamily="18" charset="0"/>
              </a:rPr>
              <a:t>teknik industri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solidFill>
            <a:schemeClr val="bg1"/>
          </a:solidFill>
        </p:spPr>
        <p:txBody>
          <a:bodyPr>
            <a:normAutofit lnSpcReduction="10000"/>
          </a:bodyPr>
          <a:lstStyle/>
          <a:p>
            <a:pPr marL="457200" indent="-457200" algn="just">
              <a:buNone/>
            </a:pPr>
            <a:r>
              <a:rPr lang="id-ID" sz="2400" dirty="0" smtClean="0">
                <a:latin typeface="Times New Roman" pitchFamily="18" charset="0"/>
                <a:cs typeface="Times New Roman" pitchFamily="18" charset="0"/>
              </a:rPr>
              <a:t> </a:t>
            </a:r>
          </a:p>
          <a:p>
            <a:pPr marL="0" indent="0" algn="just">
              <a:buNone/>
            </a:pPr>
            <a:r>
              <a:rPr lang="id-ID" sz="2400" dirty="0" smtClean="0">
                <a:latin typeface="Times New Roman" pitchFamily="18" charset="0"/>
                <a:cs typeface="Times New Roman" pitchFamily="18" charset="0"/>
              </a:rPr>
              <a:t>3.   Hubungan antara tenaga kerja dan pimpinan organisasi yang</a:t>
            </a:r>
          </a:p>
          <a:p>
            <a:pPr marL="0" indent="0" algn="just">
              <a:buNone/>
            </a:pPr>
            <a:r>
              <a:rPr lang="id-ID" sz="2400" dirty="0" smtClean="0">
                <a:latin typeface="Times New Roman" pitchFamily="18" charset="0"/>
                <a:cs typeface="Times New Roman" pitchFamily="18" charset="0"/>
              </a:rPr>
              <a:t>      tercermin dalam usaha bersama antara pimpinan organisasi</a:t>
            </a:r>
          </a:p>
          <a:p>
            <a:pPr marL="441325" indent="-441325" algn="just">
              <a:buNone/>
            </a:pPr>
            <a:r>
              <a:rPr lang="id-ID" sz="2400" dirty="0" smtClean="0">
                <a:latin typeface="Times New Roman" pitchFamily="18" charset="0"/>
                <a:cs typeface="Times New Roman" pitchFamily="18" charset="0"/>
              </a:rPr>
              <a:t>      dan tenaga kerja untuk meningkatkan produktivitas melalui lingkaran pengawasan mutu (</a:t>
            </a:r>
            <a:r>
              <a:rPr lang="id-ID" sz="2400" i="1" dirty="0" smtClean="0">
                <a:latin typeface="Times New Roman" pitchFamily="18" charset="0"/>
                <a:cs typeface="Times New Roman" pitchFamily="18" charset="0"/>
              </a:rPr>
              <a:t>quality control circles</a:t>
            </a:r>
            <a:r>
              <a:rPr lang="id-ID" sz="2400" dirty="0" smtClean="0">
                <a:latin typeface="Times New Roman" pitchFamily="18" charset="0"/>
                <a:cs typeface="Times New Roman" pitchFamily="18" charset="0"/>
              </a:rPr>
              <a:t>) dan panitia mengenai kerja unggul</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Manajemen </a:t>
            </a:r>
            <a:r>
              <a:rPr lang="id-ID" sz="2400" dirty="0" smtClean="0">
                <a:latin typeface="Times New Roman" pitchFamily="18" charset="0"/>
                <a:cs typeface="Times New Roman" pitchFamily="18" charset="0"/>
              </a:rPr>
              <a:t>produktivitas, yaitu: manajemen yang efesien mengenai sumber dan sistem kerja untuk mencapai peningkatan produktivitas.</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Efesiensi </a:t>
            </a:r>
            <a:r>
              <a:rPr lang="id-ID" sz="2400" dirty="0" smtClean="0">
                <a:latin typeface="Times New Roman" pitchFamily="18" charset="0"/>
                <a:cs typeface="Times New Roman" pitchFamily="18" charset="0"/>
              </a:rPr>
              <a:t>tenaga kerja, seperti: perencanaan tenaga akerja dan tambahan tugas.</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Kewiraswastaan</a:t>
            </a:r>
            <a:r>
              <a:rPr lang="id-ID" sz="2400" dirty="0" smtClean="0">
                <a:latin typeface="Times New Roman" pitchFamily="18" charset="0"/>
                <a:cs typeface="Times New Roman" pitchFamily="18" charset="0"/>
              </a:rPr>
              <a:t>, yang tercermin dalam pengambilan risiko kreativitas dalam berusaha, dan bekerja dalam jalur yang benar, dalam berusaha.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buNone/>
            </a:pPr>
            <a:r>
              <a:rPr lang="id-ID" sz="2400" dirty="0" smtClean="0">
                <a:latin typeface="Times New Roman" pitchFamily="18" charset="0"/>
                <a:cs typeface="Times New Roman" pitchFamily="18" charset="0"/>
              </a:rPr>
              <a:t>FAKTOR LAIN YANG MEMENGARUHI PRODUKTIVITAS KERJA</a:t>
            </a:r>
          </a:p>
          <a:p>
            <a:pPr marL="457200" indent="-457200">
              <a:buNone/>
            </a:pPr>
            <a:r>
              <a:rPr lang="en-US" sz="2400" b="1" dirty="0" smtClean="0">
                <a:latin typeface="Times New Roman" pitchFamily="18" charset="0"/>
                <a:cs typeface="Times New Roman" pitchFamily="18" charset="0"/>
              </a:rPr>
              <a:t>1.  </a:t>
            </a:r>
            <a:r>
              <a:rPr lang="id-ID" sz="2400" b="1" dirty="0" smtClean="0">
                <a:latin typeface="Times New Roman" pitchFamily="18" charset="0"/>
                <a:cs typeface="Times New Roman" pitchFamily="18" charset="0"/>
              </a:rPr>
              <a:t>Sikap mental, </a:t>
            </a:r>
            <a:r>
              <a:rPr lang="id-ID" sz="2400" dirty="0" smtClean="0">
                <a:latin typeface="Times New Roman" pitchFamily="18" charset="0"/>
                <a:cs typeface="Times New Roman" pitchFamily="18" charset="0"/>
              </a:rPr>
              <a:t>berupa :</a:t>
            </a:r>
          </a:p>
          <a:p>
            <a:pPr marL="457200" indent="-457200">
              <a:buNone/>
            </a:pPr>
            <a:r>
              <a:rPr lang="id-ID" sz="2400" dirty="0" smtClean="0">
                <a:latin typeface="Times New Roman" pitchFamily="18" charset="0"/>
                <a:cs typeface="Times New Roman" pitchFamily="18" charset="0"/>
              </a:rPr>
              <a:t>                  a. Motivasi kerja</a:t>
            </a:r>
          </a:p>
          <a:p>
            <a:pPr marL="457200" indent="-457200">
              <a:buNone/>
            </a:pPr>
            <a:r>
              <a:rPr lang="id-ID" sz="2400" dirty="0" smtClean="0">
                <a:latin typeface="Times New Roman" pitchFamily="18" charset="0"/>
                <a:cs typeface="Times New Roman" pitchFamily="18" charset="0"/>
              </a:rPr>
              <a:t>		      b.  Disiplin kerja</a:t>
            </a:r>
          </a:p>
          <a:p>
            <a:pPr marL="457200" indent="-457200">
              <a:buNone/>
            </a:pPr>
            <a:r>
              <a:rPr lang="id-ID" sz="2400" dirty="0" smtClean="0">
                <a:latin typeface="Times New Roman" pitchFamily="18" charset="0"/>
                <a:cs typeface="Times New Roman" pitchFamily="18" charset="0"/>
              </a:rPr>
              <a:t>		      c.   Etika kerja</a:t>
            </a:r>
          </a:p>
          <a:p>
            <a:pPr marL="0" indent="0">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
        <p:nvSpPr>
          <p:cNvPr id="4" name="Rectangle 3"/>
          <p:cNvSpPr/>
          <p:nvPr/>
        </p:nvSpPr>
        <p:spPr>
          <a:xfrm>
            <a:off x="914400" y="39624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SIKAP MENTAL</a:t>
            </a:r>
          </a:p>
          <a:p>
            <a:pPr algn="ctr"/>
            <a:r>
              <a:rPr lang="id-ID" dirty="0" smtClean="0">
                <a:ln>
                  <a:solidFill>
                    <a:schemeClr val="tx1"/>
                  </a:solidFill>
                </a:ln>
              </a:rPr>
              <a:t>PRODUKTIF</a:t>
            </a:r>
            <a:endParaRPr lang="en-US" dirty="0">
              <a:ln>
                <a:solidFill>
                  <a:schemeClr val="tx1"/>
                </a:solidFill>
              </a:ln>
            </a:endParaRPr>
          </a:p>
        </p:txBody>
      </p:sp>
      <p:sp>
        <p:nvSpPr>
          <p:cNvPr id="8" name="Rectangle 7"/>
          <p:cNvSpPr/>
          <p:nvPr/>
        </p:nvSpPr>
        <p:spPr>
          <a:xfrm>
            <a:off x="3733800" y="3962400"/>
            <a:ext cx="14478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POTENSI YANG DIMILIKI</a:t>
            </a:r>
            <a:endParaRPr lang="en-US" dirty="0">
              <a:ln>
                <a:solidFill>
                  <a:schemeClr val="tx1"/>
                </a:solidFill>
              </a:ln>
            </a:endParaRPr>
          </a:p>
        </p:txBody>
      </p:sp>
      <p:sp>
        <p:nvSpPr>
          <p:cNvPr id="11" name="Rectangle 10"/>
          <p:cNvSpPr/>
          <p:nvPr/>
        </p:nvSpPr>
        <p:spPr>
          <a:xfrm>
            <a:off x="6400800" y="3962400"/>
            <a:ext cx="1676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KARYA</a:t>
            </a:r>
          </a:p>
          <a:p>
            <a:pPr algn="ctr"/>
            <a:r>
              <a:rPr lang="id-ID" dirty="0" smtClean="0">
                <a:ln>
                  <a:solidFill>
                    <a:schemeClr val="tx1"/>
                  </a:solidFill>
                </a:ln>
              </a:rPr>
              <a:t>PRODUKTIF</a:t>
            </a:r>
            <a:endParaRPr lang="en-US" dirty="0">
              <a:ln>
                <a:solidFill>
                  <a:schemeClr val="tx1"/>
                </a:solidFill>
              </a:ln>
            </a:endParaRPr>
          </a:p>
        </p:txBody>
      </p:sp>
      <p:sp>
        <p:nvSpPr>
          <p:cNvPr id="12" name="Right Arrow 11"/>
          <p:cNvSpPr/>
          <p:nvPr/>
        </p:nvSpPr>
        <p:spPr>
          <a:xfrm>
            <a:off x="2590800" y="4191000"/>
            <a:ext cx="978408" cy="304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ight Arrow 12"/>
          <p:cNvSpPr/>
          <p:nvPr/>
        </p:nvSpPr>
        <p:spPr>
          <a:xfrm>
            <a:off x="5257800" y="4267200"/>
            <a:ext cx="978408" cy="304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457200" indent="-457200" algn="just">
              <a:buNone/>
            </a:pPr>
            <a:r>
              <a:rPr lang="en-US" sz="2400" b="1" dirty="0" smtClean="0">
                <a:latin typeface="Times New Roman" pitchFamily="18" charset="0"/>
                <a:cs typeface="Times New Roman" pitchFamily="18" charset="0"/>
              </a:rPr>
              <a:t>2.   </a:t>
            </a:r>
            <a:r>
              <a:rPr lang="id-ID" sz="2400" b="1" dirty="0" smtClean="0">
                <a:latin typeface="Times New Roman" pitchFamily="18" charset="0"/>
                <a:cs typeface="Times New Roman" pitchFamily="18" charset="0"/>
              </a:rPr>
              <a:t>Pendidikan</a:t>
            </a:r>
          </a:p>
          <a:p>
            <a:pPr marL="441325" indent="0" algn="just">
              <a:buNone/>
            </a:pPr>
            <a:r>
              <a:rPr lang="id-ID" sz="2400" dirty="0" smtClean="0">
                <a:latin typeface="Times New Roman" pitchFamily="18" charset="0"/>
                <a:cs typeface="Times New Roman" pitchFamily="18" charset="0"/>
              </a:rPr>
              <a:t>Pada umumnya orang yang mempunyai pendidikan lebih tinggi akan mempunyai wawasan yang lebih luas terutama penghayatan akan arti pentingnya produktivitas. Pendidikan di sini dapat berarti pendidikan formal maupun non formal. </a:t>
            </a:r>
          </a:p>
          <a:p>
            <a:pPr marL="441325" indent="-441325" algn="just">
              <a:buNone/>
            </a:pPr>
            <a:r>
              <a:rPr lang="id-ID" sz="2400" dirty="0" smtClean="0">
                <a:latin typeface="Times New Roman" pitchFamily="18" charset="0"/>
                <a:cs typeface="Times New Roman" pitchFamily="18" charset="0"/>
              </a:rPr>
              <a:t>      Tingginya kesadaran akan pentingnya produktivitas dapat mendorong pegawai </a:t>
            </a:r>
            <a:r>
              <a:rPr lang="id-ID" sz="2400" dirty="0" smtClean="0">
                <a:latin typeface="Times New Roman" pitchFamily="18" charset="0"/>
                <a:cs typeface="Times New Roman" pitchFamily="18" charset="0"/>
              </a:rPr>
              <a:t>y</a:t>
            </a:r>
            <a:r>
              <a:rPr lang="en-US" sz="2400" dirty="0" err="1" smtClean="0">
                <a:latin typeface="Times New Roman" pitchFamily="18" charset="0"/>
                <a:cs typeface="Times New Roman" pitchFamily="18" charset="0"/>
              </a:rPr>
              <a:t>ang</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b</a:t>
            </a:r>
            <a:r>
              <a:rPr lang="en-US" sz="2400" dirty="0" err="1" smtClean="0">
                <a:latin typeface="Times New Roman" pitchFamily="18" charset="0"/>
                <a:cs typeface="Times New Roman" pitchFamily="18" charset="0"/>
              </a:rPr>
              <a:t>er</a:t>
            </a:r>
            <a:r>
              <a:rPr lang="id-ID" sz="2400" dirty="0" smtClean="0">
                <a:latin typeface="Times New Roman" pitchFamily="18" charset="0"/>
                <a:cs typeface="Times New Roman" pitchFamily="18" charset="0"/>
              </a:rPr>
              <a:t>s</a:t>
            </a:r>
            <a:r>
              <a:rPr lang="en-US" sz="2400" dirty="0" err="1" smtClean="0">
                <a:latin typeface="Times New Roman" pitchFamily="18" charset="0"/>
                <a:cs typeface="Times New Roman" pitchFamily="18" charset="0"/>
              </a:rPr>
              <a:t>angkutan</a:t>
            </a:r>
            <a:r>
              <a:rPr lang="id-ID"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melakukan tindakan yang produktif.</a:t>
            </a:r>
          </a:p>
          <a:p>
            <a:pPr marL="0" indent="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258762"/>
          </a:xfrm>
        </p:spPr>
        <p:txBody>
          <a:bodyPr>
            <a:normAutofit fontScale="90000"/>
          </a:bodyPr>
          <a:lstStyle/>
          <a:p>
            <a:r>
              <a:rPr lang="id-ID" dirty="0" smtClean="0"/>
              <a:t> </a:t>
            </a:r>
            <a:endParaRPr lang="en-US" dirty="0"/>
          </a:p>
        </p:txBody>
      </p:sp>
      <p:sp>
        <p:nvSpPr>
          <p:cNvPr id="4" name="Rectangle 3"/>
          <p:cNvSpPr/>
          <p:nvPr/>
        </p:nvSpPr>
        <p:spPr>
          <a:xfrm>
            <a:off x="609600" y="4419600"/>
            <a:ext cx="1828800" cy="121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solidFill>
                  <a:schemeClr val="tx1"/>
                </a:solidFill>
              </a:rPr>
              <a:t>PENDIDIKAN</a:t>
            </a:r>
            <a:r>
              <a:rPr lang="id-ID" dirty="0" smtClean="0">
                <a:ln>
                  <a:solidFill>
                    <a:schemeClr val="tx1"/>
                  </a:solidFill>
                </a:ln>
              </a:rPr>
              <a:t> FORMAL/NON FORMAL</a:t>
            </a:r>
            <a:endParaRPr lang="en-US" dirty="0">
              <a:ln>
                <a:solidFill>
                  <a:schemeClr val="tx1"/>
                </a:solidFill>
              </a:ln>
            </a:endParaRPr>
          </a:p>
        </p:txBody>
      </p:sp>
      <p:sp>
        <p:nvSpPr>
          <p:cNvPr id="5" name="Rectangle 4"/>
          <p:cNvSpPr/>
          <p:nvPr/>
        </p:nvSpPr>
        <p:spPr>
          <a:xfrm>
            <a:off x="3581400" y="4419600"/>
            <a:ext cx="18288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WAWASAN DAN</a:t>
            </a:r>
          </a:p>
          <a:p>
            <a:pPr algn="ctr"/>
            <a:r>
              <a:rPr lang="id-ID" sz="1600" dirty="0" smtClean="0">
                <a:ln>
                  <a:solidFill>
                    <a:schemeClr val="tx1"/>
                  </a:solidFill>
                </a:ln>
              </a:rPr>
              <a:t>PENGHAYATAN ARTI PENTING</a:t>
            </a:r>
          </a:p>
          <a:p>
            <a:pPr algn="ctr"/>
            <a:r>
              <a:rPr lang="id-ID" sz="1600" dirty="0" smtClean="0">
                <a:ln>
                  <a:solidFill>
                    <a:schemeClr val="tx1"/>
                  </a:solidFill>
                </a:ln>
              </a:rPr>
              <a:t>PRODUKTIVITAS</a:t>
            </a:r>
            <a:endParaRPr lang="en-US" sz="1600" dirty="0">
              <a:ln>
                <a:solidFill>
                  <a:schemeClr val="tx1"/>
                </a:solidFill>
              </a:ln>
            </a:endParaRPr>
          </a:p>
        </p:txBody>
      </p:sp>
      <p:sp>
        <p:nvSpPr>
          <p:cNvPr id="6" name="Rectangle 5"/>
          <p:cNvSpPr/>
          <p:nvPr/>
        </p:nvSpPr>
        <p:spPr>
          <a:xfrm>
            <a:off x="6553200" y="4495800"/>
            <a:ext cx="19050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TINDAKAN PRODUKTIF</a:t>
            </a:r>
            <a:endParaRPr lang="en-US" dirty="0">
              <a:ln>
                <a:solidFill>
                  <a:schemeClr val="tx1"/>
                </a:solidFill>
              </a:ln>
            </a:endParaRPr>
          </a:p>
        </p:txBody>
      </p:sp>
      <p:sp>
        <p:nvSpPr>
          <p:cNvPr id="7" name="Right Arrow 6"/>
          <p:cNvSpPr/>
          <p:nvPr/>
        </p:nvSpPr>
        <p:spPr>
          <a:xfrm>
            <a:off x="2438400" y="4876800"/>
            <a:ext cx="978408" cy="228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ight Arrow 7"/>
          <p:cNvSpPr/>
          <p:nvPr/>
        </p:nvSpPr>
        <p:spPr>
          <a:xfrm>
            <a:off x="5486400" y="4876800"/>
            <a:ext cx="978408" cy="228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457200" indent="-457200" algn="just">
              <a:buNone/>
            </a:pPr>
            <a:r>
              <a:rPr lang="en-US" sz="2400" b="1" dirty="0" smtClean="0">
                <a:latin typeface="Times New Roman" pitchFamily="18" charset="0"/>
                <a:cs typeface="Times New Roman" pitchFamily="18" charset="0"/>
              </a:rPr>
              <a:t>3.   </a:t>
            </a:r>
            <a:r>
              <a:rPr lang="id-ID" sz="2400" b="1" dirty="0" smtClean="0">
                <a:latin typeface="Times New Roman" pitchFamily="18" charset="0"/>
                <a:cs typeface="Times New Roman" pitchFamily="18" charset="0"/>
              </a:rPr>
              <a:t>Keterampilan</a:t>
            </a:r>
          </a:p>
          <a:p>
            <a:pPr marL="457200" indent="-457200" algn="just">
              <a:buNone/>
            </a:pPr>
            <a:r>
              <a:rPr lang="id-ID" sz="2400" dirty="0" smtClean="0">
                <a:latin typeface="Times New Roman" pitchFamily="18" charset="0"/>
                <a:cs typeface="Times New Roman" pitchFamily="18" charset="0"/>
              </a:rPr>
              <a:t>      Pada aspek tertentu apabila pegawai semakin terampil, maka akan lebih mampu bekerja serta menggunakan fasilitas kerja dengan baik. Pegawai akan menjadi lebih terampil apabila memiliki kecakapan (</a:t>
            </a:r>
            <a:r>
              <a:rPr lang="id-ID" sz="2400" i="1" dirty="0" smtClean="0">
                <a:latin typeface="Times New Roman" pitchFamily="18" charset="0"/>
                <a:cs typeface="Times New Roman" pitchFamily="18" charset="0"/>
              </a:rPr>
              <a:t>ability</a:t>
            </a:r>
            <a:r>
              <a:rPr lang="id-ID" sz="2400" dirty="0" smtClean="0">
                <a:latin typeface="Times New Roman" pitchFamily="18" charset="0"/>
                <a:cs typeface="Times New Roman" pitchFamily="18" charset="0"/>
              </a:rPr>
              <a:t>) dan pengalaman (</a:t>
            </a:r>
            <a:r>
              <a:rPr lang="id-ID" sz="2400" i="1" dirty="0" smtClean="0">
                <a:latin typeface="Times New Roman" pitchFamily="18" charset="0"/>
                <a:cs typeface="Times New Roman" pitchFamily="18" charset="0"/>
              </a:rPr>
              <a:t>experience</a:t>
            </a:r>
            <a:r>
              <a:rPr lang="id-ID" sz="2400" dirty="0" smtClean="0">
                <a:latin typeface="Times New Roman" pitchFamily="18" charset="0"/>
                <a:cs typeface="Times New Roman" pitchFamily="18" charset="0"/>
              </a:rPr>
              <a:t>)  yang cukup.</a:t>
            </a:r>
          </a:p>
        </p:txBody>
      </p:sp>
      <p:sp>
        <p:nvSpPr>
          <p:cNvPr id="2" name="Title 1"/>
          <p:cNvSpPr>
            <a:spLocks noGrp="1"/>
          </p:cNvSpPr>
          <p:nvPr>
            <p:ph type="title"/>
          </p:nvPr>
        </p:nvSpPr>
        <p:spPr>
          <a:xfrm>
            <a:off x="457200" y="274638"/>
            <a:ext cx="8229600" cy="334962"/>
          </a:xfrm>
        </p:spPr>
        <p:txBody>
          <a:bodyPr>
            <a:normAutofit fontScale="90000"/>
          </a:bodyPr>
          <a:lstStyle/>
          <a:p>
            <a:pPr marL="742950" indent="-742950"/>
            <a:r>
              <a:rPr lang="en-US" sz="2000" dirty="0" smtClean="0"/>
              <a:t> .</a:t>
            </a:r>
            <a:endParaRPr lang="en-US" sz="2000" dirty="0"/>
          </a:p>
        </p:txBody>
      </p:sp>
      <p:sp>
        <p:nvSpPr>
          <p:cNvPr id="4" name="Rectangle 3"/>
          <p:cNvSpPr/>
          <p:nvPr/>
        </p:nvSpPr>
        <p:spPr>
          <a:xfrm>
            <a:off x="609600" y="3657600"/>
            <a:ext cx="16002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solidFill>
                  <a:sysClr val="windowText" lastClr="000000"/>
                </a:solidFill>
              </a:rPr>
              <a:t>KECAKAPAN</a:t>
            </a:r>
            <a:endParaRPr lang="en-US" dirty="0">
              <a:ln>
                <a:solidFill>
                  <a:schemeClr val="tx1"/>
                </a:solidFill>
              </a:ln>
              <a:solidFill>
                <a:sysClr val="windowText" lastClr="000000"/>
              </a:solidFill>
            </a:endParaRPr>
          </a:p>
        </p:txBody>
      </p:sp>
      <p:sp>
        <p:nvSpPr>
          <p:cNvPr id="5" name="Rectangle 4"/>
          <p:cNvSpPr/>
          <p:nvPr/>
        </p:nvSpPr>
        <p:spPr>
          <a:xfrm>
            <a:off x="609600" y="5029200"/>
            <a:ext cx="1600200" cy="685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PENGALAMAN</a:t>
            </a:r>
            <a:endParaRPr lang="en-US" sz="1600" dirty="0">
              <a:ln>
                <a:solidFill>
                  <a:schemeClr val="tx1"/>
                </a:solidFill>
              </a:ln>
            </a:endParaRPr>
          </a:p>
        </p:txBody>
      </p:sp>
      <p:sp>
        <p:nvSpPr>
          <p:cNvPr id="6" name="Rectangle 5"/>
          <p:cNvSpPr/>
          <p:nvPr/>
        </p:nvSpPr>
        <p:spPr>
          <a:xfrm>
            <a:off x="2438400" y="4343400"/>
            <a:ext cx="17526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KETERAMPILAN</a:t>
            </a:r>
            <a:endParaRPr lang="en-US" sz="1600" dirty="0">
              <a:ln>
                <a:solidFill>
                  <a:schemeClr val="tx1"/>
                </a:solidFill>
              </a:ln>
            </a:endParaRPr>
          </a:p>
        </p:txBody>
      </p:sp>
      <p:sp>
        <p:nvSpPr>
          <p:cNvPr id="7" name="Rectangle 6"/>
          <p:cNvSpPr/>
          <p:nvPr/>
        </p:nvSpPr>
        <p:spPr>
          <a:xfrm>
            <a:off x="4495800" y="3429000"/>
            <a:ext cx="1600200"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CARA KERJA</a:t>
            </a:r>
          </a:p>
          <a:p>
            <a:pPr algn="ctr"/>
            <a:r>
              <a:rPr lang="id-ID" dirty="0" smtClean="0">
                <a:ln>
                  <a:solidFill>
                    <a:schemeClr val="tx1"/>
                  </a:solidFill>
                </a:ln>
              </a:rPr>
              <a:t>LEBIH BAIK</a:t>
            </a:r>
            <a:endParaRPr lang="en-US" dirty="0">
              <a:ln>
                <a:solidFill>
                  <a:schemeClr val="tx1"/>
                </a:solidFill>
              </a:ln>
            </a:endParaRPr>
          </a:p>
        </p:txBody>
      </p:sp>
      <p:sp>
        <p:nvSpPr>
          <p:cNvPr id="8" name="Rectangle 7"/>
          <p:cNvSpPr/>
          <p:nvPr/>
        </p:nvSpPr>
        <p:spPr>
          <a:xfrm>
            <a:off x="4495800" y="4953000"/>
            <a:ext cx="1600200" cy="121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PENGGUNAAN FASILITAS KERJA DENGAN BAIK</a:t>
            </a:r>
            <a:endParaRPr lang="en-US" sz="1600" dirty="0">
              <a:ln>
                <a:solidFill>
                  <a:schemeClr val="tx1"/>
                </a:solidFill>
              </a:ln>
            </a:endParaRPr>
          </a:p>
        </p:txBody>
      </p:sp>
      <p:sp>
        <p:nvSpPr>
          <p:cNvPr id="9" name="Rectangle 8"/>
          <p:cNvSpPr/>
          <p:nvPr/>
        </p:nvSpPr>
        <p:spPr>
          <a:xfrm>
            <a:off x="6781800" y="4267200"/>
            <a:ext cx="1981200"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PRODUKTIVITAS</a:t>
            </a:r>
          </a:p>
          <a:p>
            <a:pPr algn="ctr"/>
            <a:r>
              <a:rPr lang="id-ID" sz="1600" dirty="0" smtClean="0">
                <a:ln>
                  <a:solidFill>
                    <a:schemeClr val="tx1"/>
                  </a:solidFill>
                </a:ln>
              </a:rPr>
              <a:t>MENINGKAT</a:t>
            </a:r>
            <a:endParaRPr lang="en-US" sz="1600" dirty="0">
              <a:ln>
                <a:solidFill>
                  <a:schemeClr val="tx1"/>
                </a:solidFill>
              </a:ln>
            </a:endParaRPr>
          </a:p>
        </p:txBody>
      </p:sp>
      <p:cxnSp>
        <p:nvCxnSpPr>
          <p:cNvPr id="11" name="Straight Arrow Connector 10"/>
          <p:cNvCxnSpPr>
            <a:stCxn id="4" idx="3"/>
            <a:endCxn id="6" idx="1"/>
          </p:cNvCxnSpPr>
          <p:nvPr/>
        </p:nvCxnSpPr>
        <p:spPr>
          <a:xfrm>
            <a:off x="2209800" y="4038600"/>
            <a:ext cx="2286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a:endCxn id="6" idx="1"/>
          </p:cNvCxnSpPr>
          <p:nvPr/>
        </p:nvCxnSpPr>
        <p:spPr>
          <a:xfrm flipV="1">
            <a:off x="2209800" y="4724400"/>
            <a:ext cx="228600" cy="6477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a:endCxn id="7" idx="1"/>
          </p:cNvCxnSpPr>
          <p:nvPr/>
        </p:nvCxnSpPr>
        <p:spPr>
          <a:xfrm flipV="1">
            <a:off x="4191000" y="3962400"/>
            <a:ext cx="304800"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191000" y="4648200"/>
            <a:ext cx="30480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3"/>
          </p:cNvCxnSpPr>
          <p:nvPr/>
        </p:nvCxnSpPr>
        <p:spPr>
          <a:xfrm>
            <a:off x="6096000" y="3962400"/>
            <a:ext cx="6096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096000" y="4953000"/>
            <a:ext cx="609600"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457200" indent="-457200">
              <a:buNone/>
            </a:pPr>
            <a:r>
              <a:rPr lang="en-US" sz="2400" b="1" dirty="0" smtClean="0">
                <a:latin typeface="Times New Roman" pitchFamily="18" charset="0"/>
                <a:cs typeface="Times New Roman" pitchFamily="18" charset="0"/>
              </a:rPr>
              <a:t>4.   </a:t>
            </a:r>
            <a:r>
              <a:rPr lang="id-ID" sz="2400" b="1" dirty="0" smtClean="0">
                <a:latin typeface="Times New Roman" pitchFamily="18" charset="0"/>
                <a:cs typeface="Times New Roman" pitchFamily="18" charset="0"/>
              </a:rPr>
              <a:t>Man</a:t>
            </a:r>
            <a:r>
              <a:rPr lang="en-US" sz="2400" b="1" dirty="0" smtClean="0">
                <a:latin typeface="Times New Roman" pitchFamily="18" charset="0"/>
                <a:cs typeface="Times New Roman" pitchFamily="18" charset="0"/>
              </a:rPr>
              <a:t>a</a:t>
            </a:r>
            <a:r>
              <a:rPr lang="id-ID" sz="2400" b="1" dirty="0" smtClean="0">
                <a:latin typeface="Times New Roman" pitchFamily="18" charset="0"/>
                <a:cs typeface="Times New Roman" pitchFamily="18" charset="0"/>
              </a:rPr>
              <a:t>jemen</a:t>
            </a:r>
          </a:p>
          <a:p>
            <a:pPr marL="457200" indent="-457200" algn="just">
              <a:buNone/>
            </a:pPr>
            <a:r>
              <a:rPr lang="id-ID" sz="2400" dirty="0" smtClean="0">
                <a:latin typeface="Times New Roman" pitchFamily="18" charset="0"/>
                <a:cs typeface="Times New Roman" pitchFamily="18" charset="0"/>
              </a:rPr>
              <a:t>      Pengertian manajemen di sini dapat berkaitan dengan sistem yang diterapkan oleh pimpinan untuk mengelola ataupun memimpin serta mengendalikan staf/bawahannya. Apabila manajemennya tepat maka akan menimbulkan semangat yang lebih tinggi sehingga dapat mendorong pegawai untuk melakukan tindakan yang produktif.</a:t>
            </a:r>
          </a:p>
          <a:p>
            <a:pPr marL="457200" indent="-457200" algn="just">
              <a:buNone/>
            </a:pPr>
            <a:endParaRPr lang="id-ID" sz="2400" dirty="0" smtClean="0">
              <a:latin typeface="Times New Roman" pitchFamily="18" charset="0"/>
              <a:cs typeface="Times New Roman" pitchFamily="18" charset="0"/>
            </a:endParaRPr>
          </a:p>
          <a:p>
            <a:pPr>
              <a:buNone/>
            </a:pPr>
            <a:endParaRPr lang="id-ID"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
        <p:nvSpPr>
          <p:cNvPr id="4" name="Rectangle 3"/>
          <p:cNvSpPr/>
          <p:nvPr/>
        </p:nvSpPr>
        <p:spPr>
          <a:xfrm>
            <a:off x="1143000" y="3962400"/>
            <a:ext cx="17526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MANAJEMEN</a:t>
            </a:r>
          </a:p>
          <a:p>
            <a:pPr algn="ctr"/>
            <a:r>
              <a:rPr lang="id-ID" dirty="0" smtClean="0">
                <a:ln>
                  <a:solidFill>
                    <a:schemeClr val="tx1"/>
                  </a:solidFill>
                </a:ln>
              </a:rPr>
              <a:t>YANG TEPAT</a:t>
            </a:r>
            <a:endParaRPr lang="en-US" dirty="0">
              <a:ln>
                <a:solidFill>
                  <a:schemeClr val="tx1"/>
                </a:solidFill>
              </a:ln>
            </a:endParaRPr>
          </a:p>
        </p:txBody>
      </p:sp>
      <p:sp>
        <p:nvSpPr>
          <p:cNvPr id="5" name="Rectangle 4"/>
          <p:cNvSpPr/>
          <p:nvPr/>
        </p:nvSpPr>
        <p:spPr>
          <a:xfrm>
            <a:off x="4038600" y="3962400"/>
            <a:ext cx="1676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SEMANGAT KERJA</a:t>
            </a:r>
          </a:p>
          <a:p>
            <a:pPr algn="ctr"/>
            <a:r>
              <a:rPr lang="id-ID" dirty="0" smtClean="0">
                <a:ln>
                  <a:solidFill>
                    <a:schemeClr val="tx1"/>
                  </a:solidFill>
                </a:ln>
              </a:rPr>
              <a:t>NAIK</a:t>
            </a:r>
            <a:endParaRPr lang="en-US" dirty="0">
              <a:ln>
                <a:solidFill>
                  <a:schemeClr val="tx1"/>
                </a:solidFill>
              </a:ln>
            </a:endParaRPr>
          </a:p>
        </p:txBody>
      </p:sp>
      <p:sp>
        <p:nvSpPr>
          <p:cNvPr id="6" name="Rectangle 5"/>
          <p:cNvSpPr/>
          <p:nvPr/>
        </p:nvSpPr>
        <p:spPr>
          <a:xfrm>
            <a:off x="6781800" y="3886200"/>
            <a:ext cx="18288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PRODUKTIVITASMENINGKAT</a:t>
            </a:r>
            <a:endParaRPr lang="en-US" sz="1600" dirty="0">
              <a:ln>
                <a:solidFill>
                  <a:schemeClr val="tx1"/>
                </a:solidFill>
              </a:ln>
            </a:endParaRPr>
          </a:p>
        </p:txBody>
      </p:sp>
      <p:sp>
        <p:nvSpPr>
          <p:cNvPr id="7" name="Right Arrow 6"/>
          <p:cNvSpPr/>
          <p:nvPr/>
        </p:nvSpPr>
        <p:spPr>
          <a:xfrm>
            <a:off x="2971800" y="4419600"/>
            <a:ext cx="978408" cy="1524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ight Arrow 8"/>
          <p:cNvSpPr/>
          <p:nvPr/>
        </p:nvSpPr>
        <p:spPr>
          <a:xfrm>
            <a:off x="5791200" y="4419600"/>
            <a:ext cx="914400" cy="1524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id-ID" sz="2400" b="1" dirty="0" smtClean="0">
                <a:latin typeface="Times New Roman" pitchFamily="18" charset="0"/>
                <a:cs typeface="Times New Roman" pitchFamily="18" charset="0"/>
              </a:rPr>
              <a:t>5. Tingkat Penghasilan</a:t>
            </a:r>
          </a:p>
          <a:p>
            <a:pPr algn="just">
              <a:buNone/>
            </a:pPr>
            <a:r>
              <a:rPr lang="id-ID" sz="2400" dirty="0" smtClean="0">
                <a:latin typeface="Times New Roman" pitchFamily="18" charset="0"/>
                <a:cs typeface="Times New Roman" pitchFamily="18" charset="0"/>
              </a:rPr>
              <a:t>	 Apabila tingkat penghasilan memadai maka dapat menimbulkan konsentrasi kerja dan kemampuan yang dimiliki dapat dimanfaatkan untuk meningkatkan produktivitas kerja. Hal ini logis bagi mereka apabila tingkat penghasilan tidak memadai maka dilain fihak kebutuhan terus meningkat  yang tentu saja bisa menimbulkan stress berkepanjangan dan ini sudah barang tentu akan menimbulkan penurunan tingkat produktivitas .</a:t>
            </a:r>
          </a:p>
          <a:p>
            <a:pPr algn="just">
              <a:buNone/>
            </a:pPr>
            <a:endParaRPr lang="id-ID"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b="0" dirty="0" smtClean="0"/>
              <a:t> </a:t>
            </a:r>
            <a:endParaRPr lang="en-US" b="0" dirty="0"/>
          </a:p>
        </p:txBody>
      </p:sp>
      <p:sp>
        <p:nvSpPr>
          <p:cNvPr id="4" name="Rectangle 3"/>
          <p:cNvSpPr/>
          <p:nvPr/>
        </p:nvSpPr>
        <p:spPr>
          <a:xfrm>
            <a:off x="914400" y="4648200"/>
            <a:ext cx="18288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TINGKAT</a:t>
            </a:r>
          </a:p>
          <a:p>
            <a:pPr algn="ctr"/>
            <a:r>
              <a:rPr lang="id-ID" dirty="0" smtClean="0">
                <a:ln>
                  <a:solidFill>
                    <a:schemeClr val="tx1"/>
                  </a:solidFill>
                </a:ln>
              </a:rPr>
              <a:t>PENGHASILAN</a:t>
            </a:r>
          </a:p>
          <a:p>
            <a:pPr algn="ctr"/>
            <a:r>
              <a:rPr lang="id-ID" dirty="0" smtClean="0">
                <a:ln>
                  <a:solidFill>
                    <a:schemeClr val="tx1"/>
                  </a:solidFill>
                </a:ln>
              </a:rPr>
              <a:t>MEMADA</a:t>
            </a:r>
            <a:r>
              <a:rPr lang="id-ID" b="1" dirty="0" smtClean="0"/>
              <a:t>I</a:t>
            </a:r>
            <a:endParaRPr lang="en-US" b="1" dirty="0"/>
          </a:p>
        </p:txBody>
      </p:sp>
      <p:sp>
        <p:nvSpPr>
          <p:cNvPr id="5" name="Right Arrow 4"/>
          <p:cNvSpPr/>
          <p:nvPr/>
        </p:nvSpPr>
        <p:spPr>
          <a:xfrm>
            <a:off x="2819400" y="5105400"/>
            <a:ext cx="978408" cy="304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ight Arrow 5"/>
          <p:cNvSpPr/>
          <p:nvPr/>
        </p:nvSpPr>
        <p:spPr>
          <a:xfrm>
            <a:off x="5943600" y="5029200"/>
            <a:ext cx="826008" cy="304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3886200" y="4572000"/>
            <a:ext cx="19812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BETAH BEKERJA DAN TANGGUNGJAWAB</a:t>
            </a:r>
            <a:endParaRPr lang="en-US" sz="1600" dirty="0">
              <a:ln>
                <a:solidFill>
                  <a:schemeClr val="tx1"/>
                </a:solidFill>
              </a:ln>
            </a:endParaRPr>
          </a:p>
        </p:txBody>
      </p:sp>
      <p:sp>
        <p:nvSpPr>
          <p:cNvPr id="8" name="Rectangle 7"/>
          <p:cNvSpPr/>
          <p:nvPr/>
        </p:nvSpPr>
        <p:spPr>
          <a:xfrm>
            <a:off x="6858000" y="4724400"/>
            <a:ext cx="18288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600" dirty="0" smtClean="0">
                <a:ln>
                  <a:solidFill>
                    <a:schemeClr val="tx1"/>
                  </a:solidFill>
                </a:ln>
              </a:rPr>
              <a:t>PRODUKTIVITAS</a:t>
            </a:r>
          </a:p>
          <a:p>
            <a:pPr algn="ctr"/>
            <a:r>
              <a:rPr lang="id-ID" dirty="0" smtClean="0">
                <a:ln>
                  <a:solidFill>
                    <a:schemeClr val="tx1"/>
                  </a:solidFill>
                </a:ln>
              </a:rPr>
              <a:t>MENINGKAT</a:t>
            </a:r>
            <a:endParaRPr lang="en-US" dirty="0">
              <a:ln>
                <a:solidFill>
                  <a:schemeClr val="tx1"/>
                </a:solidFill>
              </a:l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457200" indent="-457200" algn="just">
              <a:buNone/>
            </a:pPr>
            <a:r>
              <a:rPr lang="en-US" sz="2400" b="1" dirty="0" smtClean="0">
                <a:latin typeface="Times New Roman" pitchFamily="18" charset="0"/>
                <a:cs typeface="Times New Roman" pitchFamily="18" charset="0"/>
              </a:rPr>
              <a:t>6.   </a:t>
            </a:r>
            <a:r>
              <a:rPr lang="id-ID" sz="2400" b="1" dirty="0" smtClean="0">
                <a:latin typeface="Times New Roman" pitchFamily="18" charset="0"/>
                <a:cs typeface="Times New Roman" pitchFamily="18" charset="0"/>
              </a:rPr>
              <a:t>Gizi dan Kesehatan</a:t>
            </a:r>
          </a:p>
          <a:p>
            <a:pPr marL="457200" indent="-457200" algn="just">
              <a:buNone/>
            </a:pPr>
            <a:r>
              <a:rPr lang="id-ID" sz="2400" dirty="0" smtClean="0">
                <a:latin typeface="Times New Roman" pitchFamily="18" charset="0"/>
                <a:cs typeface="Times New Roman" pitchFamily="18" charset="0"/>
              </a:rPr>
              <a:t>      Apabila pegawai dapat dipenuhi kebutuhan gizinya dan berbadan sehat, maka akan lebih kuat bekerja, apalagi bila mempunyai semangat dan gairah kerja yang tinggi maka otomatis produktivitas kerjanya pun akan tinggi pula.</a:t>
            </a:r>
          </a:p>
          <a:p>
            <a:pPr marL="457200" indent="-457200" algn="just">
              <a:buNone/>
            </a:pPr>
            <a:endParaRPr lang="id-ID" sz="2400" dirty="0" smtClean="0">
              <a:latin typeface="Times New Roman" pitchFamily="18" charset="0"/>
              <a:cs typeface="Times New Roman" pitchFamily="18" charset="0"/>
            </a:endParaRPr>
          </a:p>
          <a:p>
            <a:pPr marL="457200" indent="-45720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
        <p:nvSpPr>
          <p:cNvPr id="4" name="Rectangle 3"/>
          <p:cNvSpPr/>
          <p:nvPr/>
        </p:nvSpPr>
        <p:spPr>
          <a:xfrm>
            <a:off x="990600" y="4038600"/>
            <a:ext cx="19812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GIZI DAN KESEHATAN BAIK</a:t>
            </a:r>
            <a:endParaRPr lang="en-US" dirty="0">
              <a:ln>
                <a:solidFill>
                  <a:schemeClr val="tx1"/>
                </a:solidFill>
              </a:ln>
            </a:endParaRPr>
          </a:p>
        </p:txBody>
      </p:sp>
      <p:sp>
        <p:nvSpPr>
          <p:cNvPr id="5" name="Rectangle 4"/>
          <p:cNvSpPr/>
          <p:nvPr/>
        </p:nvSpPr>
        <p:spPr>
          <a:xfrm>
            <a:off x="4038600" y="4038600"/>
            <a:ext cx="18288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KUAT DAN SEHAT</a:t>
            </a:r>
          </a:p>
          <a:p>
            <a:pPr algn="ctr"/>
            <a:r>
              <a:rPr lang="id-ID" dirty="0" smtClean="0">
                <a:ln>
                  <a:solidFill>
                    <a:schemeClr val="tx1"/>
                  </a:solidFill>
                </a:ln>
              </a:rPr>
              <a:t>BEKERJA</a:t>
            </a:r>
            <a:endParaRPr lang="en-US" dirty="0">
              <a:ln>
                <a:solidFill>
                  <a:schemeClr val="tx1"/>
                </a:solidFill>
              </a:ln>
            </a:endParaRPr>
          </a:p>
        </p:txBody>
      </p:sp>
      <p:sp>
        <p:nvSpPr>
          <p:cNvPr id="6" name="Rectangle 5"/>
          <p:cNvSpPr/>
          <p:nvPr/>
        </p:nvSpPr>
        <p:spPr>
          <a:xfrm>
            <a:off x="6705600" y="4038600"/>
            <a:ext cx="1676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ln>
                  <a:solidFill>
                    <a:schemeClr val="tx1"/>
                  </a:solidFill>
                </a:ln>
              </a:rPr>
              <a:t>PRODUKTIVITAS</a:t>
            </a:r>
          </a:p>
          <a:p>
            <a:pPr algn="ctr"/>
            <a:r>
              <a:rPr lang="id-ID" dirty="0" smtClean="0">
                <a:ln>
                  <a:solidFill>
                    <a:schemeClr val="tx1"/>
                  </a:solidFill>
                </a:ln>
              </a:rPr>
              <a:t>MENINGKAT</a:t>
            </a:r>
            <a:endParaRPr lang="en-US" dirty="0">
              <a:ln>
                <a:solidFill>
                  <a:schemeClr val="tx1"/>
                </a:solidFill>
              </a:ln>
            </a:endParaRPr>
          </a:p>
        </p:txBody>
      </p:sp>
      <p:sp>
        <p:nvSpPr>
          <p:cNvPr id="7" name="Right Arrow 6"/>
          <p:cNvSpPr/>
          <p:nvPr/>
        </p:nvSpPr>
        <p:spPr>
          <a:xfrm>
            <a:off x="3124200" y="4419600"/>
            <a:ext cx="826008" cy="3048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ight Arrow 7"/>
          <p:cNvSpPr/>
          <p:nvPr/>
        </p:nvSpPr>
        <p:spPr>
          <a:xfrm>
            <a:off x="5943600" y="4419600"/>
            <a:ext cx="749808" cy="3322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293</TotalTime>
  <Words>819</Words>
  <Application>Microsoft Office PowerPoint</Application>
  <PresentationFormat>On-screen Show (4:3)</PresentationFormat>
  <Paragraphs>138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ADANG WIDJANA</cp:lastModifiedBy>
  <cp:revision>50</cp:revision>
  <dcterms:created xsi:type="dcterms:W3CDTF">2006-08-16T00:00:00Z</dcterms:created>
  <dcterms:modified xsi:type="dcterms:W3CDTF">2013-03-22T02:29:38Z</dcterms:modified>
</cp:coreProperties>
</file>