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AKUNTANSI 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Ilustrasi Wesel Bayar - berbunga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2063750"/>
            <a:ext cx="10394950" cy="717179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PT. Kenanga melunasi utang dagang sebesar Rp 20.000.000 pada 1 Desember 2X</a:t>
            </a:r>
            <a:r>
              <a:rPr lang="en-US" dirty="0" smtClean="0"/>
              <a:t>19</a:t>
            </a:r>
            <a:r>
              <a:rPr lang="id-ID" dirty="0" smtClean="0"/>
              <a:t> dengan menerbitkan wesel bayar 90 hari, bunga 12%.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0" y="5757863"/>
            <a:ext cx="908050" cy="498475"/>
          </a:xfrm>
        </p:spPr>
        <p:txBody>
          <a:bodyPr/>
          <a:lstStyle/>
          <a:p>
            <a:fld id="{1584A1AE-B314-4D49-B81D-545AB2B591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2266" y="2924945"/>
            <a:ext cx="6016182" cy="86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1 Desember </a:t>
            </a:r>
            <a:r>
              <a:rPr lang="id-ID" sz="2000" kern="0" dirty="0" smtClean="0"/>
              <a:t>2X1</a:t>
            </a:r>
            <a:r>
              <a:rPr lang="en-US" sz="2000" kern="0" dirty="0" smtClean="0"/>
              <a:t>9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Dagang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Wesel Bayar			</a:t>
            </a:r>
            <a:r>
              <a:rPr lang="en-US" sz="2000" kern="0" dirty="0" smtClean="0"/>
              <a:t>              </a:t>
            </a:r>
            <a:r>
              <a:rPr lang="id-ID" sz="2000" kern="0" dirty="0" smtClean="0"/>
              <a:t>20.000.000</a:t>
            </a:r>
            <a:endParaRPr lang="en-US" sz="1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2266" y="3885034"/>
            <a:ext cx="6016182" cy="9121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31 Desember </a:t>
            </a:r>
            <a:r>
              <a:rPr lang="id-ID" sz="2000" kern="0" dirty="0" smtClean="0"/>
              <a:t>2X1</a:t>
            </a:r>
            <a:r>
              <a:rPr lang="en-US" sz="2000" kern="0" dirty="0" smtClean="0"/>
              <a:t>9</a:t>
            </a:r>
            <a:r>
              <a:rPr lang="id-ID" sz="2000" kern="0" dirty="0" smtClean="0"/>
              <a:t> </a:t>
            </a:r>
            <a:r>
              <a:rPr lang="id-ID" sz="2000" kern="0" dirty="0"/>
              <a:t>– bunga (30/360*12%*20.000.000)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Beban Bunga		200.000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Utang Bunga			 200.000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12266" y="4941168"/>
            <a:ext cx="601618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Wesel dilunasi 1 Maret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Wesel Bayar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Bunga		     200.000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Beban Bunga		     400.000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Kas				 </a:t>
            </a:r>
            <a:r>
              <a:rPr lang="en-US" sz="2000" kern="0" dirty="0" smtClean="0"/>
              <a:t>              </a:t>
            </a:r>
            <a:r>
              <a:rPr lang="id-ID" sz="2000" kern="0" dirty="0" smtClean="0"/>
              <a:t>20.600.000</a:t>
            </a:r>
            <a:endParaRPr lang="id-ID" sz="2000" kern="0" dirty="0"/>
          </a:p>
        </p:txBody>
      </p:sp>
    </p:spTree>
    <p:extLst>
      <p:ext uri="{BB962C8B-B14F-4D97-AF65-F5344CB8AC3E}">
        <p14:creationId xmlns:p14="http://schemas.microsoft.com/office/powerpoint/2010/main" val="13958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</a:rPr>
              <a:t>Referensi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Utama</a:t>
            </a: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</a:pPr>
            <a:endParaRPr lang="en-US" altLang="id-ID" i="1" dirty="0"/>
          </a:p>
          <a:p>
            <a:pPr eaLnBrk="1" hangingPunct="1">
              <a:lnSpc>
                <a:spcPct val="90000"/>
              </a:lnSpc>
            </a:pPr>
            <a:endParaRPr lang="en-US" altLang="id-ID" i="1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Intermediate </a:t>
            </a:r>
            <a:r>
              <a:rPr lang="id-ID" altLang="id-ID" i="1" dirty="0"/>
              <a:t>Accounting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i="1" dirty="0"/>
              <a:t>	</a:t>
            </a:r>
            <a:r>
              <a:rPr lang="id-ID" altLang="id-ID" dirty="0"/>
              <a:t>Kieso, Weygandt, Walfield, IFRS edition, John Wiley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Standar </a:t>
            </a:r>
            <a:r>
              <a:rPr lang="id-ID" altLang="id-ID" i="1" dirty="0"/>
              <a:t>Akuntansi Keuangan</a:t>
            </a:r>
            <a:r>
              <a:rPr lang="en-US" altLang="id-ID" i="1" dirty="0"/>
              <a:t/>
            </a:r>
            <a:br>
              <a:rPr lang="en-US" altLang="id-ID" i="1" dirty="0"/>
            </a:br>
            <a:r>
              <a:rPr lang="id-ID" altLang="id-ID" dirty="0"/>
              <a:t>Dewan Standar Akuntansi Keuangan, </a:t>
            </a:r>
            <a:r>
              <a:rPr lang="id-ID" altLang="id-ID" dirty="0" smtClean="0"/>
              <a:t>IA</a:t>
            </a:r>
            <a:r>
              <a:rPr lang="en-US" altLang="id-ID" dirty="0" smtClean="0"/>
              <a:t>I</a:t>
            </a:r>
            <a:endParaRPr lang="id-ID" altLang="id-ID" i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d-ID" altLang="id-ID" dirty="0"/>
              <a:t>International Financial Reporting Standards – Certificate Learning Material </a:t>
            </a:r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id-ID" altLang="id-ID" i="1" dirty="0"/>
              <a:t>	The Institute of Chartered Accountants, England and </a:t>
            </a:r>
            <a:r>
              <a:rPr lang="id-ID" altLang="id-ID" i="1" dirty="0" smtClean="0"/>
              <a:t>Wales</a:t>
            </a:r>
            <a:endParaRPr lang="id-ID" altLang="id-ID" i="1" dirty="0"/>
          </a:p>
        </p:txBody>
      </p:sp>
      <p:pic>
        <p:nvPicPr>
          <p:cNvPr id="103428" name="Picture 3" descr="tnjt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929189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428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acco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29189"/>
            <a:ext cx="25003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0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1</a:t>
            </a:r>
            <a:br>
              <a:rPr lang="en-US" dirty="0" smtClean="0"/>
            </a:br>
            <a:r>
              <a:rPr lang="en-US" dirty="0" smtClean="0"/>
              <a:t>LIABILITIS JANGKA PENDEK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id-ID" altLang="en-US" b="1" dirty="0"/>
              <a:t>Sasaran Pembelajaran</a:t>
            </a:r>
            <a:endParaRPr lang="en-US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id-ID" altLang="en-US" dirty="0">
                <a:latin typeface="Arial Rounded MT Bold" panose="020F0704030504030204" pitchFamily="34" charset="0"/>
              </a:rPr>
              <a:t>Setelah </a:t>
            </a:r>
            <a:r>
              <a:rPr lang="id-ID" altLang="en-US" dirty="0" smtClean="0">
                <a:latin typeface="Arial Rounded MT Bold" panose="020F0704030504030204" pitchFamily="34" charset="0"/>
              </a:rPr>
              <a:t>menyelesai</a:t>
            </a:r>
            <a:r>
              <a:rPr lang="en-US" altLang="en-US" dirty="0" smtClean="0">
                <a:latin typeface="Arial Rounded MT Bold" panose="020F0704030504030204" pitchFamily="34" charset="0"/>
              </a:rPr>
              <a:t>K</a:t>
            </a:r>
            <a:r>
              <a:rPr lang="id-ID" altLang="en-US" dirty="0" smtClean="0">
                <a:latin typeface="Arial Rounded MT Bold" panose="020F0704030504030204" pitchFamily="34" charset="0"/>
              </a:rPr>
              <a:t>an </a:t>
            </a:r>
            <a:r>
              <a:rPr lang="id-ID" altLang="en-US" dirty="0">
                <a:latin typeface="Arial Rounded MT Bold" panose="020F0704030504030204" pitchFamily="34" charset="0"/>
              </a:rPr>
              <a:t>sessi ini diharapkan mahasiswa: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d-ID" altLang="en-US" dirty="0">
                <a:latin typeface="Arial Rounded MT Bold" panose="020F0704030504030204" pitchFamily="34" charset="0"/>
              </a:rPr>
              <a:t>Mampu menjelaskan jenis-jenis liabilitas jangka pendek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d-ID" altLang="en-US" dirty="0">
                <a:latin typeface="Arial Rounded MT Bold" panose="020F0704030504030204" pitchFamily="34" charset="0"/>
              </a:rPr>
              <a:t>Mampu membuat jurnal transaksi liabilitas jangka pendek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d-ID" altLang="en-US" dirty="0">
                <a:latin typeface="Arial Rounded MT Bold" panose="020F0704030504030204" pitchFamily="34" charset="0"/>
              </a:rPr>
              <a:t>Mampu menyajikan dan mengungkapkan liabilitas </a:t>
            </a:r>
            <a:r>
              <a:rPr lang="id-ID" altLang="en-US" dirty="0" smtClean="0">
                <a:latin typeface="Arial Rounded MT Bold" panose="020F0704030504030204" pitchFamily="34" charset="0"/>
              </a:rPr>
              <a:t>jang</a:t>
            </a:r>
            <a:r>
              <a:rPr lang="en-US" altLang="en-US" dirty="0" smtClean="0">
                <a:latin typeface="Arial Rounded MT Bold" panose="020F0704030504030204" pitchFamily="34" charset="0"/>
              </a:rPr>
              <a:t>KA PENDEK</a:t>
            </a:r>
            <a:endParaRPr lang="en-US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0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id-ID" altLang="en-US" b="1" dirty="0"/>
              <a:t>Liabilitas</a:t>
            </a:r>
            <a:endParaRPr lang="en-US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d-ID" altLang="en-US" dirty="0">
                <a:latin typeface="Arial Rounded MT Bold" panose="020F0704030504030204" pitchFamily="34" charset="0"/>
              </a:rPr>
              <a:t>Liabilitas adalah </a:t>
            </a:r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kewajiban kini </a:t>
            </a:r>
            <a:r>
              <a:rPr lang="id-ID" dirty="0">
                <a:latin typeface="Arial Rounded MT Bold" panose="020F0704030504030204" pitchFamily="34" charset="0"/>
              </a:rPr>
              <a:t>entitas yang timbul dari </a:t>
            </a:r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peristiwa masa lalu </a:t>
            </a:r>
            <a:r>
              <a:rPr lang="id-ID" dirty="0">
                <a:latin typeface="Arial Rounded MT Bold" panose="020F0704030504030204" pitchFamily="34" charset="0"/>
              </a:rPr>
              <a:t>yang penyelesaiannya diperkirakan mengakibatkan </a:t>
            </a:r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pengeluaran sumber daya </a:t>
            </a:r>
            <a:r>
              <a:rPr lang="id-ID" dirty="0">
                <a:latin typeface="Arial Rounded MT Bold" panose="020F0704030504030204" pitchFamily="34" charset="0"/>
              </a:rPr>
              <a:t>entitas.</a:t>
            </a:r>
            <a:endParaRPr lang="en-US" alt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Liabil</a:t>
            </a:r>
            <a:r>
              <a:rPr lang="id-ID" dirty="0"/>
              <a:t>i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id-ID" dirty="0"/>
              <a:t>Jangka Pendek</a:t>
            </a:r>
            <a:endParaRPr lang="en-US" alt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Klasifikasi liabilitas </a:t>
            </a:r>
            <a:r>
              <a:rPr lang="en-US" dirty="0" err="1"/>
              <a:t>lancar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:</a:t>
            </a:r>
          </a:p>
          <a:p>
            <a:pPr lvl="1"/>
            <a:r>
              <a:rPr lang="fi-FI" sz="2000" dirty="0"/>
              <a:t>mengharapkan akan menyelesaikan l</a:t>
            </a:r>
            <a:r>
              <a:rPr lang="id-ID" sz="2000" dirty="0"/>
              <a:t>i</a:t>
            </a:r>
            <a:r>
              <a:rPr lang="fi-FI" sz="2000" dirty="0"/>
              <a:t>abilitas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normalnya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liabilitas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diperdagangkan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liabilitas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jatuh</a:t>
            </a:r>
            <a:r>
              <a:rPr lang="en-US" sz="2000" dirty="0"/>
              <a:t> tempo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diselesaikan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12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pelaporan</a:t>
            </a:r>
            <a:r>
              <a:rPr lang="en-US" sz="2000" dirty="0"/>
              <a:t>; </a:t>
            </a:r>
            <a:r>
              <a:rPr lang="en-US" sz="2000" dirty="0" err="1"/>
              <a:t>atau</a:t>
            </a:r>
            <a:endParaRPr lang="en-US" sz="2000" dirty="0"/>
          </a:p>
          <a:p>
            <a:pPr lvl="1"/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menunda</a:t>
            </a:r>
            <a:r>
              <a:rPr lang="en-US" sz="2000" dirty="0"/>
              <a:t> </a:t>
            </a: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/>
              <a:t>liabilitas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sekurangkurangnya</a:t>
            </a:r>
            <a:r>
              <a:rPr lang="en-US" sz="2000" dirty="0"/>
              <a:t> 12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pelaporan</a:t>
            </a:r>
            <a:r>
              <a:rPr lang="en-US" sz="2000" dirty="0"/>
              <a:t>.</a:t>
            </a:r>
          </a:p>
          <a:p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mengklasifikasi</a:t>
            </a:r>
            <a:r>
              <a:rPr lang="en-US" dirty="0"/>
              <a:t> l</a:t>
            </a:r>
            <a:r>
              <a:rPr lang="id-ID" dirty="0"/>
              <a:t>i</a:t>
            </a:r>
            <a:r>
              <a:rPr lang="en-US" dirty="0" err="1"/>
              <a:t>abilitas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038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id-ID" altLang="en-US" b="1" dirty="0"/>
              <a:t>Jenis – Jenis Liabilitas Jangka Pendek </a:t>
            </a: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897516"/>
            <a:ext cx="3888432" cy="340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Utang Usaha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Wesel Bayar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Utang Bank jangka pendek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Liabilitas jangka panjang yang akan jatuh tempo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Liabilitas jangka pendek yang didanai kembali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Utang dividen</a:t>
            </a:r>
            <a:endParaRPr lang="en-US" altLang="en-US" sz="1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9992" y="1916832"/>
            <a:ext cx="3866086" cy="33843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Uang muka pelanggan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Pendapatan diterima dimuka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PPN / PPnBM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pajak penghasilan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gaji 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pajak pihak ketiga</a:t>
            </a:r>
          </a:p>
        </p:txBody>
      </p:sp>
    </p:spTree>
    <p:extLst>
      <p:ext uri="{BB962C8B-B14F-4D97-AF65-F5344CB8AC3E}">
        <p14:creationId xmlns:p14="http://schemas.microsoft.com/office/powerpoint/2010/main" val="39838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Utang Dagang – Account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3" y="1700808"/>
            <a:ext cx="9831321" cy="3690058"/>
          </a:xfrm>
          <a:prstGeom prst="rect">
            <a:avLst/>
          </a:prstGeom>
        </p:spPr>
        <p:txBody>
          <a:bodyPr/>
          <a:lstStyle/>
          <a:p>
            <a:r>
              <a:rPr lang="fi-FI" sz="2400" dirty="0" smtClean="0"/>
              <a:t>J</a:t>
            </a:r>
            <a:r>
              <a:rPr lang="id-ID" sz="2400" dirty="0" smtClean="0"/>
              <a:t>umlah yang belum dibayarkan atas barang atau jasa yang telah diserahkan atau diselesaikan dari suplier.</a:t>
            </a:r>
          </a:p>
          <a:p>
            <a:r>
              <a:rPr lang="id-ID" sz="2400" dirty="0" smtClean="0"/>
              <a:t>Pengakuan pada tanggal penyerahan barang / penyelesaian jasa.</a:t>
            </a:r>
          </a:p>
          <a:p>
            <a:r>
              <a:rPr lang="id-ID" sz="2400" dirty="0" smtClean="0"/>
              <a:t>Dasar mencatat </a:t>
            </a:r>
            <a:r>
              <a:rPr lang="id-ID" sz="2400" dirty="0" smtClean="0">
                <a:sym typeface="Wingdings" panose="05000000000000000000" pitchFamily="2" charset="2"/>
              </a:rPr>
              <a:t> faktur pembelian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Perjanjiang pembelian misal 2/10, n/30  pembelian akan diberikan potongan 2% jika dibayarkan dalam waktu 10 hari, jangka waktu kredit 30 hari.</a:t>
            </a:r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688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Ilustrasi Utang 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2063751"/>
            <a:ext cx="10394950" cy="114347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PT. Kenanga tanggal 1 Nopember 2X</a:t>
            </a:r>
            <a:r>
              <a:rPr lang="en-US" dirty="0" smtClean="0"/>
              <a:t>20</a:t>
            </a:r>
            <a:r>
              <a:rPr lang="id-ID" dirty="0" smtClean="0"/>
              <a:t> membeli peralatan secara kredit sebesar Rp 20.000.000. Syarat pembelian 2/10, n/30.</a:t>
            </a:r>
            <a:endParaRPr lang="id-ID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2266" y="2924945"/>
            <a:ext cx="6016182" cy="86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1 Nopember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Persediaan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Utang Dagang			20.000.000</a:t>
            </a:r>
            <a:endParaRPr lang="en-US" sz="1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87688" y="3885034"/>
            <a:ext cx="6016182" cy="11281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Jika dilunasi 10 Nopember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Dagang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Kas				 19.600.000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Potongan pembelian		      400.000</a:t>
            </a:r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95600" y="5157192"/>
            <a:ext cx="6016182" cy="8652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Jika dilunasi 15 Nopember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Dagang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Kas				 20.000.000</a:t>
            </a:r>
          </a:p>
        </p:txBody>
      </p:sp>
    </p:spTree>
    <p:extLst>
      <p:ext uri="{BB962C8B-B14F-4D97-AF65-F5344CB8AC3E}">
        <p14:creationId xmlns:p14="http://schemas.microsoft.com/office/powerpoint/2010/main" val="32318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nciplesofaccounting.com/chapter12/n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573017"/>
            <a:ext cx="4248472" cy="22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Wesel Bayar – Notes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2063750"/>
            <a:ext cx="10394950" cy="3311525"/>
          </a:xfrm>
        </p:spPr>
        <p:txBody>
          <a:bodyPr>
            <a:normAutofit/>
          </a:bodyPr>
          <a:lstStyle/>
          <a:p>
            <a:r>
              <a:rPr lang="fi-FI" dirty="0" smtClean="0"/>
              <a:t>J</a:t>
            </a:r>
            <a:r>
              <a:rPr lang="id-ID" dirty="0" smtClean="0"/>
              <a:t>anji untuk membayar sejumlah tertentu pada waktu yang telah ditentukan.</a:t>
            </a:r>
          </a:p>
          <a:p>
            <a:r>
              <a:rPr lang="id-ID" dirty="0" smtClean="0"/>
              <a:t>Diterbitkan untuk melunasi utang atau membayar pembelian.</a:t>
            </a:r>
          </a:p>
          <a:p>
            <a:r>
              <a:rPr lang="id-ID" dirty="0" smtClean="0"/>
              <a:t>Dapat bersifat jangka pendek atau panjang</a:t>
            </a:r>
          </a:p>
          <a:p>
            <a:r>
              <a:rPr lang="id-ID" dirty="0" smtClean="0"/>
              <a:t>Seringkali berbunga atau dapat tidak berbunga</a:t>
            </a:r>
            <a:endParaRPr lang="en-US" dirty="0" smtClean="0"/>
          </a:p>
          <a:p>
            <a:r>
              <a:rPr lang="id-ID" dirty="0" smtClean="0"/>
              <a:t>Jika tidak berbunga diterbitkandengan diskon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106</TotalTime>
  <Words>409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Impact</vt:lpstr>
      <vt:lpstr>Wingdings</vt:lpstr>
      <vt:lpstr>Main Event</vt:lpstr>
      <vt:lpstr>AKUNTANSI KEUANGAN II D3</vt:lpstr>
      <vt:lpstr>BAB 1 LIABILITIS JANGKA PENDEK</vt:lpstr>
      <vt:lpstr>Sasaran Pembelajaran</vt:lpstr>
      <vt:lpstr>Liabilitas</vt:lpstr>
      <vt:lpstr>Liabilitas Jangka Pendek</vt:lpstr>
      <vt:lpstr>Jenis – Jenis Liabilitas Jangka Pendek </vt:lpstr>
      <vt:lpstr>Utang Dagang – Account Payable</vt:lpstr>
      <vt:lpstr>Ilustrasi Utang Dagang</vt:lpstr>
      <vt:lpstr>Wesel Bayar – Notes Payable</vt:lpstr>
      <vt:lpstr>Ilustrasi Wesel Bayar - berbunga</vt:lpstr>
      <vt:lpstr>Referensi Utama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9</cp:revision>
  <dcterms:created xsi:type="dcterms:W3CDTF">2020-04-12T13:26:51Z</dcterms:created>
  <dcterms:modified xsi:type="dcterms:W3CDTF">2020-04-12T15:21:32Z</dcterms:modified>
</cp:coreProperties>
</file>