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D5BF-15E4-483A-AC95-4CF1F866C6E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553A-36B9-4F60-B6AE-31FE66AD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*)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𝑆𝑢𝑘𝑢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𝑏𝑢𝑛𝑔𝑎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𝑖𝑚𝑝𝑙𝑖𝑠𝑖𝑡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500.000.000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296.725.664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−1=0.11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*) </a:t>
                </a:r>
                <a:r>
                  <a:rPr lang="en-US" b="0" i="0" smtClean="0">
                    <a:latin typeface="Cambria Math"/>
                  </a:rPr>
                  <a:t>𝑆𝑢𝑘𝑢 𝑏𝑢𝑛𝑔𝑎 𝑖𝑚𝑝𝑙𝑖𝑠𝑖𝑡= √(5&amp;500.000.000/296.725.664)−1=0.11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2CC6C-3939-4F80-B79A-83F71D4847D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Obligasi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09800" y="1419225"/>
            <a:ext cx="7924800" cy="45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dijual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murah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libri" pitchFamily="34" charset="0"/>
              </a:rPr>
              <a:t>ketika</a:t>
            </a:r>
            <a:r>
              <a:rPr lang="en-US" sz="230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lang="en-US" sz="23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bisa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tinggi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berinvestasi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di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tempat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lain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resiko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sepadan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2100" b="0" i="1" dirty="0">
                <a:solidFill>
                  <a:schemeClr val="tx1"/>
                </a:solidFill>
                <a:latin typeface="Calibri" pitchFamily="34" charset="0"/>
              </a:rPr>
              <a:t>yield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membeli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mengingat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diganti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Karena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membeli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murah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nominalnya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investor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tetap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pengembalian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100" b="0" i="1" dirty="0">
                <a:solidFill>
                  <a:schemeClr val="tx1"/>
                </a:solidFill>
                <a:latin typeface="Calibri" pitchFamily="34" charset="0"/>
              </a:rPr>
              <a:t>/yield).</a:t>
            </a:r>
            <a:endParaRPr lang="en-US" sz="21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73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19736" y="1628800"/>
            <a:ext cx="6120680" cy="45181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diterbitkan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dengan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diskon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dibayar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tempo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diterbitkan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300" dirty="0" err="1">
                <a:solidFill>
                  <a:srgbClr val="800000"/>
                </a:solidFill>
                <a:latin typeface="Calibri" pitchFamily="34" charset="0"/>
              </a:rPr>
              <a:t>dengan</a:t>
            </a:r>
            <a:r>
              <a:rPr lang="en-US" sz="2300" dirty="0">
                <a:solidFill>
                  <a:srgbClr val="800000"/>
                </a:solidFill>
                <a:latin typeface="Calibri" pitchFamily="34" charset="0"/>
              </a:rPr>
              <a:t> premium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perusahaan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menjual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lebih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tinggi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nominal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dibayarkan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tempo.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Penyesuaian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terhadap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beban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dicatat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melalui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proses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disebut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amortisasi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menggunakan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metode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siina\Desktop\MOM'S\PSAK BARU\gambar ekonomi\books-p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95" y="2708920"/>
            <a:ext cx="1684968" cy="25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2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1716955"/>
            <a:ext cx="800100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70000"/>
              </a:spcBef>
            </a:pP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Dengan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menggunakan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metode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Arial" charset="0"/>
              </a:rPr>
              <a:t>efektif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beban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periodik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dicatat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persentase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konstan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atas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buku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Arial" charset="0"/>
              </a:rPr>
              <a:t>obligasi</a:t>
            </a:r>
            <a:r>
              <a:rPr lang="en-US" sz="2100" b="0" dirty="0">
                <a:solidFill>
                  <a:schemeClr val="tx1"/>
                </a:solidFill>
                <a:latin typeface="Arial" charset="0"/>
              </a:rPr>
              <a:t>.</a:t>
            </a:r>
            <a:endParaRPr lang="en-US" sz="21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69530"/>
            <a:ext cx="8153400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60020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PT AAA </a:t>
            </a:r>
            <a:r>
              <a:rPr lang="en-US" sz="2000" dirty="0" err="1">
                <a:latin typeface="Calibri" pitchFamily="34" charset="0"/>
              </a:rPr>
              <a:t>menerbitkan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senilai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Rp</a:t>
            </a:r>
            <a:r>
              <a:rPr lang="en-US" sz="2000" dirty="0">
                <a:latin typeface="Calibri" pitchFamily="34" charset="0"/>
              </a:rPr>
              <a:t> 5 </a:t>
            </a:r>
            <a:r>
              <a:rPr lang="en-US" sz="2000" dirty="0" err="1">
                <a:latin typeface="Calibri" pitchFamily="34" charset="0"/>
              </a:rPr>
              <a:t>juta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tertanggal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Januari</a:t>
            </a:r>
            <a:r>
              <a:rPr lang="en-US" sz="2000" dirty="0">
                <a:latin typeface="Calibri" pitchFamily="34" charset="0"/>
              </a:rPr>
              <a:t> 2012, </a:t>
            </a:r>
            <a:r>
              <a:rPr lang="en-US" sz="2000" dirty="0" err="1">
                <a:latin typeface="Calibri" pitchFamily="34" charset="0"/>
              </a:rPr>
              <a:t>jatuh</a:t>
            </a:r>
            <a:r>
              <a:rPr lang="en-US" sz="2000" dirty="0">
                <a:latin typeface="Calibri" pitchFamily="34" charset="0"/>
              </a:rPr>
              <a:t> tempo </a:t>
            </a:r>
            <a:r>
              <a:rPr lang="en-US" sz="2000" dirty="0" err="1">
                <a:latin typeface="Calibri" pitchFamily="34" charset="0"/>
              </a:rPr>
              <a:t>dalam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waktu</a:t>
            </a:r>
            <a:r>
              <a:rPr lang="en-US" sz="2000" dirty="0">
                <a:latin typeface="Calibri" pitchFamily="34" charset="0"/>
              </a:rPr>
              <a:t> 4 </a:t>
            </a:r>
            <a:r>
              <a:rPr lang="en-US" sz="2000" dirty="0" err="1">
                <a:latin typeface="Calibri" pitchFamily="34" charset="0"/>
              </a:rPr>
              <a:t>tahun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dibayarkan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setiap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tanggal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Januari</a:t>
            </a: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8932" y="271516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1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8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(at par)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302" y="325865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6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(premium)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8" y="386104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000" b="1" dirty="0" err="1">
                <a:latin typeface="Calibri" pitchFamily="34" charset="0"/>
              </a:rPr>
              <a:t>Kasus</a:t>
            </a:r>
            <a:r>
              <a:rPr lang="en-US" sz="2000" b="1" dirty="0">
                <a:latin typeface="Calibri" pitchFamily="34" charset="0"/>
              </a:rPr>
              <a:t> 3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10 </a:t>
            </a:r>
            <a:r>
              <a:rPr lang="en-US" sz="2000" b="1" dirty="0" err="1">
                <a:latin typeface="Calibri" pitchFamily="34" charset="0"/>
              </a:rPr>
              <a:t>persen</a:t>
            </a:r>
            <a:r>
              <a:rPr lang="en-US" sz="2000" b="1" dirty="0">
                <a:latin typeface="Calibri" pitchFamily="34" charset="0"/>
              </a:rPr>
              <a:t> (</a:t>
            </a:r>
            <a:r>
              <a:rPr lang="en-US" sz="2000" b="1" dirty="0" err="1">
                <a:latin typeface="Calibri" pitchFamily="34" charset="0"/>
              </a:rPr>
              <a:t>diskon</a:t>
            </a:r>
            <a:r>
              <a:rPr lang="en-US" sz="2000" b="1" dirty="0">
                <a:latin typeface="Calibri" pitchFamily="34" charset="0"/>
              </a:rPr>
              <a:t>)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</a:rPr>
              <a:t>kupon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dibayar</a:t>
            </a:r>
            <a:r>
              <a:rPr lang="en-US" sz="2000" b="1" dirty="0">
                <a:latin typeface="Calibri" pitchFamily="34" charset="0"/>
              </a:rPr>
              <a:t> 1 </a:t>
            </a:r>
            <a:r>
              <a:rPr lang="en-US" sz="2000" b="1" dirty="0" err="1">
                <a:latin typeface="Calibri" pitchFamily="34" charset="0"/>
              </a:rPr>
              <a:t>Juli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</a:rPr>
              <a:t> 1 </a:t>
            </a:r>
            <a:r>
              <a:rPr lang="en-US" sz="2000" b="1" dirty="0" err="1">
                <a:latin typeface="Calibri" pitchFamily="34" charset="0"/>
              </a:rPr>
              <a:t>Januari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i="1" dirty="0">
                <a:latin typeface="Calibri" pitchFamily="34" charset="0"/>
              </a:rPr>
              <a:t>(semiannually</a:t>
            </a:r>
            <a:r>
              <a:rPr lang="en-US" sz="2000" b="1" dirty="0">
                <a:latin typeface="Calibri" pitchFamily="34" charset="0"/>
              </a:rPr>
              <a:t>)</a:t>
            </a:r>
            <a:r>
              <a:rPr lang="en-US" sz="2000" b="1" i="1" dirty="0">
                <a:latin typeface="Calibri" pitchFamily="34" charset="0"/>
              </a:rPr>
              <a:t>.</a:t>
            </a:r>
            <a:endParaRPr lang="en-U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920172" y="1924110"/>
            <a:ext cx="7985829" cy="29526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286000" y="3288268"/>
            <a:ext cx="7010400" cy="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286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92964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191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9436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920171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88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2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3503" y="35168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16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7620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ight Brace 24"/>
          <p:cNvSpPr/>
          <p:nvPr/>
        </p:nvSpPr>
        <p:spPr bwMode="auto">
          <a:xfrm rot="5400000">
            <a:off x="5739566" y="520503"/>
            <a:ext cx="255668" cy="7162801"/>
          </a:xfrm>
          <a:prstGeom prst="rightBrace">
            <a:avLst>
              <a:gd name="adj1" fmla="val 137828"/>
              <a:gd name="adj2" fmla="val 50220"/>
            </a:avLst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5973" y="4355068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 = 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6297" y="2743200"/>
            <a:ext cx="44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PV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7272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60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24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10775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 bwMode="auto">
          <a:xfrm flipH="1">
            <a:off x="2313069" y="2470666"/>
            <a:ext cx="6752213" cy="12402"/>
          </a:xfrm>
          <a:prstGeom prst="straightConnector1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065281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5jt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54385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6412" y="204759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 = 8%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25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88932" y="2065706"/>
            <a:ext cx="7803932" cy="1744295"/>
            <a:chOff x="564932" y="2065705"/>
            <a:chExt cx="7803932" cy="174429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𝟔𝟕𝟓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𝟏𝟒𝟗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09600" y="2672114"/>
                  <a:ext cx="7116628" cy="5331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𝟒𝟎𝟎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𝟎𝟖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𝟎𝟖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𝟑𝟐𝟒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𝟖𝟓𝟏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15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7696200" y="30123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𝟎𝟎𝟎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𝟎𝟎𝟎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46" name="Picture 2" descr="C:\Users\siina\Desktop\MOM'S\PSAK BARU\gambar ekonomi\business-clipart-addingmach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17" y="4365105"/>
            <a:ext cx="1810566" cy="14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8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(at Par)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1)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8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65705"/>
          <a:ext cx="7880133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5.000.000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5.000.000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 descr="C:\Users\siina\Desktop\MOM'S\PSAK BARU\gambar ekonomi\business-clipart-cashreg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32" y="4404938"/>
            <a:ext cx="1399406" cy="14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9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20172" y="1924110"/>
            <a:ext cx="7985829" cy="295269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86000" y="3288268"/>
            <a:ext cx="7010400" cy="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286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92964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191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436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920171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88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8" y="3516868"/>
            <a:ext cx="78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3503" y="35168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Jan 16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620000" y="3135868"/>
            <a:ext cx="0" cy="304800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ight Brace 18"/>
          <p:cNvSpPr/>
          <p:nvPr/>
        </p:nvSpPr>
        <p:spPr bwMode="auto">
          <a:xfrm rot="5400000">
            <a:off x="5739566" y="520503"/>
            <a:ext cx="255668" cy="7162801"/>
          </a:xfrm>
          <a:prstGeom prst="rightBrace">
            <a:avLst>
              <a:gd name="adj1" fmla="val 137828"/>
              <a:gd name="adj2" fmla="val 50220"/>
            </a:avLst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973" y="4355068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 = 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6297" y="2743200"/>
            <a:ext cx="44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PV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7272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60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2480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0775" y="274320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400rb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 bwMode="auto">
          <a:xfrm flipH="1">
            <a:off x="2313069" y="2470666"/>
            <a:ext cx="6752213" cy="12402"/>
          </a:xfrm>
          <a:prstGeom prst="straightConnector1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9065281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5jt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54385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6412" y="204759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 = 6%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194" name="Picture 2" descr="C:\Users\siina\Desktop\MOM'S\PSAK BARU\gambar ekonomi\business-opportunitie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36" y="4941168"/>
            <a:ext cx="1811064" cy="13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90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88932" y="2141906"/>
            <a:ext cx="7803932" cy="1744295"/>
            <a:chOff x="564932" y="2065705"/>
            <a:chExt cx="7803932" cy="1744295"/>
          </a:xfrm>
        </p:grpSpPr>
        <p:sp>
          <p:nvSpPr>
            <p:cNvPr id="8" name="Rectangle 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𝟗𝟔𝟎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𝟒𝟔𝟖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" y="2672114"/>
                  <a:ext cx="7116628" cy="533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𝟒𝟎𝟎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𝟎𝟔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𝟎𝟔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𝟑𝟖𝟔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𝟎𝟒𝟐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09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30123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𝟑𝟒𝟔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𝟓𝟏𝟎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4647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14600" y="2133601"/>
          <a:ext cx="6985000" cy="2676525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Premium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buku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obligasi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5,346,510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320,791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79,209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5,267,301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316,038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83,962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5,183,339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311,000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89,000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5,094,339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305,661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94,339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1,253,490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346,510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99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LIABILITAS JANGKA PANJANG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(Premium)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2)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6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65705"/>
          <a:ext cx="7880133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5.346.510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5.346.510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320.791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  79.209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669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20172" y="1924110"/>
            <a:ext cx="7985829" cy="2952690"/>
            <a:chOff x="396171" y="1924110"/>
            <a:chExt cx="7985829" cy="295269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96171" y="1924110"/>
              <a:ext cx="7985829" cy="295269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762000" y="3288268"/>
              <a:ext cx="7010400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62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7724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667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196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96171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12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0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13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808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14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1208" y="3516868"/>
              <a:ext cx="785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15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79502" y="3516868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Jan 16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6096000" y="3135868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ight Brace 21"/>
            <p:cNvSpPr/>
            <p:nvPr/>
          </p:nvSpPr>
          <p:spPr bwMode="auto">
            <a:xfrm rot="5400000">
              <a:off x="4215566" y="520502"/>
              <a:ext cx="255668" cy="7162801"/>
            </a:xfrm>
            <a:prstGeom prst="rightBrace">
              <a:avLst>
                <a:gd name="adj1" fmla="val 137828"/>
                <a:gd name="adj2" fmla="val 50220"/>
              </a:avLst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88549" y="4355068"/>
              <a:ext cx="1342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N = 4 x 2 = 8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296" y="2743200"/>
              <a:ext cx="4431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PV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9327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 bwMode="auto">
            <a:xfrm flipH="1">
              <a:off x="789068" y="2470666"/>
              <a:ext cx="6752213" cy="12402"/>
            </a:xfrm>
            <a:prstGeom prst="straightConnector1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7541281" y="2286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5jt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0385" y="2526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784204" y="1947304"/>
                  <a:ext cx="1321196" cy="491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i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  <m:r>
                            <a:rPr lang="en-US" b="1" i="1">
                              <a:latin typeface="Cambria Math"/>
                            </a:rPr>
                            <m:t>%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dirty="0">
                      <a:latin typeface="Calibri" pitchFamily="34" charset="0"/>
                    </a:rPr>
                    <a:t> = 5%</a:t>
                  </a:r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204" y="1947304"/>
                  <a:ext cx="1321196" cy="4910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147" r="-184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>
              <a:off x="69342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8288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5814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257800" y="3112532"/>
              <a:ext cx="0" cy="30480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145834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21973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87047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3609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0116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79502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44576" y="274320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200rb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14263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12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36897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13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5705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14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2105" y="3516868"/>
              <a:ext cx="784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libri" pitchFamily="34" charset="0"/>
                </a:rPr>
                <a:t>Juli</a:t>
              </a:r>
              <a:r>
                <a:rPr lang="en-US" dirty="0">
                  <a:latin typeface="Calibri" pitchFamily="34" charset="0"/>
                </a:rPr>
                <a:t> 15</a:t>
              </a:r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9218" name="Picture 2" descr="C:\Users\siina\Desktop\MOM'S\PSAK BARU\gambar ekonomi\business-clipart-opport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45" y="4871033"/>
            <a:ext cx="1725237" cy="12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51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88932" y="2065706"/>
            <a:ext cx="7803932" cy="1744295"/>
            <a:chOff x="564932" y="2065705"/>
            <a:chExt cx="7803932" cy="1744295"/>
          </a:xfrm>
        </p:grpSpPr>
        <p:sp>
          <p:nvSpPr>
            <p:cNvPr id="8" name="Rectangle 7"/>
            <p:cNvSpPr/>
            <p:nvPr/>
          </p:nvSpPr>
          <p:spPr bwMode="auto">
            <a:xfrm>
              <a:off x="564932" y="2065705"/>
              <a:ext cx="7456999" cy="1744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nilai</a:t>
                  </a:r>
                  <a:r>
                    <a:rPr lang="en-US" dirty="0">
                      <a:latin typeface="Calibri" pitchFamily="34" charset="0"/>
                    </a:rPr>
                    <a:t> nominal	=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  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𝟑𝟖𝟒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𝟏𝟗𝟕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077373"/>
                  <a:ext cx="7116628" cy="5282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86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9600" y="2672114"/>
                  <a:ext cx="7116628" cy="5337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2743200" algn="l"/>
                    </a:tabLst>
                  </a:pPr>
                  <a:r>
                    <a:rPr lang="en-US" dirty="0">
                      <a:latin typeface="Calibri" pitchFamily="34" charset="0"/>
                    </a:rPr>
                    <a:t>PV </a:t>
                  </a:r>
                  <a:r>
                    <a:rPr lang="en-US" dirty="0" err="1">
                      <a:latin typeface="Calibri" pitchFamily="34" charset="0"/>
                    </a:rPr>
                    <a:t>pembayaran</a:t>
                  </a:r>
                  <a:r>
                    <a:rPr lang="en-US" dirty="0">
                      <a:latin typeface="Calibri" pitchFamily="34" charset="0"/>
                    </a:rPr>
                    <a:t> </a:t>
                  </a:r>
                  <a:r>
                    <a:rPr lang="en-US" dirty="0" err="1">
                      <a:latin typeface="Calibri" pitchFamily="34" charset="0"/>
                    </a:rPr>
                    <a:t>kupon</a:t>
                  </a:r>
                  <a:r>
                    <a:rPr lang="en-US" dirty="0">
                      <a:latin typeface="Calibri" pitchFamily="34" charset="0"/>
                    </a:rPr>
                    <a:t>	=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𝟎𝟎𝟎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+.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𝟎𝟓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𝟎𝟓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𝟐𝟗𝟐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𝟔𝟒𝟑</m:t>
                      </m:r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72114"/>
                  <a:ext cx="7116628" cy="5337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86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6096000" y="3205273"/>
              <a:ext cx="1630228" cy="0"/>
            </a:xfrm>
            <a:prstGeom prst="line">
              <a:avLst/>
            </a:prstGeom>
            <a:solidFill>
              <a:schemeClr val="bg1"/>
            </a:solidFill>
            <a:ln w="28575" cap="sq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7696200" y="301237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3280032"/>
              <a:ext cx="2590800" cy="37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743200" algn="l"/>
                  <a:tab pos="5140325" algn="l"/>
                </a:tabLst>
              </a:pPr>
              <a:r>
                <a:rPr lang="en-US" dirty="0">
                  <a:latin typeface="Calibri" pitchFamily="34" charset="0"/>
                </a:rPr>
                <a:t>PV (</a:t>
              </a:r>
              <a:r>
                <a:rPr lang="en-US" dirty="0" err="1">
                  <a:latin typeface="Calibri" pitchFamily="34" charset="0"/>
                </a:rPr>
                <a:t>harga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jual</a:t>
              </a:r>
              <a:r>
                <a:rPr lang="en-US" dirty="0">
                  <a:latin typeface="Calibri" pitchFamily="34" charset="0"/>
                </a:rPr>
                <a:t>) </a:t>
              </a:r>
              <a:r>
                <a:rPr lang="en-US" dirty="0" err="1">
                  <a:latin typeface="Calibri" pitchFamily="34" charset="0"/>
                </a:rPr>
                <a:t>obligasi</a:t>
              </a:r>
              <a:endParaRPr lang="en-US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tabLst>
                      <a:tab pos="2743200" algn="l"/>
                      <a:tab pos="5140325" algn="l"/>
                    </a:tabLs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𝑹𝒑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𝟔𝟕𝟔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𝟖𝟒𝟎</m:t>
                        </m:r>
                      </m:oMath>
                    </m:oMathPara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064" y="3316416"/>
                  <a:ext cx="2590800" cy="3775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42" name="Picture 2" descr="C:\Users\siina\Desktop\MOM'S\PSAK BARU\gambar ekonomi\c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95" y="4797152"/>
            <a:ext cx="1820750" cy="12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85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1988348"/>
          <a:ext cx="6985000" cy="4010025"/>
        </p:xfrm>
        <a:graphic>
          <a:graphicData uri="http://schemas.openxmlformats.org/drawingml/2006/table">
            <a:tbl>
              <a:tblPr firstRow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obligasi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4,676,840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233,842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33,842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4,710,682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235,534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35,534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4,746,216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237,311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37,311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4,783,527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239,176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39,176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4,822,703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41,135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4,863,838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243,192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43,192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4,907,030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245,352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45,352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4,952,382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247,618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47,618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1,923,160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323,160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26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r>
              <a:rPr lang="en-US" dirty="0" smtClean="0"/>
              <a:t> (</a:t>
            </a:r>
            <a:r>
              <a:rPr lang="en-US" dirty="0" err="1" smtClean="0"/>
              <a:t>Diskon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8932" y="1524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itchFamily="34" charset="0"/>
              </a:rPr>
              <a:t>3) </a:t>
            </a:r>
            <a:r>
              <a:rPr lang="en-US" sz="2000" dirty="0" err="1">
                <a:latin typeface="Calibri" pitchFamily="34" charset="0"/>
              </a:rPr>
              <a:t>Jurnal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akuntansi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jika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suku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pasar</a:t>
            </a:r>
            <a:r>
              <a:rPr lang="en-US" sz="2000" dirty="0">
                <a:latin typeface="Calibri" pitchFamily="34" charset="0"/>
              </a:rPr>
              <a:t> 10 </a:t>
            </a:r>
            <a:r>
              <a:rPr lang="en-US" sz="2000" dirty="0" err="1">
                <a:latin typeface="Calibri" pitchFamily="34" charset="0"/>
              </a:rPr>
              <a:t>persen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semiannually.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1" y="2057400"/>
          <a:ext cx="7880133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4.676.840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4.676.840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Jul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233.842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  33.842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235.534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aseline="0" dirty="0" smtClean="0">
                          <a:latin typeface="Calibri" pitchFamily="34" charset="0"/>
                        </a:rPr>
                        <a:t>  35.534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25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09800" y="2035176"/>
            <a:ext cx="8001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kasus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ketiga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menyiapkan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laporan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keuangan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akhir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bulan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Februari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pro-rata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sesuai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bulan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dibebankan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09800" y="1462088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Akrual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6587" y="3352800"/>
              <a:ext cx="751506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654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9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itchFamily="34" charset="0"/>
                            </a:rPr>
                            <a:t>Bunga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akrual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Rp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200.000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>
                              <a:latin typeface="Calibri" pitchFamily="34" charset="0"/>
                            </a:rPr>
                            <a:t>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66.666,67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itchFamily="34" charset="0"/>
                            </a:rPr>
                            <a:t>Amortisasi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latin typeface="Calibri" pitchFamily="34" charset="0"/>
                            </a:rPr>
                            <a:t>diskon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baseline="0" smtClean="0">
                                  <a:latin typeface="Cambria Math"/>
                                </a:rPr>
                                <m:t>Rp</m:t>
                              </m:r>
                              <m:r>
                                <a:rPr lang="en-US" b="0" i="0" baseline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latin typeface="Cambria Math"/>
                                </a:rPr>
                                <m:t>33.842</m:t>
                              </m:r>
                              <m:r>
                                <a:rPr lang="en-US" b="0" i="1" baseline="0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>
                              <a:latin typeface="Calibri" pitchFamily="34" charset="0"/>
                            </a:rPr>
                            <a:t>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pitchFamily="34" charset="0"/>
                            </a:rPr>
                            <a:t>11.280,67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alibri" pitchFamily="34" charset="0"/>
                            </a:rPr>
                            <a:t>Beban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bunga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(Jan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– Feb)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77.947.34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6587" y="3352800"/>
              <a:ext cx="751506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6654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96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6393" r="-32688" b="-2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66.666,67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6393" r="-3268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pitchFamily="34" charset="0"/>
                            </a:rPr>
                            <a:t>11.280,67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alibri" pitchFamily="34" charset="0"/>
                            </a:rPr>
                            <a:t>Beban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pitchFamily="34" charset="0"/>
                            </a:rPr>
                            <a:t>bunga</a:t>
                          </a:r>
                          <a:r>
                            <a:rPr lang="en-US" dirty="0" smtClean="0">
                              <a:latin typeface="Calibri" pitchFamily="34" charset="0"/>
                            </a:rPr>
                            <a:t> (Jan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– Feb)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latin typeface="Calibri" pitchFamily="34" charset="0"/>
                            </a:rPr>
                            <a:t>Rp</a:t>
                          </a:r>
                          <a:r>
                            <a:rPr lang="en-US" baseline="0" dirty="0" smtClean="0">
                              <a:latin typeface="Calibri" pitchFamily="34" charset="0"/>
                            </a:rPr>
                            <a:t> 77.947.34</a:t>
                          </a:r>
                          <a:endParaRPr lang="en-US" dirty="0">
                            <a:latin typeface="Calibri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362201" y="4717875"/>
          <a:ext cx="6107103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77.947,34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aseline="0" dirty="0" smtClean="0">
                          <a:latin typeface="Calibri" pitchFamily="34" charset="0"/>
                        </a:rPr>
                        <a:t>11.280.67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66.666.67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328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1900" y="2133600"/>
            <a:ext cx="6114380" cy="26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Pembeli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membayar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akrual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sejak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terakhir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sampai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selanjutnya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pembeli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pembayaran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secara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penuh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Obligasi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dijual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antara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tanggal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pembayaran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1266" name="Picture 2" descr="C:\Users\siina\Desktop\MOM'S\PSAK BARU\gambar ekonomi\desk_office_111280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4005064"/>
            <a:ext cx="1825625" cy="17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06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1900" y="1988840"/>
            <a:ext cx="74041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Pada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kasus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ketiga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menjual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obligasinya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1 April 2012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4.693.348,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PT AAA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jurnal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Obligasi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dijual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di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antara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tanggal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pembayaran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28238" y="5257801"/>
                <a:ext cx="674716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Calibri" pitchFamily="34" charset="0"/>
                  </a:rPr>
                  <a:t>Bunga </a:t>
                </a:r>
                <a:r>
                  <a:rPr lang="en-US" dirty="0" err="1">
                    <a:latin typeface="Calibri" pitchFamily="34" charset="0"/>
                  </a:rPr>
                  <a:t>akrual</a:t>
                </a:r>
                <a:r>
                  <a:rPr lang="en-US" dirty="0">
                    <a:latin typeface="Calibri" pitchFamily="34" charset="0"/>
                  </a:rPr>
                  <a:t>  </a:t>
                </a:r>
                <a:r>
                  <a:rPr lang="en-US" dirty="0" err="1">
                    <a:latin typeface="Calibri" pitchFamily="34" charset="0"/>
                  </a:rPr>
                  <a:t>tertanggal</a:t>
                </a:r>
                <a:r>
                  <a:rPr lang="en-US" dirty="0">
                    <a:latin typeface="Calibri" pitchFamily="34" charset="0"/>
                  </a:rPr>
                  <a:t> 1 Jan – 1 April 2012 = 5.000.000 x 8% x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latin typeface="Calibri" pitchFamily="34" charset="0"/>
                  </a:rPr>
                  <a:t> </a:t>
                </a:r>
              </a:p>
              <a:p>
                <a:pPr>
                  <a:tabLst>
                    <a:tab pos="4178300" algn="l"/>
                  </a:tabLst>
                </a:pPr>
                <a:r>
                  <a:rPr lang="en-US" dirty="0">
                    <a:latin typeface="Calibri" pitchFamily="34" charset="0"/>
                  </a:rPr>
                  <a:t>	</a:t>
                </a:r>
                <a:r>
                  <a:rPr lang="en-US" dirty="0">
                    <a:latin typeface="Calibri" pitchFamily="34" charset="0"/>
                  </a:rPr>
                  <a:t>= </a:t>
                </a:r>
                <a:r>
                  <a:rPr lang="en-US" dirty="0" err="1">
                    <a:latin typeface="Calibri" pitchFamily="34" charset="0"/>
                  </a:rPr>
                  <a:t>Rp</a:t>
                </a:r>
                <a:r>
                  <a:rPr lang="en-US" dirty="0">
                    <a:latin typeface="Calibri" pitchFamily="34" charset="0"/>
                  </a:rPr>
                  <a:t> 100.000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38" y="5257801"/>
                <a:ext cx="6747168" cy="646331"/>
              </a:xfrm>
              <a:prstGeom prst="rect">
                <a:avLst/>
              </a:prstGeom>
              <a:blipFill>
                <a:blip r:embed="rId2"/>
                <a:stretch>
                  <a:fillRect l="-631" t="-64220" r="-3243" b="-5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59268" y="3505200"/>
          <a:ext cx="7880133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April 12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4.693.348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4.693.348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100.000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100.000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rved Left Arrow 9"/>
          <p:cNvSpPr/>
          <p:nvPr/>
        </p:nvSpPr>
        <p:spPr bwMode="auto">
          <a:xfrm>
            <a:off x="9288785" y="4838701"/>
            <a:ext cx="362428" cy="742265"/>
          </a:xfrm>
          <a:prstGeom prst="curvedLeftArrow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5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42869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Calibri" pitchFamily="34" charset="0"/>
              </a:rPr>
              <a:t>Beban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bunga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dicatat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saat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pembayaran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kupon</a:t>
            </a:r>
            <a:r>
              <a:rPr lang="en-US" sz="2000" dirty="0">
                <a:latin typeface="Calibri" pitchFamily="34" charset="0"/>
              </a:rPr>
              <a:t> 1 </a:t>
            </a:r>
            <a:r>
              <a:rPr lang="en-US" sz="2000" dirty="0" err="1">
                <a:latin typeface="Calibri" pitchFamily="34" charset="0"/>
              </a:rPr>
              <a:t>Juli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dihitung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sejak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tanggal</a:t>
            </a:r>
            <a:r>
              <a:rPr lang="en-US" sz="2000" dirty="0">
                <a:latin typeface="Calibri" pitchFamily="34" charset="0"/>
              </a:rPr>
              <a:t> 1 April (3 </a:t>
            </a:r>
            <a:r>
              <a:rPr lang="en-US" sz="2000" dirty="0" err="1">
                <a:latin typeface="Calibri" pitchFamily="34" charset="0"/>
              </a:rPr>
              <a:t>bulan</a:t>
            </a:r>
            <a:r>
              <a:rPr lang="en-US" sz="2000" dirty="0">
                <a:latin typeface="Calibri" pitchFamily="34" charset="0"/>
              </a:rPr>
              <a:t>).</a:t>
            </a:r>
            <a:endParaRPr 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57400" y="2266890"/>
                <a:ext cx="822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Calibri" pitchFamily="34" charset="0"/>
                  </a:rPr>
                  <a:t>Beban </a:t>
                </a:r>
                <a:r>
                  <a:rPr lang="en-US" sz="2000" dirty="0" err="1">
                    <a:latin typeface="Calibri" pitchFamily="34" charset="0"/>
                  </a:rPr>
                  <a:t>bunga</a:t>
                </a:r>
                <a:r>
                  <a:rPr lang="en-US" sz="2000" dirty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Rp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4.693.348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×10%×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itchFamily="34" charset="0"/>
                  </a:rPr>
                  <a:t> = 117.334 </a:t>
                </a:r>
                <a:endParaRPr lang="en-US" sz="20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66890"/>
                <a:ext cx="8229600" cy="400110"/>
              </a:xfrm>
              <a:prstGeom prst="rect">
                <a:avLst/>
              </a:prstGeom>
              <a:blipFill>
                <a:blip r:embed="rId2"/>
                <a:stretch>
                  <a:fillRect l="-815" t="-116667" b="-17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33601" y="3352800"/>
          <a:ext cx="8153401" cy="212344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49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 April – 1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117.334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Pembayaran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kupon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tanggal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1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2012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200.000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Dikurangi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: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Penerimaan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kas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atas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bunga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tanggal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1 April 2012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100.000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b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Kas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bersih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dibayarkan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</a:rPr>
                        <a:t>100.000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Amortisasi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diskon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  17.334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400" y="279731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Calibri" pitchFamily="34" charset="0"/>
              </a:rPr>
              <a:t>Amortisasi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diskon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parsial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adalah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sebagai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berikut</a:t>
            </a:r>
            <a:r>
              <a:rPr lang="en-US" sz="2000" dirty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428691"/>
            <a:ext cx="720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itchFamily="34" charset="0"/>
              </a:rPr>
              <a:t>PT AAA </a:t>
            </a:r>
            <a:r>
              <a:rPr lang="en-US" sz="2400" dirty="0" err="1">
                <a:latin typeface="Calibri" pitchFamily="34" charset="0"/>
              </a:rPr>
              <a:t>mencatat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pembayaran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kupon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tanggal</a:t>
            </a:r>
            <a:r>
              <a:rPr lang="en-US" sz="2400" dirty="0">
                <a:latin typeface="Calibri" pitchFamily="34" charset="0"/>
              </a:rPr>
              <a:t> 1 </a:t>
            </a:r>
            <a:r>
              <a:rPr lang="en-US" sz="2400" dirty="0" err="1">
                <a:latin typeface="Calibri" pitchFamily="34" charset="0"/>
              </a:rPr>
              <a:t>Juli</a:t>
            </a:r>
            <a:r>
              <a:rPr lang="en-US" sz="2400" dirty="0">
                <a:latin typeface="Calibri" pitchFamily="34" charset="0"/>
              </a:rPr>
              <a:t> 2012 </a:t>
            </a:r>
            <a:r>
              <a:rPr lang="en-US" sz="2400" dirty="0" err="1">
                <a:latin typeface="Calibri" pitchFamily="34" charset="0"/>
              </a:rPr>
              <a:t>sebagai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berikut</a:t>
            </a:r>
            <a:r>
              <a:rPr lang="en-US" sz="2400" dirty="0">
                <a:latin typeface="Calibri" pitchFamily="34" charset="0"/>
              </a:rPr>
              <a:t>: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7400" y="2708920"/>
          <a:ext cx="835908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01 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Juli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20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12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200.000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>
                          <a:latin typeface="Calibri" pitchFamily="34" charset="0"/>
                        </a:rPr>
                        <a:t>Kas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latin typeface="Calibri" pitchFamily="34" charset="0"/>
                        </a:rPr>
                        <a:t>200.000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17.334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err="1" smtClean="0">
                          <a:latin typeface="Calibri" pitchFamily="34" charset="0"/>
                        </a:rPr>
                        <a:t>Utang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</a:rPr>
                        <a:t>obligasi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latin typeface="Calibri" pitchFamily="34" charset="0"/>
                        </a:rPr>
                        <a:t>17.334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90" name="Picture 2" descr="C:\Users\siina\Desktop\MOM'S\PSAK BARU\gambar ekonomi\ekonomi2w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4365104"/>
            <a:ext cx="1640681" cy="16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10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jenis-jenisnya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obligasi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wesel</a:t>
            </a:r>
            <a:r>
              <a:rPr lang="en-US" dirty="0"/>
              <a:t> </a:t>
            </a:r>
            <a:r>
              <a:rPr lang="en-US" dirty="0" err="1"/>
              <a:t>bayar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extinguishment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endParaRPr lang="en-US" dirty="0"/>
          </a:p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0309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Wesel Bayar </a:t>
            </a:r>
            <a:r>
              <a:rPr lang="en-US" sz="2800" dirty="0" err="1"/>
              <a:t>Diterbitkan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Nominal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33600" y="1416050"/>
            <a:ext cx="81534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defTabSz="914400">
              <a:lnSpc>
                <a:spcPct val="125000"/>
              </a:lnSpc>
              <a:spcBef>
                <a:spcPct val="30000"/>
              </a:spcBef>
              <a:buSzPct val="80000"/>
              <a:defRPr/>
            </a:pPr>
            <a:r>
              <a:rPr lang="en-US" sz="2100" kern="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100" kern="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2013, PT BBB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menerbitkan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nominal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juta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persen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periode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jatuh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tempo 5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atas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harus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dibayar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setiap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akhir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. PT BBB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melakukan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pencatatan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jurnal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</a:rPr>
              <a:t>berikut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33600" y="3221037"/>
            <a:ext cx="8077200" cy="266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  <a:tab pos="6000750" algn="r"/>
                <a:tab pos="7429500" algn="r"/>
              </a:tabLs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457200" indent="-457200" defTabSz="914400">
              <a:lnSpc>
                <a:spcPct val="120000"/>
              </a:lnSpc>
              <a:spcBef>
                <a:spcPct val="15000"/>
              </a:spcBef>
              <a:buFontTx/>
              <a:buAutoNum type="alphaLcParenBoth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</a:t>
            </a:r>
            <a:r>
              <a:rPr lang="en-US" sz="210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Januari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2013</a:t>
            </a:r>
          </a:p>
          <a:p>
            <a:pPr lvl="1" defTabSz="914400">
              <a:lnSpc>
                <a:spcPct val="120000"/>
              </a:lnSpc>
              <a:defRPr/>
            </a:pP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 	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914400">
              <a:spcBef>
                <a:spcPct val="15000"/>
              </a:spcBef>
              <a:defRPr/>
            </a:pP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Wesel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bayar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	100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57200" indent="-457200" defTabSz="914400">
              <a:lnSpc>
                <a:spcPct val="120000"/>
              </a:lnSpc>
              <a:spcBef>
                <a:spcPct val="70000"/>
              </a:spcBef>
              <a:buFontTx/>
              <a:buAutoNum type="alphaLcParenBoth" startAt="2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31 </a:t>
            </a:r>
            <a:r>
              <a:rPr lang="en-US" sz="210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Desember</a:t>
            </a:r>
            <a:r>
              <a:rPr lang="en-US" sz="210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2013</a:t>
            </a:r>
          </a:p>
          <a:p>
            <a:pPr lvl="1" defTabSz="914400">
              <a:lnSpc>
                <a:spcPct val="120000"/>
              </a:lnSpc>
              <a:defRPr/>
            </a:pP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Beban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bunga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endParaRPr lang="en-US" sz="2100" b="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914400">
              <a:spcBef>
                <a:spcPct val="15000"/>
              </a:spcBef>
              <a:tabLst/>
              <a:defRPr/>
            </a:pP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Kas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1900" b="0" kern="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Rp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10 </a:t>
            </a:r>
            <a:r>
              <a:rPr lang="en-US" sz="1900" b="0" kern="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juta</a:t>
            </a:r>
            <a:r>
              <a:rPr lang="en-US" sz="1900" b="0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x 10%)			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10 </a:t>
            </a:r>
            <a:r>
              <a:rPr lang="en-US" sz="2100" b="0" kern="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juta</a:t>
            </a:r>
            <a:r>
              <a:rPr lang="en-US" sz="2100" b="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17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24214" y="542603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9800" y="2051050"/>
            <a:ext cx="8001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5000"/>
              </a:spcBef>
              <a:spcAft>
                <a:spcPct val="10000"/>
              </a:spcAft>
              <a:buSzPct val="80000"/>
            </a:pP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Perusahaan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penerbit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mencatat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perbedaan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antara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nominal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i="1" dirty="0">
                <a:solidFill>
                  <a:srgbClr val="000000"/>
                </a:solidFill>
                <a:latin typeface="Calibri" pitchFamily="34" charset="0"/>
              </a:rPr>
              <a:t>present </a:t>
            </a:r>
            <a:r>
              <a:rPr lang="en-US" sz="2200" b="0" i="1" dirty="0">
                <a:solidFill>
                  <a:srgbClr val="000000"/>
                </a:solidFill>
                <a:latin typeface="Calibri" pitchFamily="34" charset="0"/>
              </a:rPr>
              <a:t>value 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jual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diskon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diamortisasi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beban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selama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umur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Wesel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Tanpa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(</a:t>
            </a:r>
            <a:r>
              <a:rPr lang="en-US" sz="2800" i="1" dirty="0">
                <a:solidFill>
                  <a:srgbClr val="008000"/>
                </a:solidFill>
                <a:latin typeface="Calibri" pitchFamily="34" charset="0"/>
              </a:rPr>
              <a:t>Zero-Interest-Bearing Notes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sz="28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09800" y="3505201"/>
            <a:ext cx="800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0"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2013, PT CCC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menerbitkan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tanpa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senilai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500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juta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periode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jatuh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tempo 5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tahun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seharga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Rp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296.725.664.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implisit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wesel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tersebut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adalah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persen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*.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Siapkan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jurnal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perlu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dicatat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PT CCC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tanggal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Januari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2013, 31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Desember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2013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31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Desember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2014!</a:t>
            </a:r>
            <a:endParaRPr lang="en-US" sz="21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98700" y="1447801"/>
          <a:ext cx="7454901" cy="1666875"/>
        </p:xfrm>
        <a:graphic>
          <a:graphicData uri="http://schemas.openxmlformats.org/drawingml/2006/table">
            <a:tbl>
              <a:tblPr firstRow="1" bandRow="1"/>
              <a:tblGrid>
                <a:gridCol w="116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wesel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296,725,664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32,639,823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32,639,823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329,365,487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36,230,204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36,230,204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365,595,691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280744" y="3581400"/>
          <a:ext cx="7472857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01 Jan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Kas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296.725.664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296.725.664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wesel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32.639.823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32.639.823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31 Des 14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Beban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bunga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</a:rPr>
                        <a:t>wesel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36.230.204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Wesel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bayar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dirty="0" smtClean="0">
                          <a:latin typeface="Calibri" pitchFamily="34" charset="0"/>
                        </a:rPr>
                        <a:t>36.230.204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224214" y="542603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3712008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1419225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Wesel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Bunga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(</a:t>
            </a:r>
            <a:r>
              <a:rPr lang="en-US" sz="2800" i="1" dirty="0">
                <a:solidFill>
                  <a:srgbClr val="008000"/>
                </a:solidFill>
                <a:latin typeface="Calibri" pitchFamily="34" charset="0"/>
              </a:rPr>
              <a:t>Interest-Bearing Notes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)</a:t>
            </a:r>
            <a:endParaRPr lang="en-US" sz="2800" i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38103" y="260648"/>
            <a:ext cx="7138987" cy="9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ZapfHumnst BT" pitchFamily="34" charset="0"/>
                <a:cs typeface="Arial" charset="0"/>
              </a:defRPr>
            </a:lvl9pPr>
          </a:lstStyle>
          <a:p>
            <a:r>
              <a:rPr lang="en-US" sz="2600" dirty="0"/>
              <a:t>Wesel Bayar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Diterbitkan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Nominal</a:t>
            </a:r>
            <a:endParaRPr lang="id-ID" sz="2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54696" y="2092813"/>
            <a:ext cx="83058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Akuntansi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kupon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serupa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akuntansi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algn="l">
              <a:lnSpc>
                <a:spcPct val="120000"/>
              </a:lnSpc>
              <a:spcBef>
                <a:spcPct val="30000"/>
              </a:spcBef>
              <a:buSzPct val="80000"/>
            </a:pP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Jika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terdapat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diskon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premium,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maka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jumlah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tersebut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diamortisasi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selama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umur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menggunakan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metode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Calibri" pitchFamily="34" charset="0"/>
              </a:rPr>
              <a:t>efektif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8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3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2057401"/>
            <a:ext cx="8229600" cy="21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5143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&gt;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bersih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=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Rugi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Harga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&lt;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bersih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=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Untung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reakuisisi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premium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diskon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diamortisasi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sampai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rekuisisi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1462088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Kas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sebelum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Jatuh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Tempo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13314" name="Picture 2" descr="C:\Users\siina\Desktop\MOM'S\PSAK BARU\gambar ekonomi\Home_inspection_checkl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68" y="3861048"/>
            <a:ext cx="2517532" cy="24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48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600" y="1295400"/>
            <a:ext cx="8153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Januari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2013, PT DDD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menerbitkan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500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8% </a:t>
            </a:r>
            <a:r>
              <a:rPr lang="en-US" sz="2000" b="0" i="1" dirty="0">
                <a:solidFill>
                  <a:schemeClr val="tx1"/>
                </a:solidFill>
                <a:latin typeface="Calibri" pitchFamily="34" charset="0"/>
              </a:rPr>
              <a:t>semiannually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periode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tempo 4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tahun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Calibri" pitchFamily="34" charset="0"/>
              </a:rPr>
              <a:t>yield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10%.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308334" y="2828420"/>
            <a:ext cx="8207266" cy="174429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353003" y="2840087"/>
                <a:ext cx="7770653" cy="52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nilai</a:t>
                </a:r>
                <a:r>
                  <a:rPr lang="en-US" dirty="0">
                    <a:latin typeface="Calibri" pitchFamily="34" charset="0"/>
                  </a:rPr>
                  <a:t> nominal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𝟓𝟎𝟎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  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𝟑𝟑𝟖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𝟒𝟏𝟗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𝟔𝟖𝟏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3" y="2840087"/>
                <a:ext cx="7770653" cy="528286"/>
              </a:xfrm>
              <a:prstGeom prst="rect">
                <a:avLst/>
              </a:prstGeom>
              <a:blipFill>
                <a:blip r:embed="rId2"/>
                <a:stretch>
                  <a:fillRect l="-706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353003" y="3434828"/>
                <a:ext cx="7754623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pembayaran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err="1">
                    <a:latin typeface="Calibri" pitchFamily="34" charset="0"/>
                  </a:rPr>
                  <a:t>kupon</a:t>
                </a:r>
                <a:r>
                  <a:rPr lang="en-US" dirty="0">
                    <a:latin typeface="Calibri" pitchFamily="34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𝟎𝟓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𝟖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𝟎𝟓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𝟏𝟐𝟗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𝟐𝟔𝟒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𝟐𝟓𝟓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3" y="3434828"/>
                <a:ext cx="7754623" cy="533736"/>
              </a:xfrm>
              <a:prstGeom prst="rect">
                <a:avLst/>
              </a:prstGeom>
              <a:blipFill>
                <a:blip r:embed="rId3"/>
                <a:stretch>
                  <a:fillRect l="-70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8153400" y="3967988"/>
            <a:ext cx="1935028" cy="577"/>
          </a:xfrm>
          <a:prstGeom prst="line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0058400" y="37750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latin typeface="Calibri" pitchFamily="34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3002" y="4042746"/>
            <a:ext cx="2590800" cy="37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5140325" algn="l"/>
              </a:tabLst>
            </a:pPr>
            <a:r>
              <a:rPr lang="en-US" dirty="0">
                <a:latin typeface="Calibri" pitchFamily="34" charset="0"/>
              </a:rPr>
              <a:t>PV (</a:t>
            </a:r>
            <a:r>
              <a:rPr lang="en-US" dirty="0" err="1">
                <a:latin typeface="Calibri" pitchFamily="34" charset="0"/>
              </a:rPr>
              <a:t>harga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jual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</a:rPr>
              <a:t>obligasi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924800" y="4079130"/>
                <a:ext cx="2590800" cy="37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43200" algn="l"/>
                    <a:tab pos="51403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𝟒𝟔𝟕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𝟔𝟖𝟑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𝟗𝟑𝟔</m:t>
                      </m:r>
                    </m:oMath>
                  </m:oMathPara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079130"/>
                <a:ext cx="2590800" cy="377568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siina\Desktop\MOM'S\PSAK BARU\gambar ekonomi\home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864288"/>
            <a:ext cx="1643390" cy="13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24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81199" y="1538288"/>
          <a:ext cx="8204200" cy="4010025"/>
        </p:xfrm>
        <a:graphic>
          <a:graphicData uri="http://schemas.openxmlformats.org/drawingml/2006/table">
            <a:tbl>
              <a:tblPr firstRow="1" band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Diskon diamortisasi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obligasi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467,683,936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23,384,197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3,384,197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471,068,133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23,553,407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3,553,407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474,621,539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23,731,077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3,731,077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478,352,616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23,917,631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3,917,631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482,270,247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24,113,512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4,113,512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486,383,760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24,319,188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4,319,188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490,702,948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1/7/2015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24,535,147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4,535,147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495,238,095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1/1/2016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24,761,905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4,761,905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500,000,000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160.000.000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192,316,064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32,316,064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069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1295400"/>
            <a:ext cx="8001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Dua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tahun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setelah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Januari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2014), PT DDD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menarik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seluruh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101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membatalkannya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33600" y="386709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buSzPct val="80000"/>
            </a:pPr>
            <a:r>
              <a:rPr lang="en-US" sz="2000" dirty="0">
                <a:latin typeface="Calibri" pitchFamily="34" charset="0"/>
              </a:rPr>
              <a:t>PT DDD </a:t>
            </a:r>
            <a:r>
              <a:rPr lang="en-US" sz="2000" dirty="0" err="1">
                <a:latin typeface="Calibri" pitchFamily="34" charset="0"/>
              </a:rPr>
              <a:t>mencatat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penarikan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pembatalan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sebagai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berikut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09800" y="4267201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 err="1">
                <a:latin typeface="Calibri" pitchFamily="34" charset="0"/>
              </a:rPr>
              <a:t>Utang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</a:rPr>
              <a:t>482.270.247</a:t>
            </a:r>
            <a:endParaRPr lang="en-US" sz="2000" dirty="0"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 err="1">
                <a:latin typeface="Calibri" pitchFamily="34" charset="0"/>
              </a:rPr>
              <a:t>Kerugian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pelunasan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obligasi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</a:rPr>
              <a:t>22.729.753</a:t>
            </a:r>
            <a:endParaRPr lang="en-US" sz="2000" dirty="0"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 err="1">
                <a:latin typeface="Calibri" pitchFamily="34" charset="0"/>
              </a:rPr>
              <a:t>Kas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</a:rPr>
              <a:t>505.000.000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33600" y="2286000"/>
          <a:ext cx="8001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Harga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reakuisisi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500jt x 1.01)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Calibri" pitchFamily="34" charset="0"/>
                        </a:rPr>
                        <a:t>Rp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505.000.000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</a:rPr>
                        <a:t>Nilai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buku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obligasi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yang </a:t>
                      </a:r>
                      <a:r>
                        <a:rPr lang="en-US" dirty="0" err="1" smtClean="0">
                          <a:latin typeface="Calibri" pitchFamily="34" charset="0"/>
                        </a:rPr>
                        <a:t>ditebus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</a:rPr>
                        <a:t> 482.270.247 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Kerugian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pelunasan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obligasi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Rp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  22.729.753</a:t>
                      </a:r>
                      <a:endParaRPr lang="en-US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80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09800" y="2057401"/>
            <a:ext cx="7848600" cy="199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5143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3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Kreditur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non-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ekuitas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lvl="1" algn="l">
              <a:lnSpc>
                <a:spcPct val="13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Debitur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mengakui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keuntungan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sebesar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kelebihan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terutang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terhadap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ekuitas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ditransfer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09800" y="1371600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Pertukaran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Aset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atau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Sekuritas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09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9800" y="1295400"/>
            <a:ext cx="8229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5715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marL="3175" lvl="1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 Bank EEE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meminjamkan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500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kemudian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oleh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digunakan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membangun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Karena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rendahnya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minat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kepemilikan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,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tidak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melunasi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kewajiban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obligasinya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Bank EEE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setuju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menerima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bangunan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400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seluruh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kewajiban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menurut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catatan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RP 550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PT FFF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mencatat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transaksi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9800" y="4419601"/>
            <a:ext cx="7924800" cy="1800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Wesel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bayar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Bank EEE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500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Kerugian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pelepasan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150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Apartemen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550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457200" indent="-457200">
              <a:lnSpc>
                <a:spcPct val="140000"/>
              </a:lnSpc>
              <a:tabLst>
                <a:tab pos="6286500" algn="r"/>
                <a:tab pos="7543800" algn="r"/>
              </a:tabLs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Keuntungan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utang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milyar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50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Utang</a:t>
            </a:r>
            <a:r>
              <a:rPr lang="en-US" b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Obligasi</a:t>
            </a:r>
            <a:endParaRPr lang="id-ID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09800" y="1535088"/>
            <a:ext cx="79248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>
                <a:solidFill>
                  <a:srgbClr val="800000"/>
                </a:solidFill>
                <a:latin typeface="Calibri" pitchFamily="34" charset="0"/>
              </a:rPr>
              <a:t>Liabilitas jangka panjang </a:t>
            </a: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terdiri atas perkiraan aliran sumber daya keluar perusahaan akibat kewajiban yang tidak dapat diselesaikan dalam kurun waktu 1 tahun atau siklus operasi perusahaan.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09800" y="3085446"/>
            <a:ext cx="41910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 dirty="0" err="1">
                <a:solidFill>
                  <a:srgbClr val="800000"/>
                </a:solidFill>
                <a:latin typeface="Calibri" pitchFamily="34" charset="0"/>
              </a:rPr>
              <a:t>Contoh</a:t>
            </a:r>
            <a:r>
              <a:rPr lang="en-US" sz="2200" dirty="0">
                <a:solidFill>
                  <a:srgbClr val="800000"/>
                </a:solidFill>
                <a:latin typeface="Calibri" pitchFamily="34" charset="0"/>
              </a:rPr>
              <a:t>:</a:t>
            </a:r>
            <a:r>
              <a:rPr lang="en-US" sz="2200" dirty="0">
                <a:solidFill>
                  <a:srgbClr val="009AA6"/>
                </a:solidFill>
                <a:latin typeface="Calibri" pitchFamily="34" charset="0"/>
              </a:rPr>
              <a:t> 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Utang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Wesel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bayar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Utang</a:t>
            </a:r>
            <a:r>
              <a:rPr lang="en-US" sz="2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Calibri" pitchFamily="34" charset="0"/>
              </a:rPr>
              <a:t>hipotek</a:t>
            </a:r>
            <a:endParaRPr lang="en-US" sz="2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400800" y="3091795"/>
            <a:ext cx="38100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endParaRPr lang="en-US" sz="2200" b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Kewajiban pensiun</a:t>
            </a:r>
          </a:p>
          <a:p>
            <a:pPr algn="l"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>
                <a:solidFill>
                  <a:srgbClr val="000000"/>
                </a:solidFill>
                <a:latin typeface="Calibri" pitchFamily="34" charset="0"/>
              </a:rPr>
              <a:t>Kewajiban </a:t>
            </a:r>
            <a:r>
              <a:rPr lang="en-US" sz="2200" b="0" i="1">
                <a:solidFill>
                  <a:srgbClr val="000000"/>
                </a:solidFill>
                <a:latin typeface="Calibri" pitchFamily="34" charset="0"/>
              </a:rPr>
              <a:t>leasing</a:t>
            </a:r>
            <a:endParaRPr lang="en-US" sz="2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259514" y="5025370"/>
            <a:ext cx="3570287" cy="707886"/>
          </a:xfrm>
          <a:prstGeom prst="rect">
            <a:avLst/>
          </a:prstGeom>
          <a:solidFill>
            <a:srgbClr val="FFFF99"/>
          </a:solidFill>
          <a:ln w="28575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Utang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jangka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panjang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memiliki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perjanjian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pembatasan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44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09800" y="13716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Pelunasan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dengan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Persyaratan</a:t>
            </a:r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itchFamily="34" charset="0"/>
              </a:rPr>
              <a:t>Modifikasi</a:t>
            </a:r>
            <a:endParaRPr lang="en-US" sz="28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09800" y="2020889"/>
            <a:ext cx="7848600" cy="30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100" dirty="0" err="1">
                <a:latin typeface="Calibri" pitchFamily="34" charset="0"/>
              </a:rPr>
              <a:t>Kreditur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dapat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menawarkan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satu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atau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kombinasi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dari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kombinasi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berikut</a:t>
            </a:r>
            <a:r>
              <a:rPr lang="en-US" sz="2100" dirty="0">
                <a:latin typeface="Calibri" pitchFamily="34" charset="0"/>
              </a:rPr>
              <a:t>: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suku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bunga</a:t>
            </a:r>
            <a:r>
              <a:rPr lang="en-US" sz="2100" dirty="0">
                <a:latin typeface="Calibri" pitchFamily="34" charset="0"/>
              </a:rPr>
              <a:t> nominal.</a:t>
            </a: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Perpanjangan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jatuh</a:t>
            </a:r>
            <a:r>
              <a:rPr lang="en-US" sz="2100" dirty="0">
                <a:latin typeface="Calibri" pitchFamily="34" charset="0"/>
              </a:rPr>
              <a:t> tempo </a:t>
            </a:r>
            <a:r>
              <a:rPr lang="en-US" sz="2100" dirty="0" err="1">
                <a:latin typeface="Calibri" pitchFamily="34" charset="0"/>
              </a:rPr>
              <a:t>pembayaran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nilai</a:t>
            </a:r>
            <a:r>
              <a:rPr lang="en-US" sz="2100" dirty="0">
                <a:latin typeface="Calibri" pitchFamily="34" charset="0"/>
              </a:rPr>
              <a:t> nominal </a:t>
            </a:r>
            <a:r>
              <a:rPr lang="en-US" sz="2100" dirty="0" err="1">
                <a:latin typeface="Calibri" pitchFamily="34" charset="0"/>
              </a:rPr>
              <a:t>utang</a:t>
            </a:r>
            <a:r>
              <a:rPr lang="en-US" sz="2100" dirty="0">
                <a:latin typeface="Calibri" pitchFamily="34" charset="0"/>
              </a:rPr>
              <a:t>.</a:t>
            </a:r>
            <a:endParaRPr lang="en-US" sz="2100" dirty="0">
              <a:latin typeface="Calibri" pitchFamily="34" charset="0"/>
            </a:endParaRP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nilai</a:t>
            </a:r>
            <a:r>
              <a:rPr lang="en-US" sz="2100" dirty="0">
                <a:latin typeface="Calibri" pitchFamily="34" charset="0"/>
              </a:rPr>
              <a:t> nominal </a:t>
            </a:r>
            <a:r>
              <a:rPr lang="en-US" sz="2100" dirty="0" err="1">
                <a:latin typeface="Calibri" pitchFamily="34" charset="0"/>
              </a:rPr>
              <a:t>utang</a:t>
            </a:r>
            <a:r>
              <a:rPr lang="en-US" sz="2100" dirty="0">
                <a:latin typeface="Calibri" pitchFamily="34" charset="0"/>
              </a:rPr>
              <a:t>.</a:t>
            </a:r>
            <a:endParaRPr lang="en-US" sz="2100" dirty="0">
              <a:latin typeface="Calibri" pitchFamily="34" charset="0"/>
            </a:endParaRPr>
          </a:p>
          <a:p>
            <a:pPr marL="685800" lvl="1" indent="-457200">
              <a:lnSpc>
                <a:spcPct val="130000"/>
              </a:lnSpc>
              <a:spcBef>
                <a:spcPct val="35000"/>
              </a:spcBef>
              <a:buFontTx/>
              <a:buAutoNum type="arabicPeriod"/>
            </a:pPr>
            <a:r>
              <a:rPr lang="en-US" sz="2100" dirty="0" err="1">
                <a:latin typeface="Calibri" pitchFamily="34" charset="0"/>
              </a:rPr>
              <a:t>Pengurangan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atau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err="1">
                <a:latin typeface="Calibri" pitchFamily="34" charset="0"/>
              </a:rPr>
              <a:t>penangguhan</a:t>
            </a: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i="1" dirty="0">
                <a:latin typeface="Calibri" pitchFamily="34" charset="0"/>
              </a:rPr>
              <a:t>accrued interest</a:t>
            </a:r>
            <a:r>
              <a:rPr lang="en-US" sz="2100" dirty="0">
                <a:latin typeface="Calibri" pitchFamily="34" charset="0"/>
              </a:rPr>
              <a:t>.</a:t>
            </a:r>
          </a:p>
        </p:txBody>
      </p:sp>
      <p:pic>
        <p:nvPicPr>
          <p:cNvPr id="15362" name="Picture 2" descr="C:\Users\siina\Desktop\MOM'S\PSAK BARU\gambar ekonomi\images_0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908550"/>
            <a:ext cx="17907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17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371600"/>
            <a:ext cx="8305800" cy="39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2012, Bank GGG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kesepakatan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modifikasi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sedang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mengalami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kesulitan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keuangan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Bank GGG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restrukturisasi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pinjaman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par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sbb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Mengurangi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menjadi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Rp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180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juta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Memperpanjang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tanggal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jatuh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tempo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2012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31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Desember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2014.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30000"/>
              </a:lnSpc>
              <a:spcBef>
                <a:spcPct val="35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Mengurangi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12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8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Mengingat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kesulitan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finansial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HHH,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pinjaman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PT HHH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adalah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sebesar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14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1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1371600"/>
            <a:ext cx="8077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IFRS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mengharuskan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modifikasi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diperhitungkan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pelunasan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lama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wesel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baru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diukur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08334" y="3056306"/>
            <a:ext cx="8207266" cy="174429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353002" y="3067973"/>
                <a:ext cx="7990264" cy="52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nilai</a:t>
                </a:r>
                <a:r>
                  <a:rPr lang="en-US" dirty="0">
                    <a:latin typeface="Calibri" pitchFamily="34" charset="0"/>
                  </a:rPr>
                  <a:t> nominal	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𝟏𝟖𝟎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    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𝑹𝒑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𝟏𝟑𝟖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𝟓𝟎𝟒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𝟏𝟓𝟓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2" y="3067973"/>
                <a:ext cx="7990264" cy="528286"/>
              </a:xfrm>
              <a:prstGeom prst="rect">
                <a:avLst/>
              </a:prstGeom>
              <a:blipFill>
                <a:blip r:embed="rId2"/>
                <a:stretch>
                  <a:fillRect l="-686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53002" y="3662714"/>
                <a:ext cx="7929350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2743200" algn="l"/>
                  </a:tabLst>
                </a:pPr>
                <a:r>
                  <a:rPr lang="en-US" dirty="0">
                    <a:latin typeface="Calibri" pitchFamily="34" charset="0"/>
                  </a:rPr>
                  <a:t>PV </a:t>
                </a:r>
                <a:r>
                  <a:rPr lang="en-US" dirty="0" err="1">
                    <a:latin typeface="Calibri" pitchFamily="34" charset="0"/>
                  </a:rPr>
                  <a:t>pembayaran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err="1">
                    <a:latin typeface="Calibri" pitchFamily="34" charset="0"/>
                  </a:rPr>
                  <a:t>kupon</a:t>
                </a:r>
                <a:r>
                  <a:rPr lang="en-US" dirty="0">
                    <a:latin typeface="Calibri" pitchFamily="34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𝟏𝟒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𝟒𝟎𝟎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𝟎𝟎𝟎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+.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𝟏𝟒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𝟏𝟒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=         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𝟐𝟑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𝟕𝟏𝟏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𝟗𝟏𝟏</m:t>
                    </m:r>
                  </m:oMath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02" y="3662714"/>
                <a:ext cx="7929350" cy="532390"/>
              </a:xfrm>
              <a:prstGeom prst="rect">
                <a:avLst/>
              </a:prstGeom>
              <a:blipFill>
                <a:blip r:embed="rId3"/>
                <a:stretch>
                  <a:fillRect l="-69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153400" y="4195874"/>
            <a:ext cx="1935028" cy="577"/>
          </a:xfrm>
          <a:prstGeom prst="line">
            <a:avLst/>
          </a:prstGeom>
          <a:solidFill>
            <a:schemeClr val="bg1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0058400" y="40029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3002" y="4270632"/>
            <a:ext cx="2590800" cy="37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l"/>
                <a:tab pos="5140325" algn="l"/>
              </a:tabLst>
            </a:pPr>
            <a:r>
              <a:rPr lang="en-US" dirty="0">
                <a:latin typeface="Calibri" pitchFamily="34" charset="0"/>
              </a:rPr>
              <a:t>PV (</a:t>
            </a:r>
            <a:r>
              <a:rPr lang="en-US" dirty="0" err="1">
                <a:latin typeface="Calibri" pitchFamily="34" charset="0"/>
              </a:rPr>
              <a:t>harga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jual</a:t>
            </a:r>
            <a:r>
              <a:rPr lang="en-US" dirty="0">
                <a:latin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</a:rPr>
              <a:t>obligasi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924800" y="4307016"/>
                <a:ext cx="2590800" cy="377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743200" algn="l"/>
                    <a:tab pos="51403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𝑹𝒑</m:t>
                      </m:r>
                      <m:r>
                        <a:rPr lang="en-US" b="1" i="1">
                          <a:latin typeface="Cambria Math"/>
                        </a:rPr>
                        <m:t>  </m:t>
                      </m:r>
                      <m:r>
                        <a:rPr lang="en-US" b="1" i="1">
                          <a:latin typeface="Cambria Math"/>
                        </a:rPr>
                        <m:t>𝟏𝟔𝟐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𝟐𝟏𝟔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𝟎𝟔𝟔</m:t>
                      </m:r>
                    </m:oMath>
                  </m:oMathPara>
                </a14:m>
                <a:endParaRPr lang="en-US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307016"/>
                <a:ext cx="2590800" cy="377568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33600" y="2403158"/>
            <a:ext cx="6019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PV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arus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direstrukturisasi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8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5" y="188640"/>
            <a:ext cx="7138987" cy="955576"/>
          </a:xfrm>
        </p:spPr>
        <p:txBody>
          <a:bodyPr/>
          <a:lstStyle/>
          <a:p>
            <a:r>
              <a:rPr lang="en-US" sz="3200" dirty="0" err="1"/>
              <a:t>Pelunasan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Panjang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844825"/>
            <a:ext cx="8077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35000"/>
              </a:spcBef>
              <a:buSzPct val="80000"/>
            </a:pP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PT HHH </a:t>
            </a:r>
            <a:r>
              <a:rPr lang="id-ID" sz="2000" b="0" dirty="0">
                <a:solidFill>
                  <a:schemeClr val="tx1"/>
                </a:solidFill>
                <a:latin typeface="Calibri" pitchFamily="34" charset="0"/>
              </a:rPr>
              <a:t>mencatat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jurnal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restrukturisasi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utang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berikut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: </a:t>
            </a:r>
            <a:endParaRPr lang="en-US" sz="20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09800" y="2547482"/>
            <a:ext cx="7924800" cy="116955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Wesel </a:t>
            </a:r>
            <a:r>
              <a:rPr lang="en-US" sz="2000" dirty="0" err="1">
                <a:latin typeface="Calibri" pitchFamily="34" charset="0"/>
              </a:rPr>
              <a:t>bayar</a:t>
            </a:r>
            <a:r>
              <a:rPr lang="en-US" sz="2000" dirty="0">
                <a:latin typeface="Calibri" pitchFamily="34" charset="0"/>
              </a:rPr>
              <a:t> (lama) </a:t>
            </a: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</a:rPr>
              <a:t>200.000,000</a:t>
            </a:r>
            <a:endParaRPr lang="en-US" sz="2000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tabLst>
                <a:tab pos="6286500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 err="1">
                <a:latin typeface="Calibri" pitchFamily="34" charset="0"/>
              </a:rPr>
              <a:t>Keuntungan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pelunasan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wesel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</a:rPr>
              <a:t>37.783.934</a:t>
            </a:r>
            <a:endParaRPr lang="en-US" sz="2000" dirty="0">
              <a:latin typeface="Calibri" pitchFamily="34" charset="0"/>
            </a:endParaRPr>
          </a:p>
          <a:p>
            <a:pPr marL="457200" indent="-457200">
              <a:spcAft>
                <a:spcPts val="600"/>
              </a:spcAft>
              <a:tabLst>
                <a:tab pos="6180138" algn="r"/>
                <a:tab pos="7372350" algn="r"/>
              </a:tabLst>
            </a:pPr>
            <a:r>
              <a:rPr lang="en-US" sz="2000" dirty="0">
                <a:latin typeface="Calibri" pitchFamily="34" charset="0"/>
              </a:rPr>
              <a:t>	</a:t>
            </a:r>
            <a:r>
              <a:rPr lang="en-US" sz="2000" dirty="0">
                <a:latin typeface="Calibri" pitchFamily="34" charset="0"/>
              </a:rPr>
              <a:t>Wesel </a:t>
            </a:r>
            <a:r>
              <a:rPr lang="en-US" sz="2000" dirty="0" err="1">
                <a:latin typeface="Calibri" pitchFamily="34" charset="0"/>
              </a:rPr>
              <a:t>bayar</a:t>
            </a:r>
            <a:r>
              <a:rPr lang="en-US" sz="2000" dirty="0">
                <a:latin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</a:rPr>
              <a:t>baru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>
                <a:latin typeface="Calibri" pitchFamily="34" charset="0"/>
              </a:rPr>
              <a:t>		</a:t>
            </a:r>
            <a:r>
              <a:rPr lang="en-US" sz="2000" dirty="0">
                <a:latin typeface="Calibri" pitchFamily="34" charset="0"/>
              </a:rPr>
              <a:t>162.216.066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28800" y="4038600"/>
          <a:ext cx="8382000" cy="1641996"/>
        </p:xfrm>
        <a:graphic>
          <a:graphicData uri="http://schemas.openxmlformats.org/drawingml/2006/table">
            <a:tbl>
              <a:tblPr firstRow="1" bandRow="1"/>
              <a:tblGrid>
                <a:gridCol w="1613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7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Tanggal</a:t>
                      </a:r>
                    </a:p>
                  </a:txBody>
                  <a:tcPr marL="9383" marR="9383" marT="9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Bunga dibayar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Beban bunga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Amortisasi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Nilai tercatat wesel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31/12/12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162,216,066 </a:t>
                      </a:r>
                    </a:p>
                  </a:txBody>
                  <a:tcPr marL="9383" marR="9383" marT="938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31/12/13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14,400,000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22,710,249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8,310,249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170,526,315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9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31/12/14</a:t>
                      </a:r>
                    </a:p>
                  </a:txBody>
                  <a:tcPr marL="9383" marR="9383" marT="9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14,400,000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23,873,685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9,473,685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180,000,000 </a:t>
                      </a:r>
                    </a:p>
                  </a:txBody>
                  <a:tcPr marL="9383" marR="9383" marT="938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2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9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52563"/>
            <a:ext cx="7924800" cy="310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None/>
            </a:pP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Penerbitan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Calibri" pitchFamily="34" charset="0"/>
              </a:rPr>
              <a:t>ke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Calibri" pitchFamily="34" charset="0"/>
              </a:rPr>
              <a:t>publik</a:t>
            </a:r>
            <a:r>
              <a:rPr lang="id-ID" sz="24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Emiten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harus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Menetapkan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penjamin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emisi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persetujuan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regulasi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penerbitan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menjalani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proses audit,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menerbitkan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prospektus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Memiliki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sertifikat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tercetak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26" name="Picture 2" descr="C:\Users\siina\Desktop\MOM'S\PSAK BARU\gambar ekonomi\1bag_of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58" y="3861048"/>
            <a:ext cx="1667620" cy="21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54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52563"/>
            <a:ext cx="7924800" cy="25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Harga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jual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atas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penerbitan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ditetapkan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pitchFamily="34" charset="0"/>
              </a:rPr>
              <a:t>oleh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: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Mekanisme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permintaan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penawaran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Resiko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relatif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Kondisi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pasar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Keadaan</a:t>
            </a:r>
            <a:r>
              <a:rPr lang="en-US" sz="2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latin typeface="Calibri" pitchFamily="34" charset="0"/>
              </a:rPr>
              <a:t>ekonomi</a:t>
            </a:r>
            <a:endParaRPr lang="en-US" sz="2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96966" y="4149080"/>
            <a:ext cx="79248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id-ID" sz="2100" dirty="0">
                <a:solidFill>
                  <a:schemeClr val="tx1"/>
                </a:solidFill>
                <a:latin typeface="Calibri" pitchFamily="34" charset="0"/>
              </a:rPr>
              <a:t>Nilai obligasi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pada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present value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dari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arus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kas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masa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depan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diharapkan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, yang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terdiri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10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2100" i="1" dirty="0">
                <a:solidFill>
                  <a:schemeClr val="tx1"/>
                </a:solidFill>
                <a:latin typeface="Calibri" pitchFamily="34" charset="0"/>
              </a:rPr>
              <a:t>principal</a:t>
            </a:r>
            <a:r>
              <a:rPr lang="en-US" sz="21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050" name="Picture 2" descr="C:\Users\siina\Desktop\MOM'S\PSAK BARU\gambar ekonomi\0060-0808-0119-1460_Cartoon_Office_Worker_Overwhelmed_with_Paperwork_clipart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88" y="4611703"/>
            <a:ext cx="1146713" cy="14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45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09800" y="1427163"/>
            <a:ext cx="8001000" cy="45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6858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371600" indent="-4572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Bunga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nominal/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kupon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/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tercatat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 = 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tertulis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di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dalam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kontrak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perjanjian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100" b="0" dirty="0">
              <a:solidFill>
                <a:schemeClr val="tx1"/>
              </a:solidFill>
              <a:latin typeface="Calibri" pitchFamily="34" charset="0"/>
            </a:endParaRP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Emiten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menetapkan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suku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nominal.</a:t>
            </a:r>
          </a:p>
          <a:p>
            <a:pPr lvl="2" algn="l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Dinyatakan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sebagai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persentase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nominal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</a:rPr>
              <a:t>obligasi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</a:rPr>
              <a:t> (par).</a:t>
            </a:r>
          </a:p>
          <a:p>
            <a:pPr lvl="1" algn="l">
              <a:lnSpc>
                <a:spcPct val="120000"/>
              </a:lnSpc>
              <a:spcBef>
                <a:spcPct val="700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Suku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bunga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pasar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dirty="0" err="1">
                <a:solidFill>
                  <a:srgbClr val="800000"/>
                </a:solidFill>
                <a:latin typeface="Calibri" pitchFamily="34" charset="0"/>
              </a:rPr>
              <a:t>atau</a:t>
            </a:r>
            <a:r>
              <a:rPr lang="en-US" sz="21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100" i="1" dirty="0">
                <a:solidFill>
                  <a:srgbClr val="800000"/>
                </a:solidFill>
                <a:latin typeface="Calibri" pitchFamily="34" charset="0"/>
              </a:rPr>
              <a:t>effective yield 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memberikan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tingkat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pengembalian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sepadan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dengan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id-ID" sz="2100" b="0" dirty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siko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ct val="20000"/>
              </a:spcAft>
              <a:buSzPct val="80000"/>
              <a:buFont typeface="Wingdings" pitchFamily="2" charset="2"/>
              <a:buChar char="u"/>
            </a:pP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Merupakan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sesungguhnya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yang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diterima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pemegang</a:t>
            </a:r>
            <a:r>
              <a:rPr lang="en-US" sz="21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100" b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endParaRPr lang="en-US" sz="21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siina\Desktop\MOM'S\PSAK BARU\gambar ekonomi\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216"/>
            <a:ext cx="1360254" cy="10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48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09800" y="14478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175" indent="-3175">
              <a:lnSpc>
                <a:spcPct val="120000"/>
              </a:lnSpc>
              <a:buNone/>
            </a:pPr>
            <a:r>
              <a:rPr lang="en-US" sz="2200"/>
              <a:t>Jumlah bunga yang dibayarkan kepada pemegang obligasi setiap periode =</a:t>
            </a:r>
            <a:endParaRPr lang="en-US" sz="2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8946" y="35814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175" indent="-3175">
              <a:lnSpc>
                <a:spcPct val="120000"/>
              </a:lnSpc>
              <a:buNone/>
            </a:pP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Jumlah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bunga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yang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dicatat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sebagai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beban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oleh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en-US" sz="2200" b="0" dirty="0" err="1">
                <a:solidFill>
                  <a:schemeClr val="tx1"/>
                </a:solidFill>
                <a:effectLst/>
                <a:latin typeface="Calibri" pitchFamily="34" charset="0"/>
              </a:rPr>
              <a:t>emiten</a:t>
            </a:r>
            <a:r>
              <a:rPr lang="en-US" sz="2200" b="0" dirty="0">
                <a:solidFill>
                  <a:schemeClr val="tx1"/>
                </a:solidFill>
                <a:effectLst/>
                <a:latin typeface="Calibri" pitchFamily="34" charset="0"/>
              </a:rPr>
              <a:t>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23004" y="4181018"/>
                <a:ext cx="6615785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𝑺𝒖𝒌𝒖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𝒃𝒖𝒏𝒈𝒂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𝒑𝒂𝒔𝒂𝒓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𝑵𝒊𝒍𝒂𝒊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𝒕𝒆𝒓𝒄𝒂𝒕𝒂𝒕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𝒃𝒖𝒌𝒖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𝒐𝒃𝒍𝒊𝒈𝒂𝒔𝒊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04" y="4181018"/>
                <a:ext cx="6615785" cy="400110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23003" y="2522482"/>
                <a:ext cx="6045438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𝑺𝒖𝒌𝒖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𝒃𝒖𝒏𝒈𝒂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𝒏𝒐𝒎𝒊𝒏𝒂𝒍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𝑵𝒊𝒍𝒂𝒊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𝒏𝒐𝒎𝒊𝒏𝒂𝒍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𝒐𝒃𝒍𝒊𝒈𝒂𝒔𝒊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003" y="2522482"/>
                <a:ext cx="6045438" cy="40011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iina\Desktop\MOM'S\PSAK BARU\gambar ekonomi\ac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62" y="4997736"/>
            <a:ext cx="1912590" cy="11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44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Obligasi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F009D-D0F3-419F-97E7-E1BF36BF0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Akuntansi Keuangan 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6477000" y="2918048"/>
            <a:ext cx="3048000" cy="2743200"/>
          </a:xfrm>
          <a:prstGeom prst="rect">
            <a:avLst/>
          </a:prstGeom>
          <a:gradFill rotWithShape="1">
            <a:gsLst>
              <a:gs pos="0">
                <a:srgbClr val="00FFFF">
                  <a:shade val="51000"/>
                  <a:satMod val="130000"/>
                </a:srgbClr>
              </a:gs>
              <a:gs pos="80000">
                <a:srgbClr val="00FFFF">
                  <a:shade val="93000"/>
                  <a:satMod val="130000"/>
                </a:srgbClr>
              </a:gs>
              <a:gs pos="100000">
                <a:srgbClr val="00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2918048"/>
            <a:ext cx="3048000" cy="2743200"/>
          </a:xfrm>
          <a:prstGeom prst="rect">
            <a:avLst/>
          </a:prstGeom>
          <a:gradFill rotWithShape="1">
            <a:gsLst>
              <a:gs pos="0">
                <a:srgbClr val="00FFFF">
                  <a:shade val="51000"/>
                  <a:satMod val="130000"/>
                </a:srgbClr>
              </a:gs>
              <a:gs pos="80000">
                <a:srgbClr val="00FFFF">
                  <a:shade val="93000"/>
                  <a:satMod val="130000"/>
                </a:srgbClr>
              </a:gs>
              <a:gs pos="100000">
                <a:srgbClr val="00FFFF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438400" y="1451199"/>
            <a:ext cx="739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folHlink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folHlink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folHlink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folHlink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Asumsi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kupon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obligasi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800000"/>
                </a:solidFill>
                <a:latin typeface="Calibri" pitchFamily="34" charset="0"/>
              </a:rPr>
              <a:t>sebesar</a:t>
            </a:r>
            <a:r>
              <a:rPr lang="en-US" sz="2600" dirty="0">
                <a:solidFill>
                  <a:srgbClr val="800000"/>
                </a:solidFill>
                <a:latin typeface="Calibri" pitchFamily="34" charset="0"/>
              </a:rPr>
              <a:t> 8%</a:t>
            </a:r>
            <a:endParaRPr lang="en-US" sz="26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2320117"/>
            <a:ext cx="30480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Suku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Bunga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Pasar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2322036"/>
            <a:ext cx="30480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Obligasi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Dijual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pada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174247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6%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3176166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Premium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904497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8%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0400" y="3906416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Nilai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Par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4808430"/>
            <a:ext cx="16764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0400" y="4810349"/>
            <a:ext cx="1981200" cy="4616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 pitchFamily="34" charset="0"/>
              </a:rPr>
              <a:t>Diskon</a:t>
            </a:r>
            <a:endParaRPr lang="en-US" sz="2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029200" y="3265711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029200" y="4000862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014415" y="4906714"/>
            <a:ext cx="1752600" cy="268932"/>
          </a:xfrm>
          <a:prstGeom prst="rightArrow">
            <a:avLst/>
          </a:prstGeom>
          <a:solidFill>
            <a:srgbClr val="FFFFFF"/>
          </a:solidFill>
          <a:ln w="28575" cap="sq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</TotalTime>
  <Words>2463</Words>
  <Application>Microsoft Office PowerPoint</Application>
  <PresentationFormat>Widescreen</PresentationFormat>
  <Paragraphs>602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 Math</vt:lpstr>
      <vt:lpstr>Comic Sans MS</vt:lpstr>
      <vt:lpstr>Impact</vt:lpstr>
      <vt:lpstr>Times New Roman</vt:lpstr>
      <vt:lpstr>Wingdings</vt:lpstr>
      <vt:lpstr>Main Event</vt:lpstr>
      <vt:lpstr>AKUNTANSI KEUANGAN II D3</vt:lpstr>
      <vt:lpstr>BAB 2 LIABILITAS JANGKA PANJANG</vt:lpstr>
      <vt:lpstr>Tujuan Pembelajaran</vt:lpstr>
      <vt:lpstr>Utang Obligasi</vt:lpstr>
      <vt:lpstr>Penilaian Utang Obligasi</vt:lpstr>
      <vt:lpstr>Penilaian Utang Obligasi</vt:lpstr>
      <vt:lpstr>Penilaian Utang Obligasi</vt:lpstr>
      <vt:lpstr>Penilaian Utang Obligasi</vt:lpstr>
      <vt:lpstr>Penilaian Utang Obligasi</vt:lpstr>
      <vt:lpstr>Obligasi Dijual dengan Diskon</vt:lpstr>
      <vt:lpstr>Metode Suku Bunga Efektif</vt:lpstr>
      <vt:lpstr>Metode Suku Bunga Efektif</vt:lpstr>
      <vt:lpstr>Contoh Soal Obligasi</vt:lpstr>
      <vt:lpstr>Contoh Soal Obligasi (at Par)</vt:lpstr>
      <vt:lpstr>Contoh Soal Obligasi (at Par)</vt:lpstr>
      <vt:lpstr>Contoh Soal Obligasi (at Par)</vt:lpstr>
      <vt:lpstr>Contoh Soal Obligasi (Premium)</vt:lpstr>
      <vt:lpstr>Contoh Soal Obligasi (Premium)</vt:lpstr>
      <vt:lpstr>Contoh Soal Obligasi (Premium)</vt:lpstr>
      <vt:lpstr>Contoh Soal Obligasi (Premium)</vt:lpstr>
      <vt:lpstr>Contoh Soal Obligasi (Diskon)</vt:lpstr>
      <vt:lpstr>Contoh Soal Obligasi (Diskon)</vt:lpstr>
      <vt:lpstr>Contoh Soal Obligasi (Diskon)</vt:lpstr>
      <vt:lpstr>Contoh Soal Obligasi (Diskon)</vt:lpstr>
      <vt:lpstr>Metode Suku Bunga Efektif</vt:lpstr>
      <vt:lpstr>Metode Suku Bunga Efektif</vt:lpstr>
      <vt:lpstr>Metode Suku Bunga Efektif</vt:lpstr>
      <vt:lpstr>Metode Suku Bunga Efektif</vt:lpstr>
      <vt:lpstr>Metode Suku Bunga Efektif</vt:lpstr>
      <vt:lpstr>Wesel Bayar Diterbitkan pada Nilai Nominal</vt:lpstr>
      <vt:lpstr>PowerPoint Presentation</vt:lpstr>
      <vt:lpstr>PowerPoint Presentation</vt:lpstr>
      <vt:lpstr>PowerPoint Presentation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Pelunasan Kewajiban Jangka Panjang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7</cp:revision>
  <dcterms:created xsi:type="dcterms:W3CDTF">2020-04-12T13:26:51Z</dcterms:created>
  <dcterms:modified xsi:type="dcterms:W3CDTF">2020-04-12T15:34:59Z</dcterms:modified>
</cp:coreProperties>
</file>