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51420-E787-44A7-B757-1584CE66A0BB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80DF3-F66B-44C8-8134-91FD6B593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9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53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96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03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66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25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11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22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55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47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menyusul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50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73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79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24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15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18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52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74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08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700" dirty="0" smtClean="0"/>
              <a:t>AKUNTANSI KEUANGAN II</a:t>
            </a:r>
            <a:br>
              <a:rPr lang="en-US" sz="6700" dirty="0" smtClean="0"/>
            </a:br>
            <a:r>
              <a:rPr lang="en-US" sz="6700" dirty="0" smtClean="0"/>
              <a:t>D3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OLEH : dr. </a:t>
            </a:r>
            <a:r>
              <a:rPr lang="en-US" dirty="0" err="1" smtClean="0"/>
              <a:t>ony</a:t>
            </a:r>
            <a:r>
              <a:rPr lang="en-US" dirty="0" smtClean="0"/>
              <a:t> widilestariningtyas,se.,</a:t>
            </a:r>
            <a:r>
              <a:rPr lang="en-US" dirty="0" err="1" smtClean="0"/>
              <a:t>msi</a:t>
            </a:r>
            <a:r>
              <a:rPr lang="en-US" dirty="0" smtClean="0"/>
              <a:t>.,</a:t>
            </a:r>
            <a:r>
              <a:rPr lang="en-US" dirty="0" err="1" smtClean="0"/>
              <a:t>ak</a:t>
            </a:r>
            <a:r>
              <a:rPr lang="en-US" dirty="0" smtClean="0"/>
              <a:t>.,ca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9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486400" y="6534836"/>
            <a:ext cx="47009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b="1" dirty="0">
                <a:latin typeface="Times New Roman" pitchFamily="18" charset="0"/>
                <a:cs typeface="Times New Roman" pitchFamily="18" charset="0"/>
              </a:rPr>
              <a:t>TP1: Akuntansi untuk sekuritas yang dapat dikonversi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09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752600" y="1066801"/>
            <a:ext cx="8004974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900" b="1" kern="0" dirty="0" err="1">
                <a:solidFill>
                  <a:srgbClr val="000000"/>
                </a:solidFill>
                <a:latin typeface="Arial"/>
              </a:rPr>
              <a:t>Komponen</a:t>
            </a:r>
            <a:r>
              <a:rPr lang="en-US" sz="19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b="1" kern="0" dirty="0" err="1">
                <a:solidFill>
                  <a:srgbClr val="000000"/>
                </a:solidFill>
                <a:latin typeface="Arial"/>
              </a:rPr>
              <a:t>liabilitas</a:t>
            </a:r>
            <a:r>
              <a:rPr lang="en-US" sz="19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b="1" kern="0" dirty="0" err="1">
                <a:solidFill>
                  <a:srgbClr val="000000"/>
                </a:solidFill>
                <a:latin typeface="Arial"/>
              </a:rPr>
              <a:t>pada</a:t>
            </a:r>
            <a:r>
              <a:rPr lang="en-US" sz="19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b="1" kern="0" dirty="0" err="1">
                <a:solidFill>
                  <a:srgbClr val="000000"/>
                </a:solidFill>
                <a:latin typeface="Arial"/>
              </a:rPr>
              <a:t>obligasi</a:t>
            </a:r>
            <a:r>
              <a:rPr lang="en-US" sz="19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b="1" kern="0" dirty="0" err="1">
                <a:solidFill>
                  <a:srgbClr val="000000"/>
                </a:solidFill>
                <a:latin typeface="Arial"/>
              </a:rPr>
              <a:t>saat</a:t>
            </a:r>
            <a:r>
              <a:rPr lang="en-US" sz="19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b="1" kern="0" dirty="0" err="1">
                <a:solidFill>
                  <a:srgbClr val="000000"/>
                </a:solidFill>
                <a:latin typeface="Arial"/>
              </a:rPr>
              <a:t>diterbitkan</a:t>
            </a:r>
            <a:r>
              <a:rPr lang="en-US" sz="19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b="1" kern="0" dirty="0" err="1">
                <a:solidFill>
                  <a:srgbClr val="000000"/>
                </a:solidFill>
                <a:latin typeface="Arial"/>
              </a:rPr>
              <a:t>pada</a:t>
            </a:r>
            <a:r>
              <a:rPr lang="en-US" sz="19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b="1" kern="0" dirty="0" err="1">
                <a:solidFill>
                  <a:srgbClr val="000000"/>
                </a:solidFill>
                <a:latin typeface="Arial"/>
              </a:rPr>
              <a:t>nilai</a:t>
            </a:r>
            <a:r>
              <a:rPr lang="en-US" sz="19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b="1" kern="0" dirty="0" err="1">
                <a:solidFill>
                  <a:srgbClr val="000000"/>
                </a:solidFill>
                <a:latin typeface="Arial"/>
              </a:rPr>
              <a:t>wajar</a:t>
            </a:r>
            <a:endParaRPr lang="en-US" sz="19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8443" y="332656"/>
            <a:ext cx="701040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spcBef>
                <a:spcPct val="30000"/>
              </a:spcBef>
            </a:pP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Utang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Yang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Dapat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Dikonversi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contoh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)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768366" y="1600201"/>
              <a:ext cx="8518634" cy="14065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53743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PV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baseline="0" dirty="0" err="1" smtClean="0"/>
                            <a:t>nilai</a:t>
                          </a:r>
                          <a:r>
                            <a:rPr lang="en-US" baseline="0" dirty="0" smtClean="0"/>
                            <a:t> nominal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𝑅𝑝</m:t>
                                  </m:r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 200.000.000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baseline="0" smtClean="0">
                                          <a:latin typeface="Cambria Math"/>
                                        </a:rPr>
                                        <m:t>(1+.09)</m:t>
                                      </m:r>
                                    </m:e>
                                    <m:sup>
                                      <m:r>
                                        <a:rPr lang="en-US" b="0" i="1" baseline="0" smtClean="0">
                                          <a:latin typeface="Cambria Math"/>
                                        </a:rPr>
                                        <m:t>6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= </a:t>
                          </a:r>
                          <a:r>
                            <a:rPr lang="en-US" dirty="0" err="1" smtClean="0"/>
                            <a:t>Rp</a:t>
                          </a:r>
                          <a:r>
                            <a:rPr lang="en-US" dirty="0" smtClean="0"/>
                            <a:t> 119.253.465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PV </a:t>
                          </a:r>
                          <a:r>
                            <a:rPr lang="en-US" dirty="0" err="1" smtClean="0"/>
                            <a:t>pembayaran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dirty="0" err="1" smtClean="0"/>
                            <a:t>bunga</a:t>
                          </a:r>
                          <a:r>
                            <a:rPr lang="en-US" dirty="0" smtClean="0"/>
                            <a:t> =</a:t>
                          </a:r>
                          <a:r>
                            <a:rPr lang="en-US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/>
                                </a:rPr>
                                <m:t>𝑅𝑝</m:t>
                              </m:r>
                              <m:r>
                                <a:rPr lang="en-US" b="0" i="1" baseline="0" smtClean="0">
                                  <a:latin typeface="Cambria Math"/>
                                </a:rPr>
                                <m:t> 14.000.000×</m:t>
                              </m:r>
                              <m:f>
                                <m:f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b="0" i="1" baseline="0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baseline="0" smtClean="0">
                                          <a:latin typeface="Cambria Math"/>
                                          <a:ea typeface="Cambria Math"/>
                                        </a:rPr>
                                        <m:t>(1+.09)</m:t>
                                      </m:r>
                                    </m:e>
                                    <m:sup>
                                      <m:r>
                                        <a:rPr lang="en-US" b="0" i="1" baseline="0" smtClean="0">
                                          <a:latin typeface="Cambria Math"/>
                                          <a:ea typeface="Cambria Math"/>
                                        </a:rPr>
                                        <m:t>−6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  <m:t>.09</m:t>
                                  </m:r>
                                </m:den>
                              </m:f>
                              <m:r>
                                <a:rPr lang="en-US" b="0" i="1" baseline="0" smtClean="0"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lvl="1" indent="0" algn="r">
                            <a:tabLst/>
                          </a:pPr>
                          <a:r>
                            <a:rPr lang="en-US" dirty="0" smtClean="0"/>
                            <a:t> </a:t>
                          </a:r>
                          <a:r>
                            <a:rPr lang="en-US" u="none" dirty="0" smtClean="0"/>
                            <a:t>62.802.860</a:t>
                          </a:r>
                          <a:endParaRPr lang="en-US" u="none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PV </a:t>
                          </a:r>
                          <a:r>
                            <a:rPr lang="en-US" dirty="0" err="1" smtClean="0"/>
                            <a:t>komponen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dirty="0" err="1" smtClean="0"/>
                            <a:t>liabilitas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err="1" smtClean="0"/>
                            <a:t>Rp</a:t>
                          </a:r>
                          <a:r>
                            <a:rPr lang="en-US" dirty="0" smtClean="0"/>
                            <a:t> 182.056.325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768366" y="1600201"/>
              <a:ext cx="8518634" cy="14065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53743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163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5882" r="-30382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= </a:t>
                          </a:r>
                          <a:r>
                            <a:rPr lang="en-US" dirty="0" err="1" smtClean="0"/>
                            <a:t>Rp</a:t>
                          </a:r>
                          <a:r>
                            <a:rPr lang="en-US" dirty="0" smtClean="0"/>
                            <a:t> 119.253.465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93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4651" r="-30382" b="-87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1" indent="0" algn="r">
                            <a:tabLst/>
                          </a:pPr>
                          <a:r>
                            <a:rPr lang="en-US" dirty="0" smtClean="0"/>
                            <a:t> </a:t>
                          </a:r>
                          <a:r>
                            <a:rPr lang="en-US" u="none" dirty="0" smtClean="0"/>
                            <a:t>62.802.860</a:t>
                          </a:r>
                          <a:endParaRPr lang="en-US" u="none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PV </a:t>
                          </a:r>
                          <a:r>
                            <a:rPr lang="en-US" dirty="0" err="1" smtClean="0"/>
                            <a:t>komponen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dirty="0" err="1" smtClean="0"/>
                            <a:t>liabilitas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err="1" smtClean="0"/>
                            <a:t>Rp</a:t>
                          </a:r>
                          <a:r>
                            <a:rPr lang="en-US" dirty="0" smtClean="0"/>
                            <a:t> 182.056.325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752600" y="3150960"/>
            <a:ext cx="8004974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900" b="1" kern="0" dirty="0" err="1">
                <a:solidFill>
                  <a:srgbClr val="000000"/>
                </a:solidFill>
                <a:latin typeface="Arial"/>
              </a:rPr>
              <a:t>Komponen</a:t>
            </a:r>
            <a:r>
              <a:rPr lang="en-US" sz="19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b="1" kern="0" dirty="0" err="1">
                <a:solidFill>
                  <a:srgbClr val="000000"/>
                </a:solidFill>
                <a:latin typeface="Arial"/>
              </a:rPr>
              <a:t>ekuitas</a:t>
            </a:r>
            <a:r>
              <a:rPr lang="en-US" sz="19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b="1" kern="0" dirty="0" err="1">
                <a:solidFill>
                  <a:srgbClr val="000000"/>
                </a:solidFill>
                <a:latin typeface="Arial"/>
              </a:rPr>
              <a:t>pada</a:t>
            </a:r>
            <a:r>
              <a:rPr lang="en-US" sz="19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b="1" kern="0" dirty="0" err="1">
                <a:solidFill>
                  <a:srgbClr val="000000"/>
                </a:solidFill>
                <a:latin typeface="Arial"/>
              </a:rPr>
              <a:t>obligasi</a:t>
            </a:r>
            <a:r>
              <a:rPr lang="en-US" sz="19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b="1" kern="0" dirty="0" err="1">
                <a:solidFill>
                  <a:srgbClr val="000000"/>
                </a:solidFill>
                <a:latin typeface="Arial"/>
              </a:rPr>
              <a:t>saat</a:t>
            </a:r>
            <a:r>
              <a:rPr lang="en-US" sz="19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b="1" kern="0" dirty="0" err="1">
                <a:solidFill>
                  <a:srgbClr val="000000"/>
                </a:solidFill>
                <a:latin typeface="Arial"/>
              </a:rPr>
              <a:t>diterbitkan</a:t>
            </a:r>
            <a:r>
              <a:rPr lang="en-US" sz="19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b="1" kern="0" dirty="0" err="1">
                <a:solidFill>
                  <a:srgbClr val="000000"/>
                </a:solidFill>
                <a:latin typeface="Arial"/>
              </a:rPr>
              <a:t>pada</a:t>
            </a:r>
            <a:r>
              <a:rPr lang="en-US" sz="19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b="1" kern="0" dirty="0" err="1">
                <a:solidFill>
                  <a:srgbClr val="000000"/>
                </a:solidFill>
                <a:latin typeface="Arial"/>
              </a:rPr>
              <a:t>nilai</a:t>
            </a:r>
            <a:r>
              <a:rPr lang="en-US" sz="19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b="1" kern="0" dirty="0" err="1">
                <a:solidFill>
                  <a:srgbClr val="000000"/>
                </a:solidFill>
                <a:latin typeface="Arial"/>
              </a:rPr>
              <a:t>wajar</a:t>
            </a:r>
            <a:endParaRPr lang="en-US" sz="1900" kern="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05000" y="3573016"/>
          <a:ext cx="8309774" cy="1376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4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Nilai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wajar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obligasi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tanggal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penerbitan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Rp</a:t>
                      </a:r>
                      <a:r>
                        <a:rPr lang="en-US" dirty="0" smtClean="0"/>
                        <a:t> 200.000.000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Dikurangi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: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nilai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wajar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komponen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liabilitas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pada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tanggal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penerbitan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182.056.325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Nilai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wajar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komponen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ekuitas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tanggal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penerbitan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Rp</a:t>
                      </a:r>
                      <a:r>
                        <a:rPr lang="en-US" dirty="0" smtClean="0"/>
                        <a:t>   17.943.675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52600" y="4988496"/>
            <a:ext cx="8004974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900" b="1" kern="0" dirty="0" err="1">
                <a:solidFill>
                  <a:srgbClr val="000000"/>
                </a:solidFill>
                <a:latin typeface="Arial"/>
              </a:rPr>
              <a:t>Pencatatan</a:t>
            </a:r>
            <a:r>
              <a:rPr lang="en-US" sz="19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b="1" kern="0" dirty="0" err="1">
                <a:solidFill>
                  <a:srgbClr val="000000"/>
                </a:solidFill>
                <a:latin typeface="Arial"/>
              </a:rPr>
              <a:t>jurnal</a:t>
            </a:r>
            <a:r>
              <a:rPr lang="en-US" sz="19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b="1" kern="0" dirty="0" err="1">
                <a:solidFill>
                  <a:srgbClr val="000000"/>
                </a:solidFill>
                <a:latin typeface="Arial"/>
              </a:rPr>
              <a:t>atas</a:t>
            </a:r>
            <a:r>
              <a:rPr lang="en-US" sz="19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b="1" kern="0" dirty="0" err="1">
                <a:solidFill>
                  <a:srgbClr val="000000"/>
                </a:solidFill>
                <a:latin typeface="Arial"/>
              </a:rPr>
              <a:t>transaksi</a:t>
            </a:r>
            <a:r>
              <a:rPr lang="en-US" sz="1900" b="1" kern="0" dirty="0">
                <a:solidFill>
                  <a:srgbClr val="000000"/>
                </a:solidFill>
                <a:latin typeface="Arial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0" y="5313982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  <a:tab pos="3657600" algn="l"/>
                <a:tab pos="4114800" algn="l"/>
              </a:tabLst>
            </a:pPr>
            <a:r>
              <a:rPr lang="en-US" dirty="0" err="1"/>
              <a:t>Kas</a:t>
            </a:r>
            <a:r>
              <a:rPr lang="en-US" dirty="0"/>
              <a:t>		200.000.000</a:t>
            </a:r>
          </a:p>
          <a:p>
            <a:pPr>
              <a:tabLst>
                <a:tab pos="457200" algn="l"/>
                <a:tab pos="3657600" algn="l"/>
                <a:tab pos="4114800" algn="l"/>
              </a:tabLst>
            </a:pPr>
            <a:r>
              <a:rPr lang="en-US" dirty="0"/>
              <a:t>	</a:t>
            </a:r>
            <a:r>
              <a:rPr lang="en-US" dirty="0" err="1"/>
              <a:t>Utang</a:t>
            </a:r>
            <a:r>
              <a:rPr lang="en-US" dirty="0"/>
              <a:t> </a:t>
            </a:r>
            <a:r>
              <a:rPr lang="en-US" dirty="0" err="1"/>
              <a:t>obligasi</a:t>
            </a:r>
            <a:r>
              <a:rPr lang="en-US" dirty="0"/>
              <a:t>		</a:t>
            </a:r>
            <a:r>
              <a:rPr lang="en-US" dirty="0"/>
              <a:t>182.056.325</a:t>
            </a:r>
          </a:p>
          <a:p>
            <a:pPr>
              <a:tabLst>
                <a:tab pos="457200" algn="l"/>
                <a:tab pos="3657600" algn="l"/>
                <a:tab pos="4114800" algn="l"/>
              </a:tabLst>
            </a:pPr>
            <a:r>
              <a:rPr lang="en-US" dirty="0"/>
              <a:t>	</a:t>
            </a:r>
            <a:r>
              <a:rPr lang="en-US" dirty="0" err="1"/>
              <a:t>Agio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– </a:t>
            </a:r>
            <a:r>
              <a:rPr lang="en-US" dirty="0" err="1"/>
              <a:t>ekuitas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		  17.943.675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825186" y="3212976"/>
            <a:ext cx="86633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82916" y="5013176"/>
            <a:ext cx="83895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1114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486400" y="6534836"/>
            <a:ext cx="47009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b="1" dirty="0">
                <a:latin typeface="Times New Roman" pitchFamily="18" charset="0"/>
                <a:cs typeface="Times New Roman" pitchFamily="18" charset="0"/>
              </a:rPr>
              <a:t>TP1: Akuntansi untuk sekuritas yang dapat dikonversi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752600" y="1066801"/>
            <a:ext cx="8004974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900" b="1" kern="0" dirty="0" err="1">
                <a:solidFill>
                  <a:srgbClr val="000000"/>
                </a:solidFill>
                <a:latin typeface="Arial"/>
              </a:rPr>
              <a:t>Kondisi</a:t>
            </a:r>
            <a:r>
              <a:rPr lang="en-US" sz="1900" b="1" kern="0" dirty="0">
                <a:solidFill>
                  <a:srgbClr val="000000"/>
                </a:solidFill>
                <a:latin typeface="Arial"/>
              </a:rPr>
              <a:t> 1: </a:t>
            </a:r>
            <a:r>
              <a:rPr lang="en-US" sz="1900" b="1" kern="0" dirty="0" err="1">
                <a:solidFill>
                  <a:srgbClr val="000000"/>
                </a:solidFill>
                <a:latin typeface="Arial"/>
              </a:rPr>
              <a:t>Obligasi</a:t>
            </a:r>
            <a:r>
              <a:rPr lang="en-US" sz="19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b="1" kern="0" dirty="0" err="1">
                <a:solidFill>
                  <a:srgbClr val="000000"/>
                </a:solidFill>
                <a:latin typeface="Arial"/>
              </a:rPr>
              <a:t>tidak</a:t>
            </a:r>
            <a:r>
              <a:rPr lang="en-US" sz="19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b="1" kern="0" dirty="0" err="1">
                <a:solidFill>
                  <a:srgbClr val="000000"/>
                </a:solidFill>
                <a:latin typeface="Arial"/>
              </a:rPr>
              <a:t>dikonversi</a:t>
            </a:r>
            <a:r>
              <a:rPr lang="en-US" sz="19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b="1" kern="0" dirty="0" err="1">
                <a:solidFill>
                  <a:srgbClr val="000000"/>
                </a:solidFill>
                <a:latin typeface="Arial"/>
              </a:rPr>
              <a:t>sampai</a:t>
            </a:r>
            <a:r>
              <a:rPr lang="en-US" sz="19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b="1" i="1" kern="0" dirty="0">
                <a:solidFill>
                  <a:srgbClr val="000000"/>
                </a:solidFill>
                <a:latin typeface="Arial"/>
              </a:rPr>
              <a:t>maturity</a:t>
            </a:r>
            <a:endParaRPr lang="en-US" sz="19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95600" y="214336"/>
            <a:ext cx="701040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spcBef>
                <a:spcPct val="30000"/>
              </a:spcBef>
            </a:pP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Utang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Yang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Dapat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Dikonversi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contoh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)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1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  <a:tab pos="3657600" algn="l"/>
                <a:tab pos="4114800" algn="l"/>
              </a:tabLst>
            </a:pPr>
            <a:r>
              <a:rPr lang="en-US" dirty="0" err="1"/>
              <a:t>Utang</a:t>
            </a:r>
            <a:r>
              <a:rPr lang="en-US" dirty="0"/>
              <a:t> </a:t>
            </a:r>
            <a:r>
              <a:rPr lang="en-US" dirty="0" err="1"/>
              <a:t>obligasi</a:t>
            </a:r>
            <a:r>
              <a:rPr lang="en-US" dirty="0"/>
              <a:t>	200.000.000</a:t>
            </a:r>
          </a:p>
          <a:p>
            <a:pPr>
              <a:tabLst>
                <a:tab pos="457200" algn="l"/>
                <a:tab pos="3657600" algn="l"/>
                <a:tab pos="4114800" algn="l"/>
              </a:tabLst>
            </a:pPr>
            <a:r>
              <a:rPr lang="en-US" dirty="0"/>
              <a:t>	</a:t>
            </a:r>
            <a:r>
              <a:rPr lang="en-US" dirty="0" err="1"/>
              <a:t>Kas</a:t>
            </a:r>
            <a:r>
              <a:rPr lang="en-US" dirty="0"/>
              <a:t>		200.000.000</a:t>
            </a:r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752600" y="3325430"/>
            <a:ext cx="8004974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900" b="1" kern="0" dirty="0" err="1">
                <a:solidFill>
                  <a:srgbClr val="000000"/>
                </a:solidFill>
                <a:latin typeface="Arial"/>
              </a:rPr>
              <a:t>Kondisi</a:t>
            </a:r>
            <a:r>
              <a:rPr lang="en-US" sz="1900" b="1" kern="0" dirty="0">
                <a:solidFill>
                  <a:srgbClr val="000000"/>
                </a:solidFill>
                <a:latin typeface="Arial"/>
              </a:rPr>
              <a:t> 2: </a:t>
            </a:r>
            <a:r>
              <a:rPr lang="en-US" sz="1900" b="1" kern="0" dirty="0" err="1">
                <a:solidFill>
                  <a:srgbClr val="000000"/>
                </a:solidFill>
                <a:latin typeface="Arial"/>
              </a:rPr>
              <a:t>Obligasi</a:t>
            </a:r>
            <a:r>
              <a:rPr lang="en-US" sz="19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b="1" kern="0" dirty="0" err="1">
                <a:solidFill>
                  <a:srgbClr val="000000"/>
                </a:solidFill>
                <a:latin typeface="Arial"/>
              </a:rPr>
              <a:t>dikonversi</a:t>
            </a:r>
            <a:r>
              <a:rPr lang="en-US" sz="19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b="1" kern="0" dirty="0" err="1">
                <a:solidFill>
                  <a:srgbClr val="000000"/>
                </a:solidFill>
                <a:latin typeface="Arial"/>
              </a:rPr>
              <a:t>saat</a:t>
            </a:r>
            <a:r>
              <a:rPr lang="en-US" sz="19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b="1" i="1" kern="0" dirty="0">
                <a:solidFill>
                  <a:srgbClr val="000000"/>
                </a:solidFill>
                <a:latin typeface="Arial"/>
              </a:rPr>
              <a:t>maturity</a:t>
            </a:r>
            <a:endParaRPr lang="en-US" sz="19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3785039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  <a:tab pos="3657600" algn="l"/>
                <a:tab pos="4114800" algn="l"/>
              </a:tabLst>
            </a:pPr>
            <a:r>
              <a:rPr lang="en-US" dirty="0" err="1"/>
              <a:t>Agio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– </a:t>
            </a:r>
            <a:r>
              <a:rPr lang="en-US" dirty="0" err="1"/>
              <a:t>ekuitas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	  17.943.675</a:t>
            </a:r>
          </a:p>
          <a:p>
            <a:pPr>
              <a:tabLst>
                <a:tab pos="457200" algn="l"/>
                <a:tab pos="3657600" algn="l"/>
                <a:tab pos="4114800" algn="l"/>
              </a:tabLst>
            </a:pPr>
            <a:r>
              <a:rPr lang="en-US" dirty="0" err="1"/>
              <a:t>Utang</a:t>
            </a:r>
            <a:r>
              <a:rPr lang="en-US" dirty="0"/>
              <a:t> </a:t>
            </a:r>
            <a:r>
              <a:rPr lang="en-US" dirty="0" err="1"/>
              <a:t>obligasi</a:t>
            </a:r>
            <a:r>
              <a:rPr lang="en-US" dirty="0"/>
              <a:t>	200.000.000</a:t>
            </a:r>
          </a:p>
          <a:p>
            <a:pPr>
              <a:tabLst>
                <a:tab pos="457200" algn="l"/>
                <a:tab pos="3657600" algn="l"/>
                <a:tab pos="4114800" algn="l"/>
              </a:tabLst>
            </a:pPr>
            <a:r>
              <a:rPr lang="en-US" dirty="0"/>
              <a:t>	</a:t>
            </a:r>
            <a:r>
              <a:rPr lang="en-US" dirty="0" err="1"/>
              <a:t>Saham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	</a:t>
            </a:r>
            <a:r>
              <a:rPr lang="en-US" dirty="0"/>
              <a:t>	</a:t>
            </a:r>
            <a:r>
              <a:rPr lang="en-US" dirty="0"/>
              <a:t>  50.000.000</a:t>
            </a:r>
          </a:p>
          <a:p>
            <a:pPr>
              <a:tabLst>
                <a:tab pos="457200" algn="l"/>
                <a:tab pos="3657600" algn="l"/>
                <a:tab pos="4114800" algn="l"/>
              </a:tabLst>
            </a:pPr>
            <a:r>
              <a:rPr lang="en-US" dirty="0"/>
              <a:t>	</a:t>
            </a:r>
            <a:r>
              <a:rPr lang="en-US" dirty="0" err="1"/>
              <a:t>Agio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– </a:t>
            </a:r>
            <a:r>
              <a:rPr lang="en-US" dirty="0" err="1"/>
              <a:t>biasa</a:t>
            </a:r>
            <a:r>
              <a:rPr lang="en-US" dirty="0"/>
              <a:t>		167.943.675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2286001"/>
            <a:ext cx="828230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Akun</a:t>
            </a:r>
            <a:r>
              <a:rPr lang="en-US" dirty="0"/>
              <a:t> </a:t>
            </a:r>
            <a:r>
              <a:rPr lang="en-US" dirty="0" err="1"/>
              <a:t>agio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– </a:t>
            </a:r>
            <a:r>
              <a:rPr lang="en-US" dirty="0" err="1"/>
              <a:t>ekuitas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17.943.675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ditransfer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</a:t>
            </a:r>
            <a:r>
              <a:rPr lang="en-US" dirty="0" err="1"/>
              <a:t>agio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– </a:t>
            </a:r>
            <a:r>
              <a:rPr lang="en-US" dirty="0" err="1"/>
              <a:t>biasa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99898" y="5181601"/>
            <a:ext cx="828230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Akun</a:t>
            </a:r>
            <a:r>
              <a:rPr lang="en-US" dirty="0"/>
              <a:t> </a:t>
            </a:r>
            <a:r>
              <a:rPr lang="en-US" dirty="0" err="1"/>
              <a:t>agio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– </a:t>
            </a:r>
            <a:r>
              <a:rPr lang="en-US" dirty="0" err="1"/>
              <a:t>ekuitas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17.943.675 </a:t>
            </a:r>
            <a:r>
              <a:rPr lang="en-US" dirty="0" err="1"/>
              <a:t>ditransfer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</a:t>
            </a:r>
            <a:r>
              <a:rPr lang="en-US" dirty="0" err="1"/>
              <a:t>agio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– </a:t>
            </a:r>
            <a:r>
              <a:rPr lang="en-US" dirty="0" err="1"/>
              <a:t>biasa</a:t>
            </a:r>
            <a:r>
              <a:rPr lang="en-US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7065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486400" y="6534836"/>
            <a:ext cx="47009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b="1" dirty="0">
                <a:latin typeface="Times New Roman" pitchFamily="18" charset="0"/>
                <a:cs typeface="Times New Roman" pitchFamily="18" charset="0"/>
              </a:rPr>
              <a:t>TP1: Akuntansi untuk sekuritas yang dapat dikonversi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25418" y="6534836"/>
            <a:ext cx="3663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752600" y="1298058"/>
            <a:ext cx="8004974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900" b="1" kern="0" dirty="0" err="1">
                <a:solidFill>
                  <a:srgbClr val="000000"/>
                </a:solidFill>
                <a:latin typeface="Arial"/>
              </a:rPr>
              <a:t>Kondisi</a:t>
            </a:r>
            <a:r>
              <a:rPr lang="en-US" sz="1900" b="1" kern="0" dirty="0">
                <a:solidFill>
                  <a:srgbClr val="000000"/>
                </a:solidFill>
                <a:latin typeface="Arial"/>
              </a:rPr>
              <a:t> 3: </a:t>
            </a:r>
            <a:r>
              <a:rPr lang="en-US" sz="1900" b="1" kern="0" dirty="0" err="1">
                <a:solidFill>
                  <a:srgbClr val="000000"/>
                </a:solidFill>
                <a:latin typeface="Arial"/>
              </a:rPr>
              <a:t>Obligasi</a:t>
            </a:r>
            <a:r>
              <a:rPr lang="en-US" sz="19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b="1" kern="0" dirty="0" err="1">
                <a:solidFill>
                  <a:srgbClr val="000000"/>
                </a:solidFill>
                <a:latin typeface="Arial"/>
              </a:rPr>
              <a:t>dikonversi</a:t>
            </a:r>
            <a:r>
              <a:rPr lang="en-US" sz="19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b="1" kern="0" dirty="0" err="1">
                <a:solidFill>
                  <a:srgbClr val="000000"/>
                </a:solidFill>
                <a:latin typeface="Arial"/>
              </a:rPr>
              <a:t>sebelum</a:t>
            </a:r>
            <a:r>
              <a:rPr lang="en-US" sz="19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b="1" i="1" kern="0" dirty="0">
                <a:solidFill>
                  <a:srgbClr val="000000"/>
                </a:solidFill>
                <a:latin typeface="Arial"/>
              </a:rPr>
              <a:t>maturity</a:t>
            </a:r>
            <a:endParaRPr lang="en-US" sz="19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2024" y="332656"/>
            <a:ext cx="701040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Utang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Yang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Dapat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Dikonversi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contoh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)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828800" y="2275321"/>
          <a:ext cx="8229600" cy="17659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8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3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7197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600" u="sng" strike="noStrike" dirty="0" err="1">
                          <a:effectLst/>
                        </a:rPr>
                        <a:t>Daftar</a:t>
                      </a:r>
                      <a:r>
                        <a:rPr lang="en-US" sz="1600" u="sng" strike="noStrike" dirty="0">
                          <a:effectLst/>
                        </a:rPr>
                        <a:t> </a:t>
                      </a:r>
                      <a:r>
                        <a:rPr lang="en-US" sz="1600" u="sng" strike="noStrike" dirty="0" err="1">
                          <a:effectLst/>
                        </a:rPr>
                        <a:t>Amortisasi</a:t>
                      </a:r>
                      <a:r>
                        <a:rPr lang="en-US" sz="1600" u="sng" strike="noStrike" dirty="0">
                          <a:effectLst/>
                        </a:rPr>
                        <a:t> </a:t>
                      </a:r>
                      <a:r>
                        <a:rPr lang="en-US" sz="1600" u="sng" strike="noStrike" dirty="0" err="1">
                          <a:effectLst/>
                        </a:rPr>
                        <a:t>Obligasi</a:t>
                      </a:r>
                      <a:r>
                        <a:rPr lang="en-US" sz="1600" u="sng" strike="noStrike" dirty="0">
                          <a:effectLst/>
                        </a:rPr>
                        <a:t> 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7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Tanggal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Kas dibayarkan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Beban bunga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Amortisasi diskonto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Nilai tercatat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74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01/01/2013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      182,056,325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74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31/12/2013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        14,000,000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        16,385,069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                2,385,069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      184,441,394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74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31/12/2014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        14,000,000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        16,599,725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                2,599,725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      187,041,120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74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31/12/2015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        14,000,000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        16,833,701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                2,833,701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189,874,821 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76098" y="1679057"/>
            <a:ext cx="8434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Obligasi</a:t>
            </a:r>
            <a:r>
              <a:rPr lang="en-US" dirty="0"/>
              <a:t> </a:t>
            </a:r>
            <a:r>
              <a:rPr lang="en-US" dirty="0" err="1"/>
              <a:t>dikonversi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u="sng" dirty="0"/>
              <a:t>31 </a:t>
            </a:r>
            <a:r>
              <a:rPr lang="en-US" u="sng" dirty="0" err="1"/>
              <a:t>Desember</a:t>
            </a:r>
            <a:r>
              <a:rPr lang="en-US" u="sng" dirty="0"/>
              <a:t> 2015</a:t>
            </a:r>
            <a:endParaRPr lang="en-US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0" y="4244896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  <a:tab pos="3657600" algn="l"/>
                <a:tab pos="4114800" algn="l"/>
              </a:tabLst>
            </a:pPr>
            <a:r>
              <a:rPr lang="en-US" dirty="0" err="1"/>
              <a:t>Agio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– </a:t>
            </a:r>
            <a:r>
              <a:rPr lang="en-US" dirty="0" err="1"/>
              <a:t>ekuitas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	  17.943.675</a:t>
            </a:r>
          </a:p>
          <a:p>
            <a:pPr>
              <a:tabLst>
                <a:tab pos="457200" algn="l"/>
                <a:tab pos="3657600" algn="l"/>
                <a:tab pos="4114800" algn="l"/>
              </a:tabLst>
            </a:pPr>
            <a:r>
              <a:rPr lang="en-US" dirty="0" err="1"/>
              <a:t>Utang</a:t>
            </a:r>
            <a:r>
              <a:rPr lang="en-US" dirty="0"/>
              <a:t> </a:t>
            </a:r>
            <a:r>
              <a:rPr lang="en-US" dirty="0" err="1"/>
              <a:t>obligasi</a:t>
            </a: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189.874.821</a:t>
            </a:r>
          </a:p>
          <a:p>
            <a:pPr>
              <a:tabLst>
                <a:tab pos="457200" algn="l"/>
                <a:tab pos="3657600" algn="l"/>
                <a:tab pos="4114800" algn="l"/>
              </a:tabLst>
            </a:pPr>
            <a:r>
              <a:rPr lang="en-US" dirty="0"/>
              <a:t>	</a:t>
            </a:r>
            <a:r>
              <a:rPr lang="en-US" dirty="0" err="1"/>
              <a:t>Saham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	</a:t>
            </a:r>
            <a:r>
              <a:rPr lang="en-US" dirty="0"/>
              <a:t>	</a:t>
            </a:r>
            <a:r>
              <a:rPr lang="en-US" dirty="0"/>
              <a:t>  50.000.000</a:t>
            </a:r>
          </a:p>
          <a:p>
            <a:pPr>
              <a:tabLst>
                <a:tab pos="457200" algn="l"/>
                <a:tab pos="3657600" algn="l"/>
                <a:tab pos="4114800" algn="l"/>
              </a:tabLst>
            </a:pPr>
            <a:r>
              <a:rPr lang="en-US" dirty="0"/>
              <a:t>	</a:t>
            </a:r>
            <a:r>
              <a:rPr lang="en-US" dirty="0" err="1"/>
              <a:t>Agio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– </a:t>
            </a:r>
            <a:r>
              <a:rPr lang="en-US" dirty="0" err="1"/>
              <a:t>biasa</a:t>
            </a:r>
            <a:r>
              <a:rPr lang="en-US" dirty="0"/>
              <a:t>		157.818.496</a:t>
            </a:r>
            <a:endParaRPr lang="en-US" dirty="0"/>
          </a:p>
        </p:txBody>
      </p:sp>
      <p:pic>
        <p:nvPicPr>
          <p:cNvPr id="2050" name="Picture 2" descr="C:\Users\siina\Desktop\MOM'S\PSAK BARU\gambar ekonomi\Clipart-Cartoon-Design-0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698" y="4437112"/>
            <a:ext cx="1289720" cy="128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3849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486400" y="6534836"/>
            <a:ext cx="47009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b="1" dirty="0">
                <a:latin typeface="Times New Roman" pitchFamily="18" charset="0"/>
                <a:cs typeface="Times New Roman" pitchFamily="18" charset="0"/>
              </a:rPr>
              <a:t>TP1: Akuntansi untuk sekuritas yang dapat dikonversi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55640" y="386526"/>
            <a:ext cx="656344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Konversi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Terinduksi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295401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Arial" pitchFamily="34" charset="0"/>
                <a:cs typeface="Arial" pitchFamily="34" charset="0"/>
              </a:rPr>
              <a:t>Tujuan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: 1)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mengurangi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beban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bunga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;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2)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menurunkan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rasio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debt to equity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2172831"/>
            <a:ext cx="83058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PT DEF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mengeluarkan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obligasi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dikonversi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par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Rp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500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juta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dikonversi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200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ribu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lembar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biasa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par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Rp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1.500,-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mencatat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agio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koversi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ekuitas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sebesar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Rp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70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juta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. 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Dua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tahun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kemudian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, PT DEF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ingin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mengurangi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beban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bunga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insentif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kepada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pemegang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obligasi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sebesar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Rp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85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juta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bagi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mengkonversi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obligasi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Ketika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konversi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terjadi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PT DEF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mencatat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: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4267200"/>
            <a:ext cx="83058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457200" algn="l"/>
                <a:tab pos="4114800" algn="l"/>
                <a:tab pos="4572000" algn="l"/>
              </a:tabLst>
            </a:pP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	  15 </a:t>
            </a:r>
            <a:r>
              <a:rPr lang="en-US" dirty="0" err="1"/>
              <a:t>juta</a:t>
            </a:r>
            <a:endParaRPr lang="en-US" dirty="0"/>
          </a:p>
          <a:p>
            <a:pPr>
              <a:tabLst>
                <a:tab pos="457200" algn="l"/>
                <a:tab pos="4114800" algn="l"/>
                <a:tab pos="4572000" algn="l"/>
              </a:tabLst>
            </a:pPr>
            <a:r>
              <a:rPr lang="en-US" dirty="0" err="1"/>
              <a:t>Agio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</a:t>
            </a:r>
            <a:r>
              <a:rPr lang="en-US" dirty="0"/>
              <a:t>– </a:t>
            </a:r>
            <a:r>
              <a:rPr lang="en-US" dirty="0" err="1"/>
              <a:t>ekuitas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	  70 </a:t>
            </a:r>
            <a:r>
              <a:rPr lang="en-US" dirty="0" err="1"/>
              <a:t>juta</a:t>
            </a:r>
            <a:endParaRPr lang="en-US" dirty="0"/>
          </a:p>
          <a:p>
            <a:pPr>
              <a:tabLst>
                <a:tab pos="457200" algn="l"/>
                <a:tab pos="4114800" algn="l"/>
                <a:tab pos="4572000" algn="l"/>
              </a:tabLst>
            </a:pPr>
            <a:r>
              <a:rPr lang="en-US" dirty="0" err="1"/>
              <a:t>Utang</a:t>
            </a:r>
            <a:r>
              <a:rPr lang="en-US" dirty="0"/>
              <a:t> </a:t>
            </a:r>
            <a:r>
              <a:rPr lang="en-US" dirty="0" err="1"/>
              <a:t>obligasi</a:t>
            </a:r>
            <a:r>
              <a:rPr lang="en-US" dirty="0"/>
              <a:t>	500 </a:t>
            </a:r>
            <a:r>
              <a:rPr lang="en-US" dirty="0" err="1"/>
              <a:t>juta</a:t>
            </a:r>
            <a:endParaRPr lang="en-US" dirty="0"/>
          </a:p>
          <a:p>
            <a:pPr>
              <a:tabLst>
                <a:tab pos="457200" algn="l"/>
                <a:tab pos="4114800" algn="l"/>
                <a:tab pos="4572000" algn="l"/>
              </a:tabLst>
            </a:pPr>
            <a:r>
              <a:rPr lang="en-US" dirty="0"/>
              <a:t>	</a:t>
            </a:r>
            <a:r>
              <a:rPr lang="en-US" dirty="0" err="1"/>
              <a:t>S</a:t>
            </a:r>
            <a:r>
              <a:rPr lang="en-US" dirty="0" err="1"/>
              <a:t>aham</a:t>
            </a:r>
            <a:r>
              <a:rPr lang="en-US" dirty="0"/>
              <a:t> – </a:t>
            </a:r>
            <a:r>
              <a:rPr lang="en-US" dirty="0" err="1"/>
              <a:t>biasa</a:t>
            </a:r>
            <a:r>
              <a:rPr lang="en-US" dirty="0"/>
              <a:t>		300 </a:t>
            </a:r>
            <a:r>
              <a:rPr lang="en-US" dirty="0" err="1"/>
              <a:t>juta</a:t>
            </a:r>
            <a:endParaRPr lang="en-US" dirty="0"/>
          </a:p>
          <a:p>
            <a:pPr>
              <a:tabLst>
                <a:tab pos="457200" algn="l"/>
                <a:tab pos="4114800" algn="l"/>
                <a:tab pos="4572000" algn="l"/>
              </a:tabLst>
            </a:pPr>
            <a:r>
              <a:rPr lang="en-US" dirty="0"/>
              <a:t>	</a:t>
            </a:r>
            <a:r>
              <a:rPr lang="en-US" dirty="0" err="1"/>
              <a:t>Agio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		500 </a:t>
            </a:r>
            <a:r>
              <a:rPr lang="en-US" dirty="0" err="1"/>
              <a:t>juta</a:t>
            </a:r>
            <a:endParaRPr lang="en-US" dirty="0"/>
          </a:p>
          <a:p>
            <a:pPr>
              <a:tabLst>
                <a:tab pos="457200" algn="l"/>
                <a:tab pos="4114800" algn="l"/>
                <a:tab pos="4572000" algn="l"/>
              </a:tabLst>
            </a:pPr>
            <a:r>
              <a:rPr lang="en-US" dirty="0"/>
              <a:t>	</a:t>
            </a:r>
            <a:r>
              <a:rPr lang="en-US" dirty="0" err="1"/>
              <a:t>Kas</a:t>
            </a:r>
            <a:r>
              <a:rPr lang="en-US" dirty="0"/>
              <a:t>		  85 </a:t>
            </a:r>
            <a:r>
              <a:rPr lang="en-US" dirty="0" err="1"/>
              <a:t>juta</a:t>
            </a:r>
            <a:r>
              <a:rPr lang="en-US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175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486401" y="6534836"/>
            <a:ext cx="473886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b="1" dirty="0">
                <a:latin typeface="Times New Roman" pitchFamily="18" charset="0"/>
                <a:cs typeface="Times New Roman" pitchFamily="18" charset="0"/>
              </a:rPr>
              <a:t>TP2</a:t>
            </a:r>
            <a:r>
              <a:rPr lang="fi-FI" sz="15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i-FI" sz="1500" b="1" dirty="0">
                <a:latin typeface="Times New Roman" pitchFamily="18" charset="0"/>
                <a:cs typeface="Times New Roman" pitchFamily="18" charset="0"/>
              </a:rPr>
              <a:t>Akuntansi saham </a:t>
            </a:r>
            <a:r>
              <a:rPr lang="fi-FI" sz="1500" b="1" dirty="0">
                <a:latin typeface="Times New Roman" pitchFamily="18" charset="0"/>
                <a:cs typeface="Times New Roman" pitchFamily="18" charset="0"/>
              </a:rPr>
              <a:t>preferen yang dapat dikonversi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933074" y="1484785"/>
            <a:ext cx="7259270" cy="371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en-US" altLang="en-US" sz="2800" kern="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altLang="en-US" sz="28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kern="0" dirty="0" err="1">
                <a:latin typeface="Arial" pitchFamily="34" charset="0"/>
                <a:cs typeface="Arial" pitchFamily="34" charset="0"/>
              </a:rPr>
              <a:t>preferen</a:t>
            </a:r>
            <a:r>
              <a:rPr lang="en-US" altLang="en-US" sz="2800" kern="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en-US" sz="2800" kern="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altLang="en-US" sz="28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kern="0" dirty="0" err="1">
                <a:latin typeface="Arial" pitchFamily="34" charset="0"/>
                <a:cs typeface="Arial" pitchFamily="34" charset="0"/>
              </a:rPr>
              <a:t>dikonversi</a:t>
            </a:r>
            <a:r>
              <a:rPr lang="en-US" altLang="en-US" sz="28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kern="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altLang="en-US" sz="28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ekuitas</a:t>
            </a:r>
            <a:r>
              <a:rPr lang="en-US" altLang="en-US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kecuali</a:t>
            </a:r>
            <a:r>
              <a:rPr lang="en-US" altLang="en-US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jika</a:t>
            </a:r>
            <a:r>
              <a:rPr lang="en-US" altLang="en-US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itu</a:t>
            </a:r>
            <a:r>
              <a:rPr lang="en-US" altLang="en-US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merupakan</a:t>
            </a:r>
            <a:r>
              <a:rPr lang="en-US" altLang="en-US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saham</a:t>
            </a:r>
            <a:r>
              <a:rPr lang="en-US" altLang="en-US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preferen</a:t>
            </a:r>
            <a:r>
              <a:rPr lang="en-US" altLang="en-US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en-US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altLang="en-US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ditebus</a:t>
            </a:r>
            <a:r>
              <a:rPr lang="en-US" altLang="en-US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en-US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engkonversian</a:t>
            </a:r>
            <a:r>
              <a:rPr lang="en-US" altLang="en-US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altLang="en-US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pembelian</a:t>
            </a:r>
            <a:r>
              <a:rPr lang="en-US" altLang="en-US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kembali</a:t>
            </a:r>
            <a:r>
              <a:rPr lang="en-US" altLang="en-US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altLang="en-US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dasarkan</a:t>
            </a:r>
            <a:r>
              <a:rPr lang="en-US" altLang="en-US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altLang="en-US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nilai</a:t>
            </a:r>
            <a:r>
              <a:rPr lang="en-US" altLang="en-US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buku</a:t>
            </a:r>
            <a:r>
              <a:rPr lang="en-US" altLang="en-US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altLang="en-US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diakui</a:t>
            </a:r>
            <a:r>
              <a:rPr lang="en-US" altLang="en-US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kerugian</a:t>
            </a:r>
            <a:r>
              <a:rPr lang="en-US" altLang="en-US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altLang="en-US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laba</a:t>
            </a:r>
            <a:endParaRPr lang="en-US" altLang="en-US" sz="28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Jumlaj</a:t>
            </a:r>
            <a:r>
              <a:rPr lang="en-US" altLang="en-US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altLang="en-US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en-US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dibayarkan</a:t>
            </a:r>
            <a:r>
              <a:rPr lang="en-US" altLang="en-US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altLang="en-US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atas</a:t>
            </a:r>
            <a:r>
              <a:rPr lang="en-US" altLang="en-US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nilai</a:t>
            </a:r>
            <a:r>
              <a:rPr lang="en-US" altLang="en-US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buku</a:t>
            </a:r>
            <a:r>
              <a:rPr lang="en-US" altLang="en-US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sering</a:t>
            </a:r>
            <a:r>
              <a:rPr lang="en-US" altLang="en-US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didebit</a:t>
            </a:r>
            <a:r>
              <a:rPr lang="en-US" altLang="en-US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altLang="en-US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laba</a:t>
            </a:r>
            <a:r>
              <a:rPr lang="en-US" altLang="en-US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ditahan</a:t>
            </a:r>
            <a:r>
              <a:rPr lang="en-US" altLang="en-US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.. </a:t>
            </a:r>
            <a:endParaRPr lang="en-US" altLang="en-US" sz="28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0361" y="332657"/>
            <a:ext cx="7010400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spcBef>
                <a:spcPct val="30000"/>
              </a:spcBef>
            </a:pPr>
            <a:r>
              <a:rPr lang="en-US" sz="2700" b="1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27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charset="0"/>
              </a:rPr>
              <a:t>Preferen</a:t>
            </a:r>
            <a:r>
              <a:rPr lang="en-US" sz="2700" b="1" dirty="0">
                <a:solidFill>
                  <a:srgbClr val="000000"/>
                </a:solidFill>
                <a:latin typeface="Arial" charset="0"/>
              </a:rPr>
              <a:t> Yang </a:t>
            </a:r>
            <a:r>
              <a:rPr lang="en-US" sz="2700" b="1" dirty="0" err="1">
                <a:solidFill>
                  <a:srgbClr val="000000"/>
                </a:solidFill>
                <a:latin typeface="Arial" charset="0"/>
              </a:rPr>
              <a:t>Dapat</a:t>
            </a:r>
            <a:r>
              <a:rPr lang="en-US" sz="27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charset="0"/>
              </a:rPr>
              <a:t>Dikonversi</a:t>
            </a:r>
            <a:endParaRPr lang="en-US" sz="27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4" name="Picture 2" descr="C:\Users\siina\Desktop\MOM'S\PSAK BARU\gambar ekonomi\books-p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5" y="3967482"/>
            <a:ext cx="1210943" cy="183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104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486400" y="6534836"/>
            <a:ext cx="25993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b="1" dirty="0">
                <a:latin typeface="Times New Roman" pitchFamily="18" charset="0"/>
                <a:cs typeface="Times New Roman" pitchFamily="18" charset="0"/>
              </a:rPr>
              <a:t>TP3</a:t>
            </a:r>
            <a:r>
              <a:rPr lang="fi-FI" sz="15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i-FI" sz="1500" b="1" dirty="0">
                <a:latin typeface="Times New Roman" pitchFamily="18" charset="0"/>
                <a:cs typeface="Times New Roman" pitchFamily="18" charset="0"/>
              </a:rPr>
              <a:t>Akuntansi </a:t>
            </a:r>
            <a:r>
              <a:rPr lang="fi-FI" sz="1500" b="1" dirty="0">
                <a:latin typeface="Times New Roman" pitchFamily="18" charset="0"/>
                <a:cs typeface="Times New Roman" pitchFamily="18" charset="0"/>
              </a:rPr>
              <a:t>untuk waran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2195736" y="1556793"/>
            <a:ext cx="8004974" cy="356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Waran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pemberian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hak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kepada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pemegangnya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membeli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harga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p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eriode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tertentu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Biasanya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penggunaan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waran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berdampak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dilusi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mengurangi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jumlah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 EPS.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Situasi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penerbitan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waran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: 1) agar 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sekuritas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menarik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; 2) 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memberikan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i="1" kern="0" dirty="0">
                <a:latin typeface="Arial" pitchFamily="34" charset="0"/>
                <a:cs typeface="Arial" pitchFamily="34" charset="0"/>
              </a:rPr>
              <a:t>preemptive right 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kepada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pemegan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; 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 3) 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kompensasi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kepada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kern="0" dirty="0" err="1">
                <a:latin typeface="Arial" pitchFamily="34" charset="0"/>
                <a:cs typeface="Arial" pitchFamily="34" charset="0"/>
              </a:rPr>
              <a:t>karyawan</a:t>
            </a:r>
            <a:r>
              <a:rPr lang="en-US" altLang="en-US" sz="2400" kern="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51525" y="422932"/>
            <a:ext cx="5835352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2700" b="1" dirty="0" err="1">
                <a:solidFill>
                  <a:srgbClr val="000000"/>
                </a:solidFill>
                <a:latin typeface="Arial" charset="0"/>
              </a:rPr>
              <a:t>Waran</a:t>
            </a:r>
            <a:r>
              <a:rPr lang="en-US" sz="27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charset="0"/>
              </a:rPr>
              <a:t>Saham</a:t>
            </a:r>
            <a:endParaRPr lang="en-US" sz="27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6" name="Picture 2" descr="C:\Users\siina\Desktop\MOM'S\PSAK BARU\gambar ekonomi\da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0" y="4605339"/>
            <a:ext cx="15240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58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486400" y="6534836"/>
            <a:ext cx="25993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b="1" dirty="0">
                <a:latin typeface="Times New Roman" pitchFamily="18" charset="0"/>
                <a:cs typeface="Times New Roman" pitchFamily="18" charset="0"/>
              </a:rPr>
              <a:t>TP3: Akuntansi untuk waran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843876" y="1412777"/>
            <a:ext cx="8004974" cy="334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200" u="sng" kern="0" dirty="0" err="1">
                <a:latin typeface="Arial" pitchFamily="34" charset="0"/>
                <a:cs typeface="Arial" pitchFamily="34" charset="0"/>
              </a:rPr>
              <a:t>Waran</a:t>
            </a:r>
            <a:r>
              <a:rPr lang="en-US" altLang="en-US" sz="2200" u="sng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u="sng" kern="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altLang="en-US" sz="2200" u="sng" kern="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en-US" sz="2200" u="sng" kern="0" dirty="0" err="1">
                <a:latin typeface="Arial" pitchFamily="34" charset="0"/>
                <a:cs typeface="Arial" pitchFamily="34" charset="0"/>
              </a:rPr>
              <a:t>diterbitkan</a:t>
            </a:r>
            <a:r>
              <a:rPr lang="en-US" altLang="en-US" sz="2200" u="sng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u="sng" kern="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altLang="en-US" sz="2200" u="sng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u="sng" kern="0" dirty="0" err="1">
                <a:latin typeface="Arial" pitchFamily="34" charset="0"/>
                <a:cs typeface="Arial" pitchFamily="34" charset="0"/>
              </a:rPr>
              <a:t>sekuritas</a:t>
            </a:r>
            <a:r>
              <a:rPr lang="en-US" altLang="en-US" sz="2200" u="sng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u="sng" kern="0" dirty="0" err="1">
                <a:latin typeface="Arial" pitchFamily="34" charset="0"/>
                <a:cs typeface="Arial" pitchFamily="34" charset="0"/>
              </a:rPr>
              <a:t>lainnya</a:t>
            </a:r>
            <a:endParaRPr lang="en-US" altLang="en-US" sz="2200" u="sng" kern="0" dirty="0"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dasarnya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opsi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jangka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panjang</a:t>
            </a:r>
            <a:endParaRPr lang="en-US" altLang="en-US" sz="2200" kern="0" dirty="0"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i="1" kern="0" dirty="0">
                <a:latin typeface="Arial" pitchFamily="34" charset="0"/>
                <a:cs typeface="Arial" pitchFamily="34" charset="0"/>
              </a:rPr>
              <a:t>with-and-without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alokasi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komponen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waran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diterbitkan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sekuritas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lainnya</a:t>
            </a:r>
            <a:endParaRPr lang="en-US" altLang="en-US" sz="2200" kern="0" dirty="0"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Jika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investor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waran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sampai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melewati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masa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periode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komponen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ekuitas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akun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agio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waran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)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didebit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akun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agio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waran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kadaluarsa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hak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pemegang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awal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.</a:t>
            </a:r>
            <a:endParaRPr lang="en-US" altLang="en-US" sz="22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8450" y="381001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u="sng" dirty="0" err="1">
                <a:solidFill>
                  <a:srgbClr val="000000"/>
                </a:solidFill>
                <a:latin typeface="Arial" charset="0"/>
              </a:rPr>
              <a:t>Waran</a:t>
            </a:r>
            <a:r>
              <a:rPr lang="en-US" sz="3000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u="sng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situasi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1)</a:t>
            </a:r>
            <a:endParaRPr lang="en-US" sz="3000" b="1" u="sng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098" name="Picture 2" descr="C:\Users\siina\Desktop\MOM'S\PSAK BARU\gambar ekonomi\Business_Part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260" y="4437113"/>
            <a:ext cx="1775221" cy="190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4151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486400" y="6534836"/>
            <a:ext cx="25993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b="1" dirty="0">
                <a:latin typeface="Times New Roman" pitchFamily="18" charset="0"/>
                <a:cs typeface="Times New Roman" pitchFamily="18" charset="0"/>
              </a:rPr>
              <a:t>TP3: Akuntansi untuk waran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991544" y="1556792"/>
            <a:ext cx="8004974" cy="341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200" u="sng" kern="0" dirty="0" err="1">
                <a:latin typeface="Arial" pitchFamily="34" charset="0"/>
                <a:cs typeface="Arial" pitchFamily="34" charset="0"/>
              </a:rPr>
              <a:t>Hak</a:t>
            </a:r>
            <a:r>
              <a:rPr lang="en-US" altLang="en-US" sz="2200" u="sng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u="sng" kern="0" dirty="0" err="1">
                <a:latin typeface="Arial" pitchFamily="34" charset="0"/>
                <a:cs typeface="Arial" pitchFamily="34" charset="0"/>
              </a:rPr>
              <a:t>membeli</a:t>
            </a:r>
            <a:r>
              <a:rPr lang="en-US" altLang="en-US" sz="2200" u="sng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u="sng" kern="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altLang="en-US" sz="2200" u="sng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u="sng" kern="0" dirty="0" err="1">
                <a:latin typeface="Arial" pitchFamily="34" charset="0"/>
                <a:cs typeface="Arial" pitchFamily="34" charset="0"/>
              </a:rPr>
              <a:t>tambahan</a:t>
            </a:r>
            <a:r>
              <a:rPr lang="en-US" altLang="en-US" sz="2200" u="sng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u="sng" kern="0" dirty="0" err="1">
                <a:latin typeface="Arial" pitchFamily="34" charset="0"/>
                <a:cs typeface="Arial" pitchFamily="34" charset="0"/>
              </a:rPr>
              <a:t>saat</a:t>
            </a:r>
            <a:r>
              <a:rPr lang="en-US" altLang="en-US" sz="2200" u="sng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u="sng" kern="0" dirty="0" err="1">
                <a:latin typeface="Arial" pitchFamily="34" charset="0"/>
                <a:cs typeface="Arial" pitchFamily="34" charset="0"/>
              </a:rPr>
              <a:t>penerbitan</a:t>
            </a:r>
            <a:r>
              <a:rPr lang="en-US" altLang="en-US" sz="2200" u="sng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u="sng" kern="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altLang="en-US" sz="2200" u="sng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u="sng" kern="0" dirty="0" err="1">
                <a:latin typeface="Arial" pitchFamily="34" charset="0"/>
                <a:cs typeface="Arial" pitchFamily="34" charset="0"/>
              </a:rPr>
              <a:t>baru</a:t>
            </a:r>
            <a:r>
              <a:rPr lang="en-US" altLang="en-US" sz="2200" u="sng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u="sng" kern="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altLang="en-US" sz="2200" u="sng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u="sng" kern="0" dirty="0" err="1">
                <a:latin typeface="Arial" pitchFamily="34" charset="0"/>
                <a:cs typeface="Arial" pitchFamily="34" charset="0"/>
              </a:rPr>
              <a:t>proporsional</a:t>
            </a:r>
            <a:r>
              <a:rPr lang="en-US" altLang="en-US" sz="2200" u="sng" kern="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mencegah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dilusi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hak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voting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opsi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jangka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pendek</a:t>
            </a:r>
            <a:endParaRPr lang="en-US" altLang="en-US" sz="2200" kern="0" dirty="0"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Perusahaan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hanya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membuat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i="1" kern="0" dirty="0">
                <a:latin typeface="Arial" pitchFamily="34" charset="0"/>
                <a:cs typeface="Arial" pitchFamily="34" charset="0"/>
              </a:rPr>
              <a:t>memorandum entry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ketika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menerbitkan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waran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kepada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pemegang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saham</a:t>
            </a:r>
            <a:endParaRPr lang="en-US" altLang="en-US" sz="2200" kern="0" dirty="0"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Jika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menerima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kas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par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dikreditkan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akun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agio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biasa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i="1" kern="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altLang="en-US" sz="2200" i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i="1" kern="0" dirty="0" err="1">
                <a:latin typeface="Arial" pitchFamily="34" charset="0"/>
                <a:cs typeface="Arial" pitchFamily="34" charset="0"/>
              </a:rPr>
              <a:t>sebaliknya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76550" y="323851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u="sng" dirty="0" err="1">
                <a:solidFill>
                  <a:srgbClr val="000000"/>
                </a:solidFill>
                <a:latin typeface="Arial" charset="0"/>
              </a:rPr>
              <a:t>Waran</a:t>
            </a:r>
            <a:r>
              <a:rPr lang="en-US" sz="3000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u="sng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situasi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2)</a:t>
            </a:r>
            <a:endParaRPr lang="en-US" sz="3000" b="1" u="sng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170" name="Picture 2" descr="C:\Users\siina\Desktop\MOM'S\PSAK BARU\gambar ekonomi\business-opportunities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378" y="4853123"/>
            <a:ext cx="1996116" cy="149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0901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486400" y="6534836"/>
            <a:ext cx="25993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b="1" dirty="0">
                <a:latin typeface="Times New Roman" pitchFamily="18" charset="0"/>
                <a:cs typeface="Times New Roman" pitchFamily="18" charset="0"/>
              </a:rPr>
              <a:t>TP3: Akuntansi untuk waran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752600" y="1268761"/>
            <a:ext cx="8004974" cy="408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200" u="sng" kern="0" dirty="0" err="1">
                <a:latin typeface="Arial" pitchFamily="34" charset="0"/>
                <a:cs typeface="Arial" pitchFamily="34" charset="0"/>
              </a:rPr>
              <a:t>Hak</a:t>
            </a:r>
            <a:r>
              <a:rPr lang="en-US" altLang="en-US" sz="2200" u="sng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u="sng" kern="0" dirty="0" err="1">
                <a:latin typeface="Arial" pitchFamily="34" charset="0"/>
                <a:cs typeface="Arial" pitchFamily="34" charset="0"/>
              </a:rPr>
              <a:t>membeli</a:t>
            </a:r>
            <a:r>
              <a:rPr lang="en-US" altLang="en-US" sz="2200" u="sng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u="sng" kern="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altLang="en-US" sz="2200" u="sng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u="sng" kern="0" dirty="0" err="1">
                <a:latin typeface="Arial" pitchFamily="34" charset="0"/>
                <a:cs typeface="Arial" pitchFamily="34" charset="0"/>
              </a:rPr>
              <a:t>bagi</a:t>
            </a:r>
            <a:r>
              <a:rPr lang="en-US" altLang="en-US" sz="2200" u="sng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u="sng" kern="0" dirty="0" err="1">
                <a:latin typeface="Arial" pitchFamily="34" charset="0"/>
                <a:cs typeface="Arial" pitchFamily="34" charset="0"/>
              </a:rPr>
              <a:t>eksekutif</a:t>
            </a:r>
            <a:r>
              <a:rPr lang="en-US" altLang="en-US" sz="2200" u="sng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u="sng" kern="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altLang="en-US" sz="2200" u="sng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u="sng" kern="0" dirty="0" err="1">
                <a:latin typeface="Arial" pitchFamily="34" charset="0"/>
                <a:cs typeface="Arial" pitchFamily="34" charset="0"/>
              </a:rPr>
              <a:t>karyawan</a:t>
            </a:r>
            <a:r>
              <a:rPr lang="en-US" altLang="en-US" sz="2200" u="sng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u="sng" kern="0" dirty="0" err="1">
                <a:latin typeface="Arial" pitchFamily="34" charset="0"/>
                <a:cs typeface="Arial" pitchFamily="34" charset="0"/>
              </a:rPr>
              <a:t>kunci</a:t>
            </a:r>
            <a:r>
              <a:rPr lang="en-US" altLang="en-US" sz="2200" u="sng" kern="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Kompensasi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jangka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panjang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bertujuan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meningkatkan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loyalitas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karyawan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kunci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pelaporan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opsi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: </a:t>
            </a:r>
            <a:endParaRPr lang="en-US" altLang="en-US" sz="2200" kern="0" dirty="0">
              <a:latin typeface="Arial" pitchFamily="34" charset="0"/>
              <a:cs typeface="Arial" pitchFamily="34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altLang="en-US" sz="2200" i="1" kern="0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altLang="en-US" sz="2200" i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i="1" kern="0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altLang="en-US" sz="2200" i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i="1" kern="0" dirty="0" err="1">
                <a:latin typeface="Arial" pitchFamily="34" charset="0"/>
                <a:cs typeface="Arial" pitchFamily="34" charset="0"/>
              </a:rPr>
              <a:t>intrinsik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perbedaan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harga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harga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penggunaan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waran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saat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waran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diberikan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;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endParaRPr lang="en-US" altLang="en-US" sz="2200" kern="0" dirty="0">
              <a:latin typeface="Arial" pitchFamily="34" charset="0"/>
              <a:cs typeface="Arial" pitchFamily="34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altLang="en-US" sz="2200" i="1" kern="0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altLang="en-US" sz="2200" i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i="1" kern="0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altLang="en-US" sz="2200" i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i="1" kern="0" dirty="0" err="1">
                <a:latin typeface="Arial" pitchFamily="34" charset="0"/>
                <a:cs typeface="Arial" pitchFamily="34" charset="0"/>
              </a:rPr>
              <a:t>wajar</a:t>
            </a:r>
            <a:r>
              <a:rPr lang="en-US" altLang="en-US" sz="2200" i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n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ilai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di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mana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aset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dipertukarkan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kewajiban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diselesaikan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pihak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memahami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berkeinginan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transaksi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wajar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en-US" sz="2200" i="1" kern="0" dirty="0">
                <a:latin typeface="Arial" pitchFamily="34" charset="0"/>
                <a:cs typeface="Arial" pitchFamily="34" charset="0"/>
              </a:rPr>
              <a:t>arm’s length transaction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)</a:t>
            </a:r>
            <a:endParaRPr lang="en-US" altLang="en-US" sz="22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1624" y="361951"/>
            <a:ext cx="60513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u="sng" dirty="0" err="1">
                <a:solidFill>
                  <a:srgbClr val="000000"/>
                </a:solidFill>
                <a:latin typeface="Arial" charset="0"/>
              </a:rPr>
              <a:t>Waran</a:t>
            </a:r>
            <a:r>
              <a:rPr lang="en-US" sz="3000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u="sng" dirty="0" err="1">
                <a:solidFill>
                  <a:srgbClr val="000000"/>
                </a:solidFill>
                <a:latin typeface="Arial" charset="0"/>
              </a:rPr>
              <a:t>Saham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situasi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3)</a:t>
            </a:r>
            <a:endParaRPr lang="en-US" sz="3000" b="1" u="sng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122" name="Picture 2" descr="C:\Users\siina\Desktop\MOM'S\PSAK BARU\gambar ekonomi\business-clipart-cashregi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424" y="4895850"/>
            <a:ext cx="1125599" cy="119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9784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486400" y="6534836"/>
            <a:ext cx="42961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b="1" dirty="0">
                <a:latin typeface="Times New Roman" pitchFamily="18" charset="0"/>
                <a:cs typeface="Times New Roman" pitchFamily="18" charset="0"/>
              </a:rPr>
              <a:t>TP4</a:t>
            </a:r>
            <a:r>
              <a:rPr lang="fi-FI" sz="15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i-FI" sz="1500" b="1" dirty="0">
                <a:latin typeface="Times New Roman" pitchFamily="18" charset="0"/>
                <a:cs typeface="Times New Roman" pitchFamily="18" charset="0"/>
              </a:rPr>
              <a:t>Akuntansi </a:t>
            </a:r>
            <a:r>
              <a:rPr lang="fi-FI" sz="1500" b="1" dirty="0">
                <a:latin typeface="Times New Roman" pitchFamily="18" charset="0"/>
                <a:cs typeface="Times New Roman" pitchFamily="18" charset="0"/>
              </a:rPr>
              <a:t>untuk rencana kompensasi saham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752600" y="1496561"/>
            <a:ext cx="8004974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Menentukan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beban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kompensasi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wajar</a:t>
            </a:r>
            <a:endParaRPr lang="en-US" altLang="en-US" sz="2200" kern="0" dirty="0"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Mengalokasi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beban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kompensasi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selama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periode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karyawan</a:t>
            </a:r>
            <a:r>
              <a:rPr lang="en-US" altLang="en-US" sz="2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kern="0" dirty="0" err="1">
                <a:latin typeface="Arial" pitchFamily="34" charset="0"/>
                <a:cs typeface="Arial" pitchFamily="34" charset="0"/>
              </a:rPr>
              <a:t>bekerja</a:t>
            </a:r>
            <a:endParaRPr lang="en-US" altLang="en-US" sz="22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23374" y="400051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spcBef>
                <a:spcPct val="30000"/>
              </a:spcBef>
            </a:pPr>
            <a:r>
              <a:rPr lang="en-US" sz="3000" b="1" u="sng" dirty="0" err="1">
                <a:solidFill>
                  <a:srgbClr val="000000"/>
                </a:solidFill>
                <a:latin typeface="Arial" charset="0"/>
              </a:rPr>
              <a:t>Akuntansi</a:t>
            </a:r>
            <a:r>
              <a:rPr lang="en-US" sz="3000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u="sng" dirty="0" err="1">
                <a:solidFill>
                  <a:srgbClr val="000000"/>
                </a:solidFill>
                <a:latin typeface="Arial" charset="0"/>
              </a:rPr>
              <a:t>untuk</a:t>
            </a:r>
            <a:r>
              <a:rPr lang="en-US" sz="3000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u="sng" dirty="0" err="1">
                <a:solidFill>
                  <a:srgbClr val="000000"/>
                </a:solidFill>
                <a:latin typeface="Arial" charset="0"/>
              </a:rPr>
              <a:t>Kompensasi</a:t>
            </a:r>
            <a:r>
              <a:rPr lang="en-US" sz="3000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u="sng" dirty="0" err="1">
                <a:solidFill>
                  <a:srgbClr val="000000"/>
                </a:solidFill>
                <a:latin typeface="Arial" charset="0"/>
              </a:rPr>
              <a:t>Saham</a:t>
            </a:r>
            <a:endParaRPr lang="en-US" sz="3000" b="1" u="sn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828800" y="2983592"/>
            <a:ext cx="800497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100" b="1" kern="0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: PT ABC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merencanakan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pemberian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kompensasi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kepada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10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anggota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direksi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membeli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masing-masing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sebanyak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1000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lembar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par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Rp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600.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Opsi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diberikan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tanggal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Januari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2012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selama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6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tahun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depan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H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arga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opsi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per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lembar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Rp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2000,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harga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pasar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Rp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3000 per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lembar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wajar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beban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kompensasi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Rp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16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juta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Perkiraan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masa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bakti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en-US" sz="2100" i="1" kern="0" dirty="0">
                <a:latin typeface="Arial" pitchFamily="34" charset="0"/>
                <a:cs typeface="Arial" pitchFamily="34" charset="0"/>
              </a:rPr>
              <a:t>expected period of benefit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)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direksi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tahun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kern="0" dirty="0" err="1">
                <a:latin typeface="Arial" pitchFamily="34" charset="0"/>
                <a:cs typeface="Arial" pitchFamily="34" charset="0"/>
              </a:rPr>
              <a:t>lagi</a:t>
            </a:r>
            <a:r>
              <a:rPr lang="en-US" altLang="en-US" sz="2100" kern="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68892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BAB 4</a:t>
            </a:r>
            <a:br>
              <a:rPr lang="en-US" dirty="0" smtClean="0"/>
            </a:br>
            <a:r>
              <a:rPr lang="id-ID" dirty="0">
                <a:solidFill>
                  <a:schemeClr val="accent5">
                    <a:lumMod val="10000"/>
                  </a:schemeClr>
                </a:solidFill>
              </a:rPr>
              <a:t>SEKURITAS DILUTIF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23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486401" y="6534836"/>
            <a:ext cx="43287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b="1" dirty="0">
                <a:latin typeface="Times New Roman" pitchFamily="18" charset="0"/>
                <a:cs typeface="Times New Roman" pitchFamily="18" charset="0"/>
              </a:rPr>
              <a:t>TP4: Akuntansi untuk rencana kompensasi saham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2700" y="439481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spcBef>
                <a:spcPct val="30000"/>
              </a:spcBef>
            </a:pPr>
            <a:r>
              <a:rPr lang="en-US" sz="3000" b="1" u="sng" dirty="0" err="1">
                <a:solidFill>
                  <a:srgbClr val="000000"/>
                </a:solidFill>
                <a:latin typeface="Arial" charset="0"/>
              </a:rPr>
              <a:t>Akuntansi</a:t>
            </a:r>
            <a:r>
              <a:rPr lang="en-US" sz="3000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u="sng" dirty="0" err="1">
                <a:solidFill>
                  <a:srgbClr val="000000"/>
                </a:solidFill>
                <a:latin typeface="Arial" charset="0"/>
              </a:rPr>
              <a:t>untuk</a:t>
            </a:r>
            <a:r>
              <a:rPr lang="en-US" sz="3000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u="sng" dirty="0" err="1">
                <a:solidFill>
                  <a:srgbClr val="000000"/>
                </a:solidFill>
                <a:latin typeface="Arial" charset="0"/>
              </a:rPr>
              <a:t>Kompensasi</a:t>
            </a:r>
            <a:r>
              <a:rPr lang="en-US" sz="3000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u="sng" dirty="0" err="1">
                <a:solidFill>
                  <a:srgbClr val="000000"/>
                </a:solidFill>
                <a:latin typeface="Arial" charset="0"/>
              </a:rPr>
              <a:t>Saham</a:t>
            </a:r>
            <a:endParaRPr lang="en-US" sz="3000" b="1" u="sn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828800" y="1530042"/>
            <a:ext cx="80049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b="1" kern="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altLang="en-US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kern="0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altLang="en-US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kern="0" dirty="0" err="1">
                <a:latin typeface="Arial" pitchFamily="34" charset="0"/>
                <a:cs typeface="Arial" pitchFamily="34" charset="0"/>
              </a:rPr>
              <a:t>pencatatan</a:t>
            </a:r>
            <a:r>
              <a:rPr lang="en-US" altLang="en-US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kern="0" dirty="0" err="1">
                <a:latin typeface="Arial" pitchFamily="34" charset="0"/>
                <a:cs typeface="Arial" pitchFamily="34" charset="0"/>
              </a:rPr>
              <a:t>saat</a:t>
            </a:r>
            <a:r>
              <a:rPr lang="en-US" altLang="en-US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kern="0" dirty="0" err="1">
                <a:latin typeface="Arial" pitchFamily="34" charset="0"/>
                <a:cs typeface="Arial" pitchFamily="34" charset="0"/>
              </a:rPr>
              <a:t>tanggal</a:t>
            </a:r>
            <a:r>
              <a:rPr lang="en-US" altLang="en-US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kern="0" dirty="0" err="1">
                <a:latin typeface="Arial" pitchFamily="34" charset="0"/>
                <a:cs typeface="Arial" pitchFamily="34" charset="0"/>
              </a:rPr>
              <a:t>pemberian</a:t>
            </a:r>
            <a:r>
              <a:rPr lang="en-US" altLang="en-US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kern="0" dirty="0" err="1">
                <a:latin typeface="Arial" pitchFamily="34" charset="0"/>
                <a:cs typeface="Arial" pitchFamily="34" charset="0"/>
              </a:rPr>
              <a:t>opsi</a:t>
            </a:r>
            <a:r>
              <a:rPr lang="en-US" altLang="en-US" b="1" kern="0" dirty="0">
                <a:latin typeface="Arial" pitchFamily="34" charset="0"/>
                <a:cs typeface="Arial" pitchFamily="34" charset="0"/>
              </a:rPr>
              <a:t> (1 </a:t>
            </a:r>
            <a:r>
              <a:rPr lang="en-US" altLang="en-US" b="1" kern="0" dirty="0" err="1">
                <a:latin typeface="Arial" pitchFamily="34" charset="0"/>
                <a:cs typeface="Arial" pitchFamily="34" charset="0"/>
              </a:rPr>
              <a:t>Januari</a:t>
            </a:r>
            <a:r>
              <a:rPr lang="en-US" altLang="en-US" b="1" kern="0" dirty="0">
                <a:latin typeface="Arial" pitchFamily="34" charset="0"/>
                <a:cs typeface="Arial" pitchFamily="34" charset="0"/>
              </a:rPr>
              <a:t> 2012)</a:t>
            </a:r>
            <a:endParaRPr lang="en-US" altLang="en-US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828800" y="1998911"/>
            <a:ext cx="80049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b="1" kern="0" dirty="0" err="1">
                <a:latin typeface="Arial" pitchFamily="34" charset="0"/>
                <a:cs typeface="Arial" pitchFamily="34" charset="0"/>
              </a:rPr>
              <a:t>Pencatatan</a:t>
            </a:r>
            <a:r>
              <a:rPr lang="en-US" altLang="en-US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kern="0" dirty="0" err="1">
                <a:latin typeface="Arial" pitchFamily="34" charset="0"/>
                <a:cs typeface="Arial" pitchFamily="34" charset="0"/>
              </a:rPr>
              <a:t>beban</a:t>
            </a:r>
            <a:r>
              <a:rPr lang="en-US" altLang="en-US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kern="0" dirty="0" err="1">
                <a:latin typeface="Arial" pitchFamily="34" charset="0"/>
                <a:cs typeface="Arial" pitchFamily="34" charset="0"/>
              </a:rPr>
              <a:t>kompensasi</a:t>
            </a:r>
            <a:r>
              <a:rPr lang="en-US" altLang="en-US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kern="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altLang="en-US" b="1" kern="0" dirty="0">
                <a:latin typeface="Arial" pitchFamily="34" charset="0"/>
                <a:cs typeface="Arial" pitchFamily="34" charset="0"/>
              </a:rPr>
              <a:t> 31 </a:t>
            </a:r>
            <a:r>
              <a:rPr lang="en-US" altLang="en-US" b="1" kern="0" dirty="0" err="1">
                <a:latin typeface="Arial" pitchFamily="34" charset="0"/>
                <a:cs typeface="Arial" pitchFamily="34" charset="0"/>
              </a:rPr>
              <a:t>Desember</a:t>
            </a:r>
            <a:r>
              <a:rPr lang="en-US" altLang="en-US" b="1" kern="0" dirty="0">
                <a:latin typeface="Arial" pitchFamily="34" charset="0"/>
                <a:cs typeface="Arial" pitchFamily="34" charset="0"/>
              </a:rPr>
              <a:t> 2012 </a:t>
            </a:r>
            <a:r>
              <a:rPr lang="en-US" altLang="en-US" b="1" kern="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altLang="en-US" b="1" kern="0" dirty="0">
                <a:latin typeface="Arial" pitchFamily="34" charset="0"/>
                <a:cs typeface="Arial" pitchFamily="34" charset="0"/>
              </a:rPr>
              <a:t> 31 </a:t>
            </a:r>
            <a:r>
              <a:rPr lang="en-US" altLang="en-US" b="1" kern="0" dirty="0" err="1">
                <a:latin typeface="Arial" pitchFamily="34" charset="0"/>
                <a:cs typeface="Arial" pitchFamily="34" charset="0"/>
              </a:rPr>
              <a:t>Desember</a:t>
            </a:r>
            <a:r>
              <a:rPr lang="en-US" altLang="en-US" b="1" kern="0" dirty="0">
                <a:latin typeface="Arial" pitchFamily="34" charset="0"/>
                <a:cs typeface="Arial" pitchFamily="34" charset="0"/>
              </a:rPr>
              <a:t> 2013</a:t>
            </a:r>
            <a:endParaRPr lang="en-US" altLang="en-US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749243"/>
            <a:ext cx="7848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457200" algn="l"/>
                <a:tab pos="4114800" algn="l"/>
                <a:tab pos="4572000" algn="l"/>
              </a:tabLst>
            </a:pP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kompensasi</a:t>
            </a:r>
            <a:r>
              <a:rPr lang="en-US" dirty="0"/>
              <a:t>	8.000.000</a:t>
            </a:r>
          </a:p>
          <a:p>
            <a:pPr>
              <a:tabLst>
                <a:tab pos="457200" algn="l"/>
                <a:tab pos="4114800" algn="l"/>
                <a:tab pos="4572000" algn="l"/>
              </a:tabLst>
            </a:pPr>
            <a:r>
              <a:rPr lang="en-US" dirty="0"/>
              <a:t>	</a:t>
            </a:r>
            <a:r>
              <a:rPr lang="en-US" dirty="0" err="1"/>
              <a:t>Agio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– </a:t>
            </a:r>
            <a:r>
              <a:rPr lang="en-US" dirty="0" err="1"/>
              <a:t>opsi</a:t>
            </a:r>
            <a:r>
              <a:rPr lang="en-US" dirty="0"/>
              <a:t> (16 </a:t>
            </a:r>
            <a:r>
              <a:rPr lang="en-US" dirty="0" err="1"/>
              <a:t>juta</a:t>
            </a:r>
            <a:r>
              <a:rPr lang="en-US" dirty="0"/>
              <a:t> / 2 </a:t>
            </a:r>
            <a:r>
              <a:rPr lang="en-US" dirty="0" err="1"/>
              <a:t>thn</a:t>
            </a:r>
            <a:r>
              <a:rPr lang="en-US" dirty="0"/>
              <a:t>)		8.000.000</a:t>
            </a: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828800" y="3587443"/>
            <a:ext cx="80049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b="1" kern="0" dirty="0" err="1">
                <a:latin typeface="Arial" pitchFamily="34" charset="0"/>
                <a:cs typeface="Arial" pitchFamily="34" charset="0"/>
              </a:rPr>
              <a:t>Pencatatan</a:t>
            </a:r>
            <a:r>
              <a:rPr lang="en-US" altLang="en-US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kern="0" dirty="0" err="1">
                <a:latin typeface="Arial" pitchFamily="34" charset="0"/>
                <a:cs typeface="Arial" pitchFamily="34" charset="0"/>
              </a:rPr>
              <a:t>saat</a:t>
            </a:r>
            <a:r>
              <a:rPr lang="en-US" altLang="en-US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kern="0" dirty="0" err="1">
                <a:latin typeface="Arial" pitchFamily="34" charset="0"/>
                <a:cs typeface="Arial" pitchFamily="34" charset="0"/>
              </a:rPr>
              <a:t>direksi</a:t>
            </a:r>
            <a:r>
              <a:rPr lang="en-US" altLang="en-US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kern="0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altLang="en-US" b="1" kern="0" dirty="0">
                <a:latin typeface="Arial" pitchFamily="34" charset="0"/>
                <a:cs typeface="Arial" pitchFamily="34" charset="0"/>
              </a:rPr>
              <a:t> 40% </a:t>
            </a:r>
            <a:r>
              <a:rPr lang="en-US" altLang="en-US" b="1" kern="0" dirty="0" err="1">
                <a:latin typeface="Arial" pitchFamily="34" charset="0"/>
                <a:cs typeface="Arial" pitchFamily="34" charset="0"/>
              </a:rPr>
              <a:t>hak</a:t>
            </a:r>
            <a:r>
              <a:rPr lang="en-US" altLang="en-US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kern="0" dirty="0" err="1">
                <a:latin typeface="Arial" pitchFamily="34" charset="0"/>
                <a:cs typeface="Arial" pitchFamily="34" charset="0"/>
              </a:rPr>
              <a:t>opsi</a:t>
            </a:r>
            <a:r>
              <a:rPr lang="en-US" altLang="en-US" b="1" kern="0" dirty="0">
                <a:latin typeface="Arial" pitchFamily="34" charset="0"/>
                <a:cs typeface="Arial" pitchFamily="34" charset="0"/>
              </a:rPr>
              <a:t> (4.000 </a:t>
            </a:r>
            <a:r>
              <a:rPr lang="en-US" altLang="en-US" b="1" kern="0" dirty="0" err="1">
                <a:latin typeface="Arial" pitchFamily="34" charset="0"/>
                <a:cs typeface="Arial" pitchFamily="34" charset="0"/>
              </a:rPr>
              <a:t>lembar</a:t>
            </a:r>
            <a:r>
              <a:rPr lang="en-US" altLang="en-US" b="1" kern="0" dirty="0">
                <a:latin typeface="Arial" pitchFamily="34" charset="0"/>
                <a:cs typeface="Arial" pitchFamily="34" charset="0"/>
              </a:rPr>
              <a:t>) </a:t>
            </a:r>
            <a:r>
              <a:rPr lang="en-US" altLang="en-US" b="1" kern="0" dirty="0" err="1">
                <a:latin typeface="Arial" pitchFamily="34" charset="0"/>
                <a:cs typeface="Arial" pitchFamily="34" charset="0"/>
              </a:rPr>
              <a:t>tanggal</a:t>
            </a:r>
            <a:r>
              <a:rPr lang="en-US" altLang="en-US" b="1" kern="0" dirty="0">
                <a:latin typeface="Arial" pitchFamily="34" charset="0"/>
                <a:cs typeface="Arial" pitchFamily="34" charset="0"/>
              </a:rPr>
              <a:t> 25 </a:t>
            </a:r>
            <a:r>
              <a:rPr lang="en-US" altLang="en-US" b="1" kern="0" dirty="0" err="1">
                <a:latin typeface="Arial" pitchFamily="34" charset="0"/>
                <a:cs typeface="Arial" pitchFamily="34" charset="0"/>
              </a:rPr>
              <a:t>Februari</a:t>
            </a:r>
            <a:r>
              <a:rPr lang="en-US" altLang="en-US" b="1" kern="0" dirty="0">
                <a:latin typeface="Arial" pitchFamily="34" charset="0"/>
                <a:cs typeface="Arial" pitchFamily="34" charset="0"/>
              </a:rPr>
              <a:t> 2015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4388912"/>
            <a:ext cx="78486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457200" algn="l"/>
                <a:tab pos="4114800" algn="l"/>
                <a:tab pos="4572000" algn="l"/>
              </a:tabLst>
            </a:pPr>
            <a:r>
              <a:rPr lang="en-US" dirty="0" err="1"/>
              <a:t>Kas</a:t>
            </a:r>
            <a:r>
              <a:rPr lang="en-US" dirty="0"/>
              <a:t> (4.000 x </a:t>
            </a:r>
            <a:r>
              <a:rPr lang="en-US" dirty="0" err="1"/>
              <a:t>Rp</a:t>
            </a:r>
            <a:r>
              <a:rPr lang="en-US" dirty="0"/>
              <a:t> 2.000)	8.000.000</a:t>
            </a:r>
          </a:p>
          <a:p>
            <a:pPr>
              <a:tabLst>
                <a:tab pos="457200" algn="l"/>
                <a:tab pos="4114800" algn="l"/>
                <a:tab pos="4572000" algn="l"/>
              </a:tabLst>
            </a:pPr>
            <a:r>
              <a:rPr lang="en-US" dirty="0" err="1"/>
              <a:t>Agio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– </a:t>
            </a:r>
            <a:r>
              <a:rPr lang="en-US" dirty="0" err="1"/>
              <a:t>opsi</a:t>
            </a:r>
            <a:r>
              <a:rPr lang="en-US" dirty="0"/>
              <a:t> (40% x 16jt)	6.400.000</a:t>
            </a:r>
          </a:p>
          <a:p>
            <a:pPr>
              <a:tabLst>
                <a:tab pos="457200" algn="l"/>
                <a:tab pos="4114800" algn="l"/>
                <a:tab pos="4572000" algn="l"/>
              </a:tabLst>
            </a:pPr>
            <a:r>
              <a:rPr lang="en-US" dirty="0"/>
              <a:t>	</a:t>
            </a:r>
            <a:r>
              <a:rPr lang="en-US" dirty="0" err="1"/>
              <a:t>Saham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/>
              <a:t>(4.000 x </a:t>
            </a:r>
            <a:r>
              <a:rPr lang="en-US" dirty="0" err="1"/>
              <a:t>Rp</a:t>
            </a:r>
            <a:r>
              <a:rPr lang="en-US" dirty="0"/>
              <a:t> 600)		  2.400.000			</a:t>
            </a:r>
            <a:r>
              <a:rPr lang="en-US" dirty="0" err="1"/>
              <a:t>Agio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– </a:t>
            </a:r>
            <a:r>
              <a:rPr lang="en-US" dirty="0" err="1"/>
              <a:t>biasa</a:t>
            </a:r>
            <a:r>
              <a:rPr lang="en-US" dirty="0"/>
              <a:t>		12.000.000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919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486401" y="6534836"/>
            <a:ext cx="43287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b="1" dirty="0">
                <a:latin typeface="Times New Roman" pitchFamily="18" charset="0"/>
                <a:cs typeface="Times New Roman" pitchFamily="18" charset="0"/>
              </a:rPr>
              <a:t>TP4: Akuntansi untuk rencana kompensasi saham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2600" y="152401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spcBef>
                <a:spcPct val="30000"/>
              </a:spcBef>
            </a:pPr>
            <a:r>
              <a:rPr lang="en-US" sz="3000" b="1" u="sng" dirty="0" err="1">
                <a:solidFill>
                  <a:srgbClr val="000000"/>
                </a:solidFill>
                <a:latin typeface="Arial" charset="0"/>
              </a:rPr>
              <a:t>Akuntansi</a:t>
            </a:r>
            <a:r>
              <a:rPr lang="en-US" sz="3000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u="sng" dirty="0" err="1">
                <a:solidFill>
                  <a:srgbClr val="000000"/>
                </a:solidFill>
                <a:latin typeface="Arial" charset="0"/>
              </a:rPr>
              <a:t>untuk</a:t>
            </a:r>
            <a:r>
              <a:rPr lang="en-US" sz="3000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u="sng" dirty="0" err="1">
                <a:solidFill>
                  <a:srgbClr val="000000"/>
                </a:solidFill>
                <a:latin typeface="Arial" charset="0"/>
              </a:rPr>
              <a:t>Kompensasi</a:t>
            </a:r>
            <a:r>
              <a:rPr lang="en-US" sz="3000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u="sng" dirty="0" err="1">
                <a:solidFill>
                  <a:srgbClr val="000000"/>
                </a:solidFill>
                <a:latin typeface="Arial" charset="0"/>
              </a:rPr>
              <a:t>Saham</a:t>
            </a:r>
            <a:endParaRPr lang="en-US" sz="3000" b="1" u="sn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828800" y="1219201"/>
            <a:ext cx="80049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b="1" kern="0" dirty="0" err="1">
                <a:latin typeface="Arial" pitchFamily="34" charset="0"/>
                <a:cs typeface="Arial" pitchFamily="34" charset="0"/>
              </a:rPr>
              <a:t>Pencatatan</a:t>
            </a:r>
            <a:r>
              <a:rPr lang="en-US" altLang="en-US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kern="0" dirty="0" err="1">
                <a:latin typeface="Arial" pitchFamily="34" charset="0"/>
                <a:cs typeface="Arial" pitchFamily="34" charset="0"/>
              </a:rPr>
              <a:t>ketika</a:t>
            </a:r>
            <a:r>
              <a:rPr lang="en-US" altLang="en-US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kern="0" dirty="0" err="1">
                <a:latin typeface="Arial" pitchFamily="34" charset="0"/>
                <a:cs typeface="Arial" pitchFamily="34" charset="0"/>
              </a:rPr>
              <a:t>direksi</a:t>
            </a:r>
            <a:r>
              <a:rPr lang="en-US" altLang="en-US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kern="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altLang="en-US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kern="0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altLang="en-US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kern="0" dirty="0" err="1">
                <a:latin typeface="Arial" pitchFamily="34" charset="0"/>
                <a:cs typeface="Arial" pitchFamily="34" charset="0"/>
              </a:rPr>
              <a:t>hak</a:t>
            </a:r>
            <a:r>
              <a:rPr lang="en-US" altLang="en-US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kern="0" dirty="0" err="1">
                <a:latin typeface="Arial" pitchFamily="34" charset="0"/>
                <a:cs typeface="Arial" pitchFamily="34" charset="0"/>
              </a:rPr>
              <a:t>opsi</a:t>
            </a:r>
            <a:r>
              <a:rPr lang="en-US" altLang="en-US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kern="0" dirty="0" err="1">
                <a:latin typeface="Arial" pitchFamily="34" charset="0"/>
                <a:cs typeface="Arial" pitchFamily="34" charset="0"/>
              </a:rPr>
              <a:t>sampai</a:t>
            </a:r>
            <a:r>
              <a:rPr lang="en-US" altLang="en-US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kern="0" dirty="0" err="1">
                <a:latin typeface="Arial" pitchFamily="34" charset="0"/>
                <a:cs typeface="Arial" pitchFamily="34" charset="0"/>
              </a:rPr>
              <a:t>tanggal</a:t>
            </a:r>
            <a:r>
              <a:rPr lang="en-US" altLang="en-US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kern="0" dirty="0" err="1">
                <a:latin typeface="Arial" pitchFamily="34" charset="0"/>
                <a:cs typeface="Arial" pitchFamily="34" charset="0"/>
              </a:rPr>
              <a:t>kadaluarsa</a:t>
            </a:r>
            <a:r>
              <a:rPr lang="en-US" altLang="en-US" b="1" kern="0" dirty="0">
                <a:latin typeface="Arial" pitchFamily="34" charset="0"/>
                <a:cs typeface="Arial" pitchFamily="34" charset="0"/>
              </a:rPr>
              <a:t> (1 </a:t>
            </a:r>
            <a:r>
              <a:rPr lang="en-US" altLang="en-US" b="1" kern="0" dirty="0" err="1">
                <a:latin typeface="Arial" pitchFamily="34" charset="0"/>
                <a:cs typeface="Arial" pitchFamily="34" charset="0"/>
              </a:rPr>
              <a:t>Januari</a:t>
            </a:r>
            <a:r>
              <a:rPr lang="en-US" altLang="en-US" b="1" kern="0" dirty="0">
                <a:latin typeface="Arial" pitchFamily="34" charset="0"/>
                <a:cs typeface="Arial" pitchFamily="34" charset="0"/>
              </a:rPr>
              <a:t> 2018)</a:t>
            </a:r>
            <a:endParaRPr lang="en-US" altLang="en-US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905001"/>
            <a:ext cx="7848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457200" algn="l"/>
                <a:tab pos="4114800" algn="l"/>
                <a:tab pos="4572000" algn="l"/>
              </a:tabLst>
            </a:pPr>
            <a:r>
              <a:rPr lang="en-US" dirty="0" err="1"/>
              <a:t>Agio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– </a:t>
            </a:r>
            <a:r>
              <a:rPr lang="en-US" dirty="0" err="1"/>
              <a:t>opsi</a:t>
            </a:r>
            <a:r>
              <a:rPr lang="en-US" dirty="0"/>
              <a:t>  (60% x 16jt)	9.600.000</a:t>
            </a:r>
          </a:p>
          <a:p>
            <a:pPr>
              <a:tabLst>
                <a:tab pos="457200" algn="l"/>
                <a:tab pos="4114800" algn="l"/>
                <a:tab pos="4572000" algn="l"/>
              </a:tabLst>
            </a:pPr>
            <a:r>
              <a:rPr lang="en-US" dirty="0"/>
              <a:t>	</a:t>
            </a:r>
            <a:r>
              <a:rPr lang="en-US" dirty="0" err="1"/>
              <a:t>Agio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– </a:t>
            </a:r>
            <a:r>
              <a:rPr lang="en-US" dirty="0" err="1"/>
              <a:t>opsi</a:t>
            </a:r>
            <a:r>
              <a:rPr lang="en-US" dirty="0"/>
              <a:t> </a:t>
            </a:r>
            <a:r>
              <a:rPr lang="en-US" dirty="0" err="1"/>
              <a:t>kadaluarsa</a:t>
            </a:r>
            <a:r>
              <a:rPr lang="en-US" dirty="0"/>
              <a:t>		9.600.000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2895600"/>
            <a:ext cx="8053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IFRS,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penyesuaian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beban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kompensasi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tanggal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kadaluarsa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3635514"/>
            <a:ext cx="80537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Perusahaan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penyesuaian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jika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terdapat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kondisi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service condition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rencana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kompensasi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kondisi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pasar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direfleksikan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penentuan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wajar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opsi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tanggal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pemberian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diperbolehkan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adanya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penyesuaian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jika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penyebabnya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perubahan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harga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1124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486401" y="6534836"/>
            <a:ext cx="43287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b="1" dirty="0">
                <a:latin typeface="Times New Roman" pitchFamily="18" charset="0"/>
                <a:cs typeface="Times New Roman" pitchFamily="18" charset="0"/>
              </a:rPr>
              <a:t>TP4: Akuntansi untuk rencana kompensasi saham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19400" y="342901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spcBef>
                <a:spcPct val="30000"/>
              </a:spcBef>
            </a:pPr>
            <a:r>
              <a:rPr lang="en-US" sz="3000" b="1" u="sng" dirty="0" err="1">
                <a:solidFill>
                  <a:srgbClr val="000000"/>
                </a:solidFill>
                <a:latin typeface="Arial" charset="0"/>
              </a:rPr>
              <a:t>Akuntansi</a:t>
            </a:r>
            <a:r>
              <a:rPr lang="en-US" sz="3000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u="sng" dirty="0" err="1">
                <a:solidFill>
                  <a:srgbClr val="000000"/>
                </a:solidFill>
                <a:latin typeface="Arial" charset="0"/>
              </a:rPr>
              <a:t>untuk</a:t>
            </a:r>
            <a:r>
              <a:rPr lang="en-US" sz="3000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u="sng" dirty="0" err="1">
                <a:solidFill>
                  <a:srgbClr val="000000"/>
                </a:solidFill>
                <a:latin typeface="Arial" charset="0"/>
              </a:rPr>
              <a:t>Kompensasi</a:t>
            </a:r>
            <a:r>
              <a:rPr lang="en-US" sz="3000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u="sng" dirty="0" err="1">
                <a:solidFill>
                  <a:srgbClr val="000000"/>
                </a:solidFill>
                <a:latin typeface="Arial" charset="0"/>
              </a:rPr>
              <a:t>Saham</a:t>
            </a:r>
            <a:endParaRPr lang="en-US" sz="3000" b="1" u="sn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828800" y="1219200"/>
            <a:ext cx="80049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000" b="1" kern="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altLang="en-US" sz="20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kern="0" dirty="0" err="1">
                <a:latin typeface="Arial" pitchFamily="34" charset="0"/>
                <a:cs typeface="Arial" pitchFamily="34" charset="0"/>
              </a:rPr>
              <a:t>Terikat</a:t>
            </a:r>
            <a:r>
              <a:rPr lang="en-US" altLang="en-US" sz="2000" b="1" kern="0" dirty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en-US" sz="2000" b="1" i="1" kern="0" dirty="0">
                <a:latin typeface="Arial" pitchFamily="34" charset="0"/>
                <a:cs typeface="Arial" pitchFamily="34" charset="0"/>
              </a:rPr>
              <a:t>Restricted Shares</a:t>
            </a:r>
            <a:r>
              <a:rPr lang="en-US" altLang="en-US" sz="2000" b="1" kern="0" dirty="0">
                <a:latin typeface="Arial" pitchFamily="34" charset="0"/>
                <a:cs typeface="Arial" pitchFamily="34" charset="0"/>
              </a:rPr>
              <a:t>)</a:t>
            </a:r>
            <a:endParaRPr lang="en-US" altLang="en-US" sz="20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1676401"/>
            <a:ext cx="8053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Perusahaan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kepada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karyawan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syarat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dijual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dipindahtangankan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dijaminkan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sampai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kondisi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tertentu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terpenuhi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Jika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dilanggar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ditebus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beserta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dividen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telah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diterima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3019961"/>
            <a:ext cx="80537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Kelebihan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terikat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dibandingkan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opsi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percuma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berapapun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harga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pasar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pengurangan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ekuitas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sedikit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kepada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pemegang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saham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Menyelaraskan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tujuan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karyawan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tujuan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7780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486401" y="6534836"/>
            <a:ext cx="43287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b="1" dirty="0">
                <a:latin typeface="Times New Roman" pitchFamily="18" charset="0"/>
                <a:cs typeface="Times New Roman" pitchFamily="18" charset="0"/>
              </a:rPr>
              <a:t>TP4: Akuntansi untuk rencana kompensasi saham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05100" y="381001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spcBef>
                <a:spcPct val="30000"/>
              </a:spcBef>
            </a:pPr>
            <a:r>
              <a:rPr lang="en-US" sz="3000" b="1" u="sng" dirty="0" err="1">
                <a:solidFill>
                  <a:srgbClr val="000000"/>
                </a:solidFill>
                <a:latin typeface="Arial" charset="0"/>
              </a:rPr>
              <a:t>Akuntansi</a:t>
            </a:r>
            <a:r>
              <a:rPr lang="en-US" sz="3000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u="sng" dirty="0" err="1">
                <a:solidFill>
                  <a:srgbClr val="000000"/>
                </a:solidFill>
                <a:latin typeface="Arial" charset="0"/>
              </a:rPr>
              <a:t>untuk</a:t>
            </a:r>
            <a:r>
              <a:rPr lang="en-US" sz="3000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u="sng" dirty="0" err="1">
                <a:solidFill>
                  <a:srgbClr val="000000"/>
                </a:solidFill>
                <a:latin typeface="Arial" charset="0"/>
              </a:rPr>
              <a:t>Kompensasi</a:t>
            </a:r>
            <a:r>
              <a:rPr lang="en-US" sz="3000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u="sng" dirty="0" err="1">
                <a:solidFill>
                  <a:srgbClr val="000000"/>
                </a:solidFill>
                <a:latin typeface="Arial" charset="0"/>
              </a:rPr>
              <a:t>Saham</a:t>
            </a:r>
            <a:endParaRPr lang="en-US" sz="3000" b="1" u="sn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828800" y="1219200"/>
            <a:ext cx="80049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000" b="1" kern="0" dirty="0" err="1">
                <a:latin typeface="Arial" pitchFamily="34" charset="0"/>
                <a:cs typeface="Arial" pitchFamily="34" charset="0"/>
              </a:rPr>
              <a:t>Rencana</a:t>
            </a:r>
            <a:r>
              <a:rPr lang="en-US" altLang="en-US" sz="20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kern="0" dirty="0" err="1">
                <a:latin typeface="Arial" pitchFamily="34" charset="0"/>
                <a:cs typeface="Arial" pitchFamily="34" charset="0"/>
              </a:rPr>
              <a:t>Pembelian</a:t>
            </a:r>
            <a:r>
              <a:rPr lang="en-US" altLang="en-US" sz="20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kern="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altLang="en-US" sz="20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kern="0" dirty="0" err="1">
                <a:latin typeface="Arial" pitchFamily="34" charset="0"/>
                <a:cs typeface="Arial" pitchFamily="34" charset="0"/>
              </a:rPr>
              <a:t>Karyawan</a:t>
            </a:r>
            <a:r>
              <a:rPr lang="en-US" altLang="en-US" sz="2000" b="1" kern="0" dirty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en-US" sz="2000" b="1" i="1" kern="0" dirty="0">
                <a:latin typeface="Arial" pitchFamily="34" charset="0"/>
                <a:cs typeface="Arial" pitchFamily="34" charset="0"/>
              </a:rPr>
              <a:t>Employee Share-Purchase Plans</a:t>
            </a:r>
            <a:r>
              <a:rPr lang="en-US" altLang="en-US" sz="2000" b="1" kern="0" dirty="0">
                <a:latin typeface="Arial" pitchFamily="34" charset="0"/>
                <a:cs typeface="Arial" pitchFamily="34" charset="0"/>
              </a:rPr>
              <a:t>)</a:t>
            </a:r>
            <a:endParaRPr lang="en-US" altLang="en-US" sz="20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1905001"/>
            <a:ext cx="8053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Perusahaan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kesempatan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kepada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karyawan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membeli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potongan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harga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selama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periode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tertentu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Rencana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program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kompensasi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dicatat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beban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selama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828800" y="3409890"/>
            <a:ext cx="80049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000" b="1" kern="0" dirty="0" err="1">
                <a:latin typeface="Arial" pitchFamily="34" charset="0"/>
                <a:cs typeface="Arial" pitchFamily="34" charset="0"/>
              </a:rPr>
              <a:t>Pengungkapan</a:t>
            </a:r>
            <a:r>
              <a:rPr lang="en-US" altLang="en-US" sz="20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kern="0" dirty="0" err="1">
                <a:latin typeface="Arial" pitchFamily="34" charset="0"/>
                <a:cs typeface="Arial" pitchFamily="34" charset="0"/>
              </a:rPr>
              <a:t>Rencana</a:t>
            </a:r>
            <a:r>
              <a:rPr lang="en-US" altLang="en-US" sz="20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kern="0" dirty="0" err="1">
                <a:latin typeface="Arial" pitchFamily="34" charset="0"/>
                <a:cs typeface="Arial" pitchFamily="34" charset="0"/>
              </a:rPr>
              <a:t>Kompensasi</a:t>
            </a:r>
            <a:endParaRPr lang="en-US" altLang="en-US" sz="20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3826450"/>
            <a:ext cx="80537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Memastikan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pengguna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laporan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keuangan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memahami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Sifat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tingkat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penetapan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pembayaran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berbasis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terjadi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selama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periode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tersebut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Cara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penentuan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wajar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barang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jasa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diterima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instrumen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ekuitas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diberikan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Dampak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transaksi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pembayaran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berbasis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laba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kerugian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posisi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keuangan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146" name="Picture 2" descr="C:\Users\siina\Desktop\MOM'S\PSAK BARU\gambar ekonomi\business_office_186830_tn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404" y="2566720"/>
            <a:ext cx="1547664" cy="156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9670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+mn-lt"/>
              </a:rPr>
              <a:t>Referensi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Utama</a:t>
            </a:r>
            <a:endParaRPr lang="en-US" dirty="0">
              <a:latin typeface="+mn-lt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id-ID" i="1" dirty="0" smtClean="0"/>
          </a:p>
          <a:p>
            <a:pPr eaLnBrk="1" hangingPunct="1">
              <a:lnSpc>
                <a:spcPct val="90000"/>
              </a:lnSpc>
            </a:pPr>
            <a:endParaRPr lang="en-US" altLang="id-ID" i="1" dirty="0"/>
          </a:p>
          <a:p>
            <a:pPr eaLnBrk="1" hangingPunct="1">
              <a:lnSpc>
                <a:spcPct val="90000"/>
              </a:lnSpc>
            </a:pPr>
            <a:endParaRPr lang="en-US" altLang="id-ID" i="1" dirty="0" smtClean="0"/>
          </a:p>
          <a:p>
            <a:pPr eaLnBrk="1" hangingPunct="1">
              <a:lnSpc>
                <a:spcPct val="90000"/>
              </a:lnSpc>
            </a:pPr>
            <a:endParaRPr lang="en-US" altLang="id-ID" i="1" dirty="0"/>
          </a:p>
          <a:p>
            <a:pPr eaLnBrk="1" hangingPunct="1">
              <a:lnSpc>
                <a:spcPct val="90000"/>
              </a:lnSpc>
            </a:pPr>
            <a:endParaRPr lang="en-US" altLang="id-ID" i="1" dirty="0" smtClean="0"/>
          </a:p>
          <a:p>
            <a:pPr eaLnBrk="1" hangingPunct="1">
              <a:lnSpc>
                <a:spcPct val="90000"/>
              </a:lnSpc>
            </a:pPr>
            <a:r>
              <a:rPr lang="id-ID" altLang="id-ID" i="1" dirty="0" smtClean="0"/>
              <a:t>Intermediate </a:t>
            </a:r>
            <a:r>
              <a:rPr lang="id-ID" altLang="id-ID" i="1" dirty="0"/>
              <a:t>Accounting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d-ID" altLang="id-ID" i="1" dirty="0"/>
              <a:t>	</a:t>
            </a:r>
            <a:r>
              <a:rPr lang="id-ID" altLang="id-ID" dirty="0"/>
              <a:t>Kieso, Weygandt, Walfield, IFRS edition, John </a:t>
            </a:r>
            <a:r>
              <a:rPr lang="id-ID" altLang="id-ID" dirty="0" smtClean="0"/>
              <a:t>Wiley</a:t>
            </a:r>
            <a:endParaRPr lang="id-ID" altLang="id-ID" i="1" dirty="0"/>
          </a:p>
          <a:p>
            <a:pPr eaLnBrk="1" hangingPunct="1">
              <a:lnSpc>
                <a:spcPct val="90000"/>
              </a:lnSpc>
            </a:pPr>
            <a:r>
              <a:rPr lang="id-ID" altLang="id-ID" i="1" dirty="0"/>
              <a:t>Standar Akuntansi Keuangan</a:t>
            </a:r>
            <a:r>
              <a:rPr lang="en-US" altLang="id-ID" i="1" dirty="0"/>
              <a:t/>
            </a:r>
            <a:br>
              <a:rPr lang="en-US" altLang="id-ID" i="1" dirty="0"/>
            </a:br>
            <a:r>
              <a:rPr lang="id-ID" altLang="id-ID" dirty="0"/>
              <a:t>Dewan Standar Akuntansi Keuangan, </a:t>
            </a:r>
            <a:r>
              <a:rPr lang="id-ID" altLang="id-ID" dirty="0" smtClean="0"/>
              <a:t>IA</a:t>
            </a:r>
            <a:r>
              <a:rPr lang="en-US" altLang="id-ID" dirty="0" err="1" smtClean="0"/>
              <a:t>i</a:t>
            </a:r>
            <a:endParaRPr lang="id-ID" altLang="id-ID" i="1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id-ID" altLang="id-ID" dirty="0"/>
              <a:t>International Financial Reporting Standards – Certificate Learning Material </a:t>
            </a:r>
          </a:p>
          <a:p>
            <a:pPr>
              <a:lnSpc>
                <a:spcPct val="90000"/>
              </a:lnSpc>
              <a:spcBef>
                <a:spcPts val="1200"/>
              </a:spcBef>
              <a:buNone/>
            </a:pPr>
            <a:r>
              <a:rPr lang="id-ID" altLang="id-ID" i="1" dirty="0"/>
              <a:t>	The Institute of Chartered Accountants, England and Wales</a:t>
            </a:r>
          </a:p>
          <a:p>
            <a:pPr eaLnBrk="1" hangingPunct="1">
              <a:lnSpc>
                <a:spcPct val="90000"/>
              </a:lnSpc>
            </a:pPr>
            <a:endParaRPr lang="id-ID" altLang="id-ID" i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id-ID" i="1" dirty="0"/>
          </a:p>
          <a:p>
            <a:pPr eaLnBrk="1" hangingPunct="1">
              <a:lnSpc>
                <a:spcPct val="90000"/>
              </a:lnSpc>
            </a:pPr>
            <a:endParaRPr lang="en-US" altLang="id-ID" i="1" dirty="0"/>
          </a:p>
        </p:txBody>
      </p:sp>
      <p:pic>
        <p:nvPicPr>
          <p:cNvPr id="103428" name="Picture 3" descr="tnjt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4929189"/>
            <a:ext cx="22860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9" name="Picture 4" descr="c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4929188"/>
            <a:ext cx="2428875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0" name="Picture 5" descr="account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4929189"/>
            <a:ext cx="250031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1540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0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417611"/>
            <a:ext cx="594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Arial" pitchFamily="34" charset="0"/>
                <a:cs typeface="Arial" pitchFamily="34" charset="0"/>
              </a:rPr>
              <a:t>Tujuan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Pembelajaran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268760"/>
            <a:ext cx="729153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AutoNum type="arabicPeriod"/>
            </a:pP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Mendeskripsikan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akuntansi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untuk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penerbitan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konversi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penarikan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sekuritas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dapat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dikonversi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2000" i="1" kern="0" dirty="0">
                <a:solidFill>
                  <a:srgbClr val="000000"/>
                </a:solidFill>
                <a:latin typeface="Arial"/>
              </a:rPr>
              <a:t>convertible securities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).</a:t>
            </a:r>
          </a:p>
          <a:p>
            <a:pPr marL="533400" indent="-5334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AutoNum type="arabicPeriod"/>
            </a:pP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Menjelaskan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akuntansi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untuk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preferen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dapat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dikonversi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2000" i="1" kern="0" dirty="0">
                <a:solidFill>
                  <a:srgbClr val="000000"/>
                </a:solidFill>
                <a:latin typeface="Arial"/>
              </a:rPr>
              <a:t>convertible preferred stock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).</a:t>
            </a:r>
          </a:p>
          <a:p>
            <a:pPr marL="533400" indent="-5334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AutoNum type="arabicPeriod"/>
            </a:pP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Membedakan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akuntansi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untuk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waran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waran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diisukan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dengan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sekuritas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lainnya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533400" indent="-5334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AutoNum type="arabicPeriod"/>
            </a:pP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Mendeskripsikan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akuntansi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untuk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rencana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kompensasi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2000" i="1" kern="0" dirty="0">
                <a:solidFill>
                  <a:srgbClr val="000000"/>
                </a:solidFill>
                <a:latin typeface="Arial"/>
              </a:rPr>
              <a:t>share compensation plans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).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9218" name="Picture 2" descr="C:\Users\siina\Desktop\MOM'S\PSAK BARU\gambar ekonomi\applaus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869161"/>
            <a:ext cx="1162050" cy="121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367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486400" y="6534836"/>
            <a:ext cx="47009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b="1" dirty="0">
                <a:latin typeface="Times New Roman" pitchFamily="18" charset="0"/>
                <a:cs typeface="Times New Roman" pitchFamily="18" charset="0"/>
              </a:rPr>
              <a:t>TP1: Akuntansi </a:t>
            </a:r>
            <a:r>
              <a:rPr lang="fi-FI" sz="1500" b="1" dirty="0">
                <a:latin typeface="Times New Roman" pitchFamily="18" charset="0"/>
                <a:cs typeface="Times New Roman" pitchFamily="18" charset="0"/>
              </a:rPr>
              <a:t>untuk </a:t>
            </a:r>
            <a:r>
              <a:rPr lang="fi-FI" sz="1500" b="1" dirty="0">
                <a:latin typeface="Times New Roman" pitchFamily="18" charset="0"/>
                <a:cs typeface="Times New Roman" pitchFamily="18" charset="0"/>
              </a:rPr>
              <a:t>sekuritas </a:t>
            </a:r>
            <a:r>
              <a:rPr lang="fi-FI" sz="1500" b="1" dirty="0">
                <a:latin typeface="Times New Roman" pitchFamily="18" charset="0"/>
                <a:cs typeface="Times New Roman" pitchFamily="18" charset="0"/>
              </a:rPr>
              <a:t>yang dapat dikonversi</a:t>
            </a:r>
            <a:endParaRPr lang="fi-FI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53360" y="429399"/>
            <a:ext cx="639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Arial" pitchFamily="34" charset="0"/>
                <a:cs typeface="Arial" pitchFamily="34" charset="0"/>
              </a:rPr>
              <a:t>Sekuritas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Dilutif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027"/>
          <p:cNvSpPr>
            <a:spLocks noChangeArrowheads="1"/>
          </p:cNvSpPr>
          <p:nvPr/>
        </p:nvSpPr>
        <p:spPr bwMode="auto">
          <a:xfrm>
            <a:off x="2667000" y="2362200"/>
            <a:ext cx="3581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109728" rIns="90488" bIns="44450"/>
          <a:lstStyle/>
          <a:p>
            <a:pPr marL="285750" indent="-285750" defTabSz="914400">
              <a:lnSpc>
                <a:spcPct val="115000"/>
              </a:lnSpc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2"/>
              </a:buBlip>
              <a:defRPr/>
            </a:pPr>
            <a:r>
              <a:rPr lang="en-US" sz="17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Utang</a:t>
            </a:r>
            <a:r>
              <a:rPr lang="en-US" sz="17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7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dan</a:t>
            </a:r>
            <a:r>
              <a:rPr lang="en-US" sz="17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7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ekuitas</a:t>
            </a:r>
            <a:endParaRPr lang="en-US" sz="17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285750" indent="-285750" defTabSz="914400">
              <a:lnSpc>
                <a:spcPct val="115000"/>
              </a:lnSpc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2"/>
              </a:buBlip>
              <a:defRPr/>
            </a:pPr>
            <a:r>
              <a:rPr lang="en-US" sz="17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Utang</a:t>
            </a:r>
            <a:r>
              <a:rPr lang="en-US" sz="17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yang </a:t>
            </a:r>
            <a:r>
              <a:rPr lang="en-US" sz="17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dapat</a:t>
            </a:r>
            <a:r>
              <a:rPr lang="en-US" sz="17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7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dikonversi</a:t>
            </a:r>
            <a:endParaRPr lang="en-US" sz="17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285750" indent="-285750" defTabSz="914400">
              <a:lnSpc>
                <a:spcPct val="115000"/>
              </a:lnSpc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2"/>
              </a:buBlip>
              <a:defRPr/>
            </a:pPr>
            <a:r>
              <a:rPr lang="en-US" sz="17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Saham</a:t>
            </a:r>
            <a:r>
              <a:rPr lang="en-US" sz="17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yang </a:t>
            </a:r>
            <a:r>
              <a:rPr lang="en-US" sz="17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dapat</a:t>
            </a:r>
            <a:r>
              <a:rPr lang="en-US" sz="17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7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dikonversi</a:t>
            </a:r>
            <a:endParaRPr lang="en-US" sz="17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285750" indent="-285750" defTabSz="914400">
              <a:lnSpc>
                <a:spcPct val="115000"/>
              </a:lnSpc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2"/>
              </a:buBlip>
              <a:defRPr/>
            </a:pPr>
            <a:r>
              <a:rPr lang="en-US" sz="17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Waran</a:t>
            </a:r>
            <a:r>
              <a:rPr lang="en-US" sz="17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7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saham</a:t>
            </a:r>
            <a:endParaRPr lang="en-US" sz="17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285750" indent="-285750" defTabSz="914400">
              <a:lnSpc>
                <a:spcPct val="115000"/>
              </a:lnSpc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2"/>
              </a:buBlip>
              <a:defRPr/>
            </a:pPr>
            <a:r>
              <a:rPr lang="en-US" sz="17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Akuntansi</a:t>
            </a:r>
            <a:r>
              <a:rPr lang="en-US" sz="17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7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untuk</a:t>
            </a:r>
            <a:r>
              <a:rPr lang="en-US" sz="17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7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kompensasi</a:t>
            </a:r>
            <a:r>
              <a:rPr lang="en-US" sz="17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7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saham</a:t>
            </a:r>
            <a:endParaRPr lang="en-US" sz="17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7" name="Rectangle 1037"/>
          <p:cNvSpPr>
            <a:spLocks noChangeArrowheads="1"/>
          </p:cNvSpPr>
          <p:nvPr/>
        </p:nvSpPr>
        <p:spPr bwMode="auto">
          <a:xfrm>
            <a:off x="2438400" y="1371600"/>
            <a:ext cx="3886200" cy="914400"/>
          </a:xfrm>
          <a:prstGeom prst="rect">
            <a:avLst/>
          </a:prstGeom>
          <a:solidFill>
            <a:srgbClr val="DDDDDD"/>
          </a:solidFill>
          <a:ln w="38100" algn="ctr">
            <a:solidFill>
              <a:srgbClr val="009A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8100" dir="54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defTabSz="914400">
              <a:spcBef>
                <a:spcPct val="35000"/>
              </a:spcBef>
              <a:buClr>
                <a:srgbClr val="FF0000"/>
              </a:buClr>
              <a:buSzPct val="75000"/>
              <a:defRPr/>
            </a:pPr>
            <a:r>
              <a:rPr lang="en-US" sz="19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Sekuritas</a:t>
            </a:r>
            <a:r>
              <a:rPr lang="en-US" sz="19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Dilutif</a:t>
            </a:r>
            <a:r>
              <a:rPr lang="en-US" sz="19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dan</a:t>
            </a:r>
            <a:r>
              <a:rPr lang="en-US" sz="19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Kompensasi</a:t>
            </a:r>
            <a:endParaRPr lang="en-US" sz="19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07213" y="3163888"/>
            <a:ext cx="2819400" cy="64611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70000"/>
            </a:solidFill>
            <a:prstDash val="solid"/>
          </a:ln>
          <a:effectLst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PSAK 50, PSAK 53, PSAK 55</a:t>
            </a:r>
          </a:p>
        </p:txBody>
      </p:sp>
      <p:sp>
        <p:nvSpPr>
          <p:cNvPr id="19" name="Right Brace 18"/>
          <p:cNvSpPr/>
          <p:nvPr/>
        </p:nvSpPr>
        <p:spPr bwMode="auto">
          <a:xfrm>
            <a:off x="6248400" y="2514600"/>
            <a:ext cx="457200" cy="1905000"/>
          </a:xfrm>
          <a:prstGeom prst="rightBrace">
            <a:avLst>
              <a:gd name="adj1" fmla="val 100870"/>
              <a:gd name="adj2" fmla="val 50000"/>
            </a:avLst>
          </a:prstGeom>
          <a:solidFill>
            <a:srgbClr val="FFFFFF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en-US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siina\Desktop\MOM'S\PSAK BARU\gambar ekonomi\business_growth_and_succ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464" y="4687044"/>
            <a:ext cx="2198989" cy="151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3991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486400" y="6534836"/>
            <a:ext cx="47009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b="1" dirty="0">
                <a:latin typeface="Times New Roman" pitchFamily="18" charset="0"/>
                <a:cs typeface="Times New Roman" pitchFamily="18" charset="0"/>
              </a:rPr>
              <a:t>TP1: Akuntansi untuk sekuritas yang dapat dikonversi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04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2063552" y="1484785"/>
            <a:ext cx="8004974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dikonversikan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periode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telah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ditetapkan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setelah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penerbitan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Perusahaan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pembiayaan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sedikit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proporsi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kepemilikan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jika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utang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dikonversi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di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samping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bunga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dibayarkan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kecil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tipe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utang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serupa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0016" y="332657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Utang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Yang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apat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ikonversi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931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486400" y="6534836"/>
            <a:ext cx="47009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b="1" dirty="0">
                <a:latin typeface="Times New Roman" pitchFamily="18" charset="0"/>
                <a:cs typeface="Times New Roman" pitchFamily="18" charset="0"/>
              </a:rPr>
              <a:t>TP1: Akuntansi untuk sekuritas yang dapat dikonversi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05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028490" y="1700808"/>
            <a:ext cx="6130952" cy="393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u="sng" kern="0" dirty="0">
                <a:solidFill>
                  <a:srgbClr val="000000"/>
                </a:solidFill>
                <a:latin typeface="Arial"/>
              </a:rPr>
              <a:t>PSAK 50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Entitas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</a:rPr>
              <a:t>mengakui</a:t>
            </a: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</a:rPr>
              <a:t>secara</a:t>
            </a: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</a:rPr>
              <a:t>terpisah</a:t>
            </a: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komponen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instrumen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keuangan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yang: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menimbulkan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</a:rPr>
              <a:t>liabilitas</a:t>
            </a: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</a:rPr>
              <a:t>keuangan</a:t>
            </a: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</a:rPr>
              <a:t>bagi</a:t>
            </a: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</a:rPr>
              <a:t>entitas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;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dan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memberikan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opsi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</a:rPr>
              <a:t>bagi</a:t>
            </a: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</a:rPr>
              <a:t>pemegang</a:t>
            </a: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</a:rPr>
              <a:t>instrumen</a:t>
            </a: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</a:rPr>
              <a:t>untuk</a:t>
            </a: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</a:rPr>
              <a:t>mengkonversi</a:t>
            </a: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</a:rPr>
              <a:t>instrumen</a:t>
            </a: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</a:rPr>
              <a:t>keuangan</a:t>
            </a: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</a:rPr>
              <a:t>tersebut</a:t>
            </a: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</a:rPr>
              <a:t>menjadi</a:t>
            </a: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</a:rPr>
              <a:t>instrumen</a:t>
            </a: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</a:rPr>
              <a:t>ekuitas</a:t>
            </a: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dari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entitas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bersangkutan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27648" y="438151"/>
            <a:ext cx="633263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Utang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d-ID" sz="3000" b="1" dirty="0">
                <a:solidFill>
                  <a:srgbClr val="000000"/>
                </a:solidFill>
                <a:latin typeface="Arial" charset="0"/>
              </a:rPr>
              <a:t>y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ang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apat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ikonversi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42" name="Picture 2" descr="C:\Users\siina\Desktop\MOM'S\PSAK BARU\gambar ekonomi\auditor_at_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4581128"/>
            <a:ext cx="1721396" cy="145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9349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486400" y="6534836"/>
            <a:ext cx="47009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b="1" dirty="0">
                <a:latin typeface="Times New Roman" pitchFamily="18" charset="0"/>
                <a:cs typeface="Times New Roman" pitchFamily="18" charset="0"/>
              </a:rPr>
              <a:t>TP1: Akuntansi untuk sekuritas yang dapat dikonversi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06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2051466" y="1484784"/>
            <a:ext cx="8004974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kern="0" dirty="0" err="1">
                <a:solidFill>
                  <a:srgbClr val="000000"/>
                </a:solidFill>
                <a:latin typeface="Arial"/>
              </a:rPr>
              <a:t>Obligasi</a:t>
            </a: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atau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instrumen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serupa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dapat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dikonversi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oleh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pemegangnya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menjadi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biasa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dengan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jumlah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telah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ditetapkan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merupakan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instrumen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keuangan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majemuk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. Dari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sudut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pandang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entitas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instrumen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ini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terdiri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dari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dua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komponen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: 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Tx/>
              <a:buChar char="o"/>
            </a:pP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liabilitas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keuangan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perjanjian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kontraktual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untuk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menyerahkan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kas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atau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aset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keuangan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lain);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Tx/>
              <a:buChar char="o"/>
            </a:pP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instrumen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ekuitas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opsi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beli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memberikan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hak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pada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pemegangnya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selama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jangka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waktu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tertentu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untuk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mengkonversi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instrumen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tersebut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menjadi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biasa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dengan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jumlah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telah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ditetapkan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).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27648" y="436820"/>
            <a:ext cx="58353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Utang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Yang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apat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ikonversi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0303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486400" y="6534836"/>
            <a:ext cx="47009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b="1" dirty="0">
                <a:latin typeface="Times New Roman" pitchFamily="18" charset="0"/>
                <a:cs typeface="Times New Roman" pitchFamily="18" charset="0"/>
              </a:rPr>
              <a:t>TP1: Akuntansi untuk sekuritas yang dapat dikonversi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07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2195482" y="1375258"/>
            <a:ext cx="8004974" cy="363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Implementasi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pendekatan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i="1" kern="0" dirty="0">
                <a:solidFill>
                  <a:srgbClr val="000000"/>
                </a:solidFill>
                <a:latin typeface="Arial"/>
              </a:rPr>
              <a:t>with-and-without: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Menentukan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jumlah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nilai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wajar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utang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dapat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dikonversi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menjadi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komponen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liabilitas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dan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ekuitas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Menentukan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komponen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liabilitas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dengan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menghitung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i="1" kern="0" dirty="0">
                <a:solidFill>
                  <a:srgbClr val="000000"/>
                </a:solidFill>
                <a:latin typeface="Arial"/>
              </a:rPr>
              <a:t>net present value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atas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arus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kas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masa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depan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pada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tingkat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suku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bunga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pasar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Mengeluarkan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komponen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liabilitas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dari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nilai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wajar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utang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dapat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dikonversi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untuk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mendapatkan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komponen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ekuitas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. 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9656" y="332657"/>
            <a:ext cx="57633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Utang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Yang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apat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3000" b="1" dirty="0" err="1">
                <a:solidFill>
                  <a:srgbClr val="000000"/>
                </a:solidFill>
                <a:latin typeface="Arial" charset="0"/>
              </a:rPr>
              <a:t>ikonversi</a:t>
            </a:r>
            <a:endParaRPr 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266" name="Picture 2" descr="C:\Users\siina\Desktop\MOM'S\PSAK BARU\gambar ekonomi\ass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5013176"/>
            <a:ext cx="21431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5730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iina\Desktop\MOM'S\PSAK BARU\gambar ekonomi\business_chart-1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880" y="4869161"/>
            <a:ext cx="1687969" cy="142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86400" y="6534836"/>
            <a:ext cx="47009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b="1" dirty="0">
                <a:latin typeface="Times New Roman" pitchFamily="18" charset="0"/>
                <a:cs typeface="Times New Roman" pitchFamily="18" charset="0"/>
              </a:rPr>
              <a:t>TP1: Akuntansi untuk sekuritas yang dapat dikonversi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08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046040" y="1484785"/>
            <a:ext cx="6722368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500" b="1" kern="0" dirty="0" err="1">
                <a:solidFill>
                  <a:srgbClr val="000000"/>
                </a:solidFill>
                <a:latin typeface="Arial"/>
              </a:rPr>
              <a:t>Ilustrasi</a:t>
            </a:r>
            <a:r>
              <a:rPr lang="en-US" sz="2500" b="1" kern="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PT ABC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menerbitkan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1000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lembar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obligasi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dapat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dikonversi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dengan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nilai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nominal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Rp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200.000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pada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awal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tahun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2013.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Obligasi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tersebut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memiliki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periode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6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tahun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dengan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pembayaran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bunga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7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persen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setiap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akhir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Desember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Setiap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obligasi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dapat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dikonversi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menjadi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100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lembar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dengan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nilai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par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Rp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500.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Suku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bunga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pasar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untuk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obligasi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sejenis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adalah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9 </a:t>
            </a:r>
            <a:r>
              <a:rPr lang="en-US" sz="2500" kern="0" dirty="0" err="1">
                <a:solidFill>
                  <a:srgbClr val="000000"/>
                </a:solidFill>
                <a:latin typeface="Arial"/>
              </a:rPr>
              <a:t>persen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.</a:t>
            </a:r>
            <a:endParaRPr lang="en-US" sz="25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7608" y="328242"/>
            <a:ext cx="701040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spcBef>
                <a:spcPct val="30000"/>
              </a:spcBef>
            </a:pP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Utang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Yang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Dapat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Dikonversi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contoh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)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4247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83</TotalTime>
  <Words>1613</Words>
  <Application>Microsoft Office PowerPoint</Application>
  <PresentationFormat>Widescreen</PresentationFormat>
  <Paragraphs>236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Impact</vt:lpstr>
      <vt:lpstr>Times New Roman</vt:lpstr>
      <vt:lpstr>Wingdings</vt:lpstr>
      <vt:lpstr>Main Event</vt:lpstr>
      <vt:lpstr>AKUNTANSI KEUANGAN II D3</vt:lpstr>
      <vt:lpstr>BAB 4 SEKURITAS DILUTIF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Referensi Utama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AKUNTANSI SEKTOR PUBLIK</dc:title>
  <dc:creator>KA</dc:creator>
  <cp:lastModifiedBy>KA</cp:lastModifiedBy>
  <cp:revision>6</cp:revision>
  <dcterms:created xsi:type="dcterms:W3CDTF">2020-04-12T13:26:51Z</dcterms:created>
  <dcterms:modified xsi:type="dcterms:W3CDTF">2020-04-12T15:48:48Z</dcterms:modified>
</cp:coreProperties>
</file>