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9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700" dirty="0" smtClean="0"/>
              <a:t>LAB.AKUNTANSI </a:t>
            </a:r>
            <a:r>
              <a:rPr lang="en-US" sz="6700" dirty="0" smtClean="0"/>
              <a:t>KEUANGAN II</a:t>
            </a:r>
            <a:br>
              <a:rPr lang="en-US" sz="6700" dirty="0" smtClean="0"/>
            </a:br>
            <a:r>
              <a:rPr lang="en-US" sz="6700" dirty="0" smtClean="0"/>
              <a:t>D3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OLEH : dr. </a:t>
            </a:r>
            <a:r>
              <a:rPr lang="en-US" dirty="0" err="1" smtClean="0"/>
              <a:t>ony</a:t>
            </a:r>
            <a:r>
              <a:rPr lang="en-US" dirty="0" smtClean="0"/>
              <a:t> widilestariningtyas,se.,</a:t>
            </a:r>
            <a:r>
              <a:rPr lang="en-US" dirty="0" err="1" smtClean="0"/>
              <a:t>msi</a:t>
            </a:r>
            <a:r>
              <a:rPr lang="en-US" dirty="0" smtClean="0"/>
              <a:t>.,</a:t>
            </a:r>
            <a:r>
              <a:rPr lang="en-US" dirty="0" err="1" smtClean="0"/>
              <a:t>ak</a:t>
            </a:r>
            <a:r>
              <a:rPr lang="en-US" dirty="0" smtClean="0"/>
              <a:t>.,ca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09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SOAL LATIHAN 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18865" y="2415654"/>
            <a:ext cx="94988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/>
              <a:t>Carilah</a:t>
            </a:r>
            <a:r>
              <a:rPr lang="en-US" sz="3200" dirty="0"/>
              <a:t> </a:t>
            </a:r>
            <a:r>
              <a:rPr lang="en-US" sz="3200" dirty="0" err="1"/>
              <a:t>laporan</a:t>
            </a:r>
            <a:r>
              <a:rPr lang="en-US" sz="3200" dirty="0"/>
              <a:t> </a:t>
            </a:r>
            <a:r>
              <a:rPr lang="en-US" sz="3200" dirty="0" err="1"/>
              <a:t>keuangan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di </a:t>
            </a:r>
            <a:r>
              <a:rPr lang="en-US" sz="3200" dirty="0" err="1"/>
              <a:t>industri</a:t>
            </a:r>
            <a:r>
              <a:rPr lang="en-US" sz="3200" dirty="0"/>
              <a:t> </a:t>
            </a:r>
            <a:r>
              <a:rPr lang="en-US" sz="3200" dirty="0" err="1"/>
              <a:t>pertambangan</a:t>
            </a:r>
            <a:r>
              <a:rPr lang="en-US" sz="3200" dirty="0"/>
              <a:t> yang </a:t>
            </a:r>
            <a:r>
              <a:rPr lang="en-US" sz="3200" dirty="0" err="1"/>
              <a:t>terdaftar</a:t>
            </a:r>
            <a:r>
              <a:rPr lang="en-US" sz="3200" dirty="0"/>
              <a:t> di Bursa </a:t>
            </a:r>
            <a:r>
              <a:rPr lang="en-US" sz="3200" dirty="0" err="1"/>
              <a:t>Efek</a:t>
            </a:r>
            <a:r>
              <a:rPr lang="en-US" sz="3200" dirty="0"/>
              <a:t> Indonesia.  Amati </a:t>
            </a:r>
            <a:r>
              <a:rPr lang="en-US" sz="3200" dirty="0" err="1"/>
              <a:t>apakah</a:t>
            </a:r>
            <a:r>
              <a:rPr lang="en-US" sz="3200" dirty="0"/>
              <a:t> </a:t>
            </a:r>
            <a:r>
              <a:rPr lang="en-US" sz="3200" dirty="0" err="1"/>
              <a:t>perusahaan</a:t>
            </a:r>
            <a:r>
              <a:rPr lang="en-US" sz="3200" dirty="0"/>
              <a:t> </a:t>
            </a:r>
            <a:r>
              <a:rPr lang="en-US" sz="3200" dirty="0" err="1"/>
              <a:t>menyajikan</a:t>
            </a:r>
            <a:r>
              <a:rPr lang="en-US" sz="3200" dirty="0"/>
              <a:t> </a:t>
            </a:r>
            <a:r>
              <a:rPr lang="en-US" sz="3200" dirty="0" err="1"/>
              <a:t>provisi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mengungkapkan</a:t>
            </a:r>
            <a:r>
              <a:rPr lang="en-US" sz="3200" dirty="0"/>
              <a:t> </a:t>
            </a:r>
            <a:r>
              <a:rPr lang="en-US" sz="3200" dirty="0" err="1"/>
              <a:t>kontijensi</a:t>
            </a:r>
            <a:r>
              <a:rPr lang="en-US" sz="3200" dirty="0"/>
              <a:t>. </a:t>
            </a:r>
            <a:r>
              <a:rPr lang="en-US" sz="3200" dirty="0" err="1"/>
              <a:t>Berikan</a:t>
            </a:r>
            <a:r>
              <a:rPr lang="en-US" sz="3200" dirty="0"/>
              <a:t> </a:t>
            </a:r>
            <a:r>
              <a:rPr lang="en-US" sz="3200" dirty="0" err="1"/>
              <a:t>analisis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  <a:r>
              <a:rPr lang="en-US" sz="3200" dirty="0" err="1"/>
              <a:t>apakah</a:t>
            </a:r>
            <a:r>
              <a:rPr lang="en-US" sz="3200" dirty="0"/>
              <a:t> </a:t>
            </a:r>
            <a:r>
              <a:rPr lang="en-US" sz="3200" dirty="0" err="1"/>
              <a:t>penyajian</a:t>
            </a:r>
            <a:r>
              <a:rPr lang="en-US" sz="3200" dirty="0"/>
              <a:t> </a:t>
            </a:r>
            <a:r>
              <a:rPr lang="en-US" sz="3200" dirty="0" err="1"/>
              <a:t>dan</a:t>
            </a:r>
            <a:r>
              <a:rPr lang="en-US" sz="3200" dirty="0"/>
              <a:t> </a:t>
            </a:r>
            <a:r>
              <a:rPr lang="en-US" sz="3200" dirty="0" err="1"/>
              <a:t>pengungkapannya</a:t>
            </a:r>
            <a:r>
              <a:rPr lang="en-US" sz="3200" dirty="0"/>
              <a:t> </a:t>
            </a:r>
            <a:r>
              <a:rPr lang="en-US" sz="3200" dirty="0" err="1"/>
              <a:t>sudah</a:t>
            </a:r>
            <a:r>
              <a:rPr lang="en-US" sz="3200" dirty="0"/>
              <a:t> </a:t>
            </a:r>
            <a:r>
              <a:rPr lang="en-US" sz="3200" dirty="0" err="1"/>
              <a:t>tepat</a:t>
            </a:r>
            <a:r>
              <a:rPr lang="en-US" sz="3200" dirty="0"/>
              <a:t>, </a:t>
            </a:r>
            <a:r>
              <a:rPr lang="en-US" sz="3200" dirty="0" err="1"/>
              <a:t>Diskusikan</a:t>
            </a:r>
            <a:r>
              <a:rPr lang="en-US" sz="3200" dirty="0"/>
              <a:t> </a:t>
            </a:r>
            <a:r>
              <a:rPr lang="en-US" sz="3200" dirty="0" err="1"/>
              <a:t>dengan</a:t>
            </a:r>
            <a:r>
              <a:rPr lang="en-US" sz="3200" dirty="0"/>
              <a:t> </a:t>
            </a:r>
            <a:r>
              <a:rPr lang="en-US" sz="3200" dirty="0" err="1"/>
              <a:t>teman</a:t>
            </a:r>
            <a:r>
              <a:rPr lang="en-US" sz="3200" dirty="0"/>
              <a:t> </a:t>
            </a:r>
            <a:r>
              <a:rPr lang="en-US" sz="3200" dirty="0" err="1"/>
              <a:t>Anda</a:t>
            </a:r>
            <a:r>
              <a:rPr lang="en-US" sz="3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8251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>
                <a:latin typeface="+mn-lt"/>
              </a:rPr>
              <a:t>Referensi</a:t>
            </a:r>
            <a:r>
              <a:rPr lang="en-US" dirty="0" smtClean="0">
                <a:latin typeface="+mn-lt"/>
              </a:rPr>
              <a:t> </a:t>
            </a:r>
            <a:r>
              <a:rPr lang="en-US" dirty="0" err="1" smtClean="0">
                <a:latin typeface="+mn-lt"/>
              </a:rPr>
              <a:t>Utama</a:t>
            </a:r>
            <a:endParaRPr lang="en-US" dirty="0">
              <a:latin typeface="+mn-lt"/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Intermediate </a:t>
            </a:r>
            <a:r>
              <a:rPr lang="id-ID" altLang="id-ID" i="1" dirty="0"/>
              <a:t>Accounting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d-ID" altLang="id-ID" i="1" dirty="0"/>
              <a:t>	</a:t>
            </a:r>
            <a:r>
              <a:rPr lang="id-ID" altLang="id-ID" dirty="0"/>
              <a:t>Kieso, Weygandt, Walfield, IFRS edition, John Wiley</a:t>
            </a:r>
            <a:endParaRPr lang="en-US" altLang="id-ID" dirty="0"/>
          </a:p>
          <a:p>
            <a:pPr eaLnBrk="1" hangingPunct="1">
              <a:lnSpc>
                <a:spcPct val="90000"/>
              </a:lnSpc>
            </a:pPr>
            <a:r>
              <a:rPr lang="id-ID" altLang="id-ID" i="1" dirty="0" smtClean="0"/>
              <a:t>Standar </a:t>
            </a:r>
            <a:r>
              <a:rPr lang="id-ID" altLang="id-ID" i="1" dirty="0"/>
              <a:t>Akuntansi Keuangan</a:t>
            </a:r>
            <a:r>
              <a:rPr lang="en-US" altLang="id-ID" i="1" dirty="0"/>
              <a:t/>
            </a:r>
            <a:br>
              <a:rPr lang="en-US" altLang="id-ID" i="1" dirty="0"/>
            </a:br>
            <a:r>
              <a:rPr lang="id-ID" altLang="id-ID" dirty="0"/>
              <a:t>Dewan Standar Akuntansi Keuangan, </a:t>
            </a:r>
            <a:r>
              <a:rPr lang="id-ID" altLang="id-ID" dirty="0" smtClean="0"/>
              <a:t>IA</a:t>
            </a:r>
            <a:r>
              <a:rPr lang="en-US" altLang="id-ID" dirty="0" smtClean="0"/>
              <a:t>I</a:t>
            </a:r>
            <a:endParaRPr lang="id-ID" altLang="id-ID" i="1" dirty="0"/>
          </a:p>
          <a:p>
            <a:pPr>
              <a:lnSpc>
                <a:spcPct val="90000"/>
              </a:lnSpc>
              <a:spcBef>
                <a:spcPts val="1200"/>
              </a:spcBef>
            </a:pPr>
            <a:r>
              <a:rPr lang="id-ID" altLang="id-ID" dirty="0"/>
              <a:t>International Financial Reporting Standards – Certificate Learning Material </a:t>
            </a:r>
          </a:p>
          <a:p>
            <a:pPr>
              <a:lnSpc>
                <a:spcPct val="90000"/>
              </a:lnSpc>
              <a:spcBef>
                <a:spcPts val="1200"/>
              </a:spcBef>
              <a:buNone/>
            </a:pPr>
            <a:r>
              <a:rPr lang="id-ID" altLang="id-ID" i="1" dirty="0"/>
              <a:t>	The Institute of Chartered Accountants, England and </a:t>
            </a:r>
            <a:r>
              <a:rPr lang="id-ID" altLang="id-ID" i="1" dirty="0" smtClean="0"/>
              <a:t>Wales</a:t>
            </a:r>
            <a:endParaRPr lang="id-ID" altLang="id-ID" i="1" dirty="0"/>
          </a:p>
        </p:txBody>
      </p:sp>
      <p:pic>
        <p:nvPicPr>
          <p:cNvPr id="103428" name="Picture 3" descr="tnjt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4929189"/>
            <a:ext cx="2286000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29" name="Picture 4" descr="cv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6" y="4929188"/>
            <a:ext cx="24288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30" name="Picture 5" descr="accounting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1" y="4929189"/>
            <a:ext cx="2500313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494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TERIMA 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5801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BAB 1</a:t>
            </a:r>
            <a:br>
              <a:rPr lang="en-US" dirty="0" smtClean="0"/>
            </a:br>
            <a:r>
              <a:rPr lang="en-US" dirty="0" smtClean="0"/>
              <a:t>MODUL LIABILITIS </a:t>
            </a:r>
            <a:r>
              <a:rPr lang="en-US" dirty="0" smtClean="0"/>
              <a:t>JANGKA PENDEK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4623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id-ID" altLang="en-US" b="1" dirty="0"/>
              <a:t>Soal Latihan 1 </a:t>
            </a:r>
            <a:endParaRPr lang="en-US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id-ID" altLang="en-US" dirty="0">
                <a:latin typeface="Arial Rounded MT Bold" panose="020F0704030504030204" pitchFamily="34" charset="0"/>
              </a:rPr>
              <a:t>Diminta: </a:t>
            </a:r>
            <a:r>
              <a:rPr lang="id-ID" altLang="en-US" dirty="0" smtClean="0">
                <a:latin typeface="Arial Rounded MT Bold" panose="020F0704030504030204" pitchFamily="34" charset="0"/>
              </a:rPr>
              <a:t> </a:t>
            </a:r>
            <a:endParaRPr lang="en-US" alt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d-ID" altLang="en-US" dirty="0" smtClean="0">
                <a:latin typeface="Arial Rounded MT Bold" panose="020F0704030504030204" pitchFamily="34" charset="0"/>
              </a:rPr>
              <a:t>Jelaskan </a:t>
            </a:r>
            <a:r>
              <a:rPr lang="id-ID" altLang="en-US" dirty="0">
                <a:latin typeface="Arial Rounded MT Bold" panose="020F0704030504030204" pitchFamily="34" charset="0"/>
              </a:rPr>
              <a:t>bagaimana kejadian tersebut harus dilaporkan dalam laporan keuangan tahun 2011! </a:t>
            </a:r>
            <a:endParaRPr lang="en-US" alt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d-ID" altLang="en-US" dirty="0" smtClean="0">
                <a:latin typeface="Arial Rounded MT Bold" panose="020F0704030504030204" pitchFamily="34" charset="0"/>
              </a:rPr>
              <a:t>Pengungkapan </a:t>
            </a:r>
            <a:r>
              <a:rPr lang="id-ID" altLang="en-US" dirty="0">
                <a:latin typeface="Arial Rounded MT Bold" panose="020F0704030504030204" pitchFamily="34" charset="0"/>
              </a:rPr>
              <a:t>apa yang diperlukan untuk kejadian tersebut 2011? </a:t>
            </a:r>
            <a:endParaRPr lang="en-US" altLang="en-US" dirty="0" smtClean="0">
              <a:latin typeface="Arial Rounded MT Bold" panose="020F0704030504030204" pitchFamily="34" charset="0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ü"/>
            </a:pPr>
            <a:r>
              <a:rPr lang="id-ID" altLang="en-US" dirty="0" smtClean="0">
                <a:latin typeface="Arial Rounded MT Bold" panose="020F0704030504030204" pitchFamily="34" charset="0"/>
              </a:rPr>
              <a:t>Jika </a:t>
            </a:r>
            <a:r>
              <a:rPr lang="id-ID" altLang="en-US" dirty="0">
                <a:latin typeface="Arial Rounded MT Bold" panose="020F0704030504030204" pitchFamily="34" charset="0"/>
              </a:rPr>
              <a:t>pada tahun 2012 kasus banding perusahaan belum selesai dan justru diperoleh fakta sebaliknnya bahwa kemungkinan perusahaan menang Bagaimana informasi ini disajikan di laporan keuangan 2012? </a:t>
            </a:r>
            <a:endParaRPr lang="en-US" alt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309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id-ID" altLang="en-US" b="1" dirty="0"/>
              <a:t>Liabilitas</a:t>
            </a:r>
            <a:endParaRPr lang="en-US" alt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id-ID" altLang="en-US" dirty="0">
                <a:latin typeface="Arial Rounded MT Bold" panose="020F0704030504030204" pitchFamily="34" charset="0"/>
              </a:rPr>
              <a:t>Liabilitas adalah </a:t>
            </a:r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kewajiban kini </a:t>
            </a:r>
            <a:r>
              <a:rPr lang="id-ID" dirty="0">
                <a:latin typeface="Arial Rounded MT Bold" panose="020F0704030504030204" pitchFamily="34" charset="0"/>
              </a:rPr>
              <a:t>entitas yang timbul dari </a:t>
            </a:r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peristiwa masa lalu </a:t>
            </a:r>
            <a:r>
              <a:rPr lang="id-ID" dirty="0">
                <a:latin typeface="Arial Rounded MT Bold" panose="020F0704030504030204" pitchFamily="34" charset="0"/>
              </a:rPr>
              <a:t>yang penyelesaiannya diperkirakan mengakibatkan </a:t>
            </a:r>
            <a:r>
              <a:rPr lang="id-ID" b="1" dirty="0">
                <a:solidFill>
                  <a:srgbClr val="FF0000"/>
                </a:solidFill>
                <a:latin typeface="Arial Rounded MT Bold" panose="020F0704030504030204" pitchFamily="34" charset="0"/>
              </a:rPr>
              <a:t>pengeluaran sumber daya </a:t>
            </a:r>
            <a:r>
              <a:rPr lang="id-ID" dirty="0">
                <a:latin typeface="Arial Rounded MT Bold" panose="020F0704030504030204" pitchFamily="34" charset="0"/>
              </a:rPr>
              <a:t>entitas.</a:t>
            </a:r>
            <a:endParaRPr lang="en-US" altLang="en-US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76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Bef>
                <a:spcPct val="20000"/>
              </a:spcBef>
            </a:pPr>
            <a:r>
              <a:rPr lang="id-ID" altLang="en-US" b="1" dirty="0"/>
              <a:t>Jenis – Jenis Liabilitas Jangka Pendek </a:t>
            </a:r>
            <a:endParaRPr lang="en-US" altLang="en-US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7544" y="1897516"/>
            <a:ext cx="3888432" cy="34036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2075" tIns="46038" rIns="92075" bIns="46038"/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Utang Usaha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Wesel Bayar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Utang Bank jangka pendek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Liabilitas jangka panjang yang akan jatuh tempo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Liabilitas jangka pendek yang didanai kembali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id-ID" altLang="en-US" sz="1600" dirty="0" smtClean="0">
                <a:latin typeface="Arial Rounded MT Bold" panose="020F0704030504030204" pitchFamily="34" charset="0"/>
              </a:rPr>
              <a:t>Utang dividen</a:t>
            </a:r>
            <a:endParaRPr lang="en-US" altLang="en-US" sz="1600" dirty="0" smtClean="0">
              <a:latin typeface="Arial Rounded MT Bold" panose="020F070403050403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499992" y="1916832"/>
            <a:ext cx="3866086" cy="338437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Uang muka pelanggan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Pendapatan diterima dimuka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PPN / PPnBM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pajak penghasilan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gaji </a:t>
            </a:r>
          </a:p>
          <a:p>
            <a:pPr eaLnBrk="1" hangingPunct="1">
              <a:spcBef>
                <a:spcPts val="600"/>
              </a:spcBef>
              <a:buClr>
                <a:srgbClr val="FF0000"/>
              </a:buClr>
              <a:buFont typeface="Wingdings" pitchFamily="2" charset="2"/>
              <a:buChar char="q"/>
            </a:pPr>
            <a:r>
              <a:rPr lang="id-ID" altLang="en-US" sz="1800" dirty="0">
                <a:latin typeface="Arial Rounded MT Bold" panose="020F0704030504030204" pitchFamily="34" charset="0"/>
              </a:rPr>
              <a:t>Utang pajak pihak ketiga</a:t>
            </a:r>
          </a:p>
        </p:txBody>
      </p:sp>
    </p:spTree>
    <p:extLst>
      <p:ext uri="{BB962C8B-B14F-4D97-AF65-F5344CB8AC3E}">
        <p14:creationId xmlns:p14="http://schemas.microsoft.com/office/powerpoint/2010/main" val="398382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utoUpdateAnimBg="0"/>
      <p:bldP spid="5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/>
              <a:t>Utang Dagang – Account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00033" y="1700808"/>
            <a:ext cx="9831321" cy="3690058"/>
          </a:xfrm>
          <a:prstGeom prst="rect">
            <a:avLst/>
          </a:prstGeom>
        </p:spPr>
        <p:txBody>
          <a:bodyPr/>
          <a:lstStyle/>
          <a:p>
            <a:r>
              <a:rPr lang="fi-FI" sz="2400" dirty="0" smtClean="0"/>
              <a:t>J</a:t>
            </a:r>
            <a:r>
              <a:rPr lang="id-ID" sz="2400" dirty="0" smtClean="0"/>
              <a:t>umlah yang belum dibayarkan atas barang atau jasa yang telah diserahkan atau diselesaikan dari suplier.</a:t>
            </a:r>
          </a:p>
          <a:p>
            <a:r>
              <a:rPr lang="id-ID" sz="2400" dirty="0" smtClean="0"/>
              <a:t>Pengakuan pada tanggal penyerahan barang / penyelesaian jasa.</a:t>
            </a:r>
          </a:p>
          <a:p>
            <a:r>
              <a:rPr lang="id-ID" sz="2400" dirty="0" smtClean="0"/>
              <a:t>Dasar mencatat </a:t>
            </a:r>
            <a:r>
              <a:rPr lang="id-ID" sz="2400" dirty="0" smtClean="0">
                <a:sym typeface="Wingdings" panose="05000000000000000000" pitchFamily="2" charset="2"/>
              </a:rPr>
              <a:t> faktur pembelian</a:t>
            </a:r>
          </a:p>
          <a:p>
            <a:r>
              <a:rPr lang="id-ID" sz="2400" dirty="0" smtClean="0">
                <a:sym typeface="Wingdings" panose="05000000000000000000" pitchFamily="2" charset="2"/>
              </a:rPr>
              <a:t>Perjanjiang pembelian misal 2/10, n/30  pembelian akan diberikan potongan 2% jika dibayarkan dalam waktu 10 hari, jangka waktu kredit 30 hari.</a:t>
            </a:r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688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Ilustrasi Utang Dagang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2063751"/>
            <a:ext cx="10394950" cy="1143474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/>
              <a:t>PT. Kenanga tanggal 1 Nopember 2X</a:t>
            </a:r>
            <a:r>
              <a:rPr lang="en-US" dirty="0" smtClean="0"/>
              <a:t>20</a:t>
            </a:r>
            <a:r>
              <a:rPr lang="id-ID" dirty="0" smtClean="0"/>
              <a:t> membeli peralatan secara kredit sebesar Rp 20.000.000. Syarat pembelian 2/10, n/30.</a:t>
            </a:r>
            <a:endParaRPr lang="id-ID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2266" y="2924945"/>
            <a:ext cx="6016182" cy="86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1 Nopember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Persediaan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Utang Dagang			20.000.000</a:t>
            </a:r>
            <a:endParaRPr lang="en-US" sz="1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87688" y="3885034"/>
            <a:ext cx="6016182" cy="112814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Jika dilunasi 10 Nopember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Dagang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Kas				 19.600.000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Potongan pembelian		      400.000</a:t>
            </a:r>
            <a:endParaRPr lang="en-US" sz="1800" kern="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495600" y="5157192"/>
            <a:ext cx="6016182" cy="86528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Jika dilunasi 15 Nopember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Dagang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Kas				 20.000.000</a:t>
            </a:r>
          </a:p>
        </p:txBody>
      </p:sp>
    </p:spTree>
    <p:extLst>
      <p:ext uri="{BB962C8B-B14F-4D97-AF65-F5344CB8AC3E}">
        <p14:creationId xmlns:p14="http://schemas.microsoft.com/office/powerpoint/2010/main" val="323185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rinciplesofaccounting.com/chapter12/no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3573017"/>
            <a:ext cx="4248472" cy="2218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Wesel Bayar – Notes Payable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2063750"/>
            <a:ext cx="10394950" cy="3311525"/>
          </a:xfrm>
        </p:spPr>
        <p:txBody>
          <a:bodyPr>
            <a:normAutofit/>
          </a:bodyPr>
          <a:lstStyle/>
          <a:p>
            <a:r>
              <a:rPr lang="fi-FI" dirty="0" smtClean="0"/>
              <a:t>J</a:t>
            </a:r>
            <a:r>
              <a:rPr lang="id-ID" dirty="0" smtClean="0"/>
              <a:t>anji untuk membayar sejumlah tertentu pada waktu yang telah ditentukan.</a:t>
            </a:r>
          </a:p>
          <a:p>
            <a:r>
              <a:rPr lang="id-ID" dirty="0" smtClean="0"/>
              <a:t>Diterbitkan untuk melunasi utang atau membayar pembelian.</a:t>
            </a:r>
          </a:p>
          <a:p>
            <a:r>
              <a:rPr lang="id-ID" dirty="0" smtClean="0"/>
              <a:t>Dapat bersifat jangka pendek atau panjang</a:t>
            </a:r>
          </a:p>
          <a:p>
            <a:r>
              <a:rPr lang="id-ID" dirty="0" smtClean="0"/>
              <a:t>Seringkali berbunga atau dapat tidak berbunga</a:t>
            </a:r>
            <a:endParaRPr lang="en-US" dirty="0" smtClean="0"/>
          </a:p>
          <a:p>
            <a:r>
              <a:rPr lang="id-ID" dirty="0" smtClean="0"/>
              <a:t>Jika tidak berbunga diterbitkandengan diskon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483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mtClean="0"/>
              <a:t>Ilustrasi Wesel Bayar - berbunga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3"/>
          </p:nvPr>
        </p:nvSpPr>
        <p:spPr>
          <a:xfrm>
            <a:off x="685800" y="2063750"/>
            <a:ext cx="10394950" cy="717179"/>
          </a:xfrm>
        </p:spPr>
        <p:txBody>
          <a:bodyPr>
            <a:normAutofit fontScale="92500" lnSpcReduction="20000"/>
          </a:bodyPr>
          <a:lstStyle/>
          <a:p>
            <a:r>
              <a:rPr lang="id-ID" dirty="0" smtClean="0"/>
              <a:t>PT. Kenanga melunasi utang dagang sebesar Rp 20.000.000 pada 1 Desember 2X</a:t>
            </a:r>
            <a:r>
              <a:rPr lang="en-US" dirty="0" smtClean="0"/>
              <a:t>19</a:t>
            </a:r>
            <a:r>
              <a:rPr lang="id-ID" dirty="0" smtClean="0"/>
              <a:t> dengan menerbitkan wesel bayar 90 hari, bunga 12%.</a:t>
            </a:r>
            <a:endParaRPr lang="id-ID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286500" y="5757863"/>
            <a:ext cx="908050" cy="498475"/>
          </a:xfrm>
        </p:spPr>
        <p:txBody>
          <a:bodyPr/>
          <a:lstStyle/>
          <a:p>
            <a:fld id="{1584A1AE-B314-4D49-B81D-545AB2B59157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112266" y="2924945"/>
            <a:ext cx="6016182" cy="86043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1 Desember </a:t>
            </a:r>
            <a:r>
              <a:rPr lang="id-ID" sz="2000" kern="0" dirty="0" smtClean="0"/>
              <a:t>2X1</a:t>
            </a:r>
            <a:r>
              <a:rPr lang="en-US" sz="2000" kern="0" dirty="0" smtClean="0"/>
              <a:t>9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Dagang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Wesel Bayar			</a:t>
            </a:r>
            <a:r>
              <a:rPr lang="en-US" sz="2000" kern="0" dirty="0" smtClean="0"/>
              <a:t>              </a:t>
            </a:r>
            <a:r>
              <a:rPr lang="id-ID" sz="2000" kern="0" dirty="0" smtClean="0"/>
              <a:t>20.000.000</a:t>
            </a:r>
            <a:endParaRPr lang="en-US" sz="1800" kern="0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112266" y="3885034"/>
            <a:ext cx="6016182" cy="9121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31 Desember </a:t>
            </a:r>
            <a:r>
              <a:rPr lang="id-ID" sz="2000" kern="0" dirty="0" smtClean="0"/>
              <a:t>2X1</a:t>
            </a:r>
            <a:r>
              <a:rPr lang="en-US" sz="2000" kern="0" dirty="0" smtClean="0"/>
              <a:t>9</a:t>
            </a:r>
            <a:r>
              <a:rPr lang="id-ID" sz="2000" kern="0" dirty="0" smtClean="0"/>
              <a:t> </a:t>
            </a:r>
            <a:r>
              <a:rPr lang="id-ID" sz="2000" kern="0" dirty="0"/>
              <a:t>– bunga (30/360*12%*20.000.000)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Beban Bunga		200.000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Utang Bunga			 200.000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112266" y="4941168"/>
            <a:ext cx="6016182" cy="136815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Wesel dilunasi 1 Maret </a:t>
            </a:r>
            <a:r>
              <a:rPr lang="id-ID" sz="2000" kern="0" dirty="0" smtClean="0"/>
              <a:t>2X</a:t>
            </a:r>
            <a:r>
              <a:rPr lang="en-US" sz="2000" kern="0" dirty="0" smtClean="0"/>
              <a:t>20</a:t>
            </a:r>
            <a:endParaRPr lang="id-ID" sz="2000" kern="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Wesel Bayar		20.000.000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Utang Bunga		     200.000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Beban Bunga		     400.000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id-ID" sz="2000" kern="0" dirty="0"/>
              <a:t>	Kas				 </a:t>
            </a:r>
            <a:r>
              <a:rPr lang="en-US" sz="2000" kern="0" dirty="0" smtClean="0"/>
              <a:t>              </a:t>
            </a:r>
            <a:r>
              <a:rPr lang="id-ID" sz="2000" kern="0" dirty="0" smtClean="0"/>
              <a:t>20.600.000</a:t>
            </a:r>
            <a:endParaRPr lang="id-ID" sz="2000" kern="0" dirty="0"/>
          </a:p>
        </p:txBody>
      </p:sp>
    </p:spTree>
    <p:extLst>
      <p:ext uri="{BB962C8B-B14F-4D97-AF65-F5344CB8AC3E}">
        <p14:creationId xmlns:p14="http://schemas.microsoft.com/office/powerpoint/2010/main" val="13958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120</TotalTime>
  <Words>392</Words>
  <Application>Microsoft Office PowerPoint</Application>
  <PresentationFormat>Widescreen</PresentationFormat>
  <Paragraphs>69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Rounded MT Bold</vt:lpstr>
      <vt:lpstr>Calibri</vt:lpstr>
      <vt:lpstr>Impact</vt:lpstr>
      <vt:lpstr>Wingdings</vt:lpstr>
      <vt:lpstr>Main Event</vt:lpstr>
      <vt:lpstr>LAB.AKUNTANSI KEUANGAN II D3</vt:lpstr>
      <vt:lpstr>BAB 1 MODUL LIABILITIS JANGKA PENDEK</vt:lpstr>
      <vt:lpstr>Soal Latihan 1 </vt:lpstr>
      <vt:lpstr>Liabilitas</vt:lpstr>
      <vt:lpstr>Jenis – Jenis Liabilitas Jangka Pendek </vt:lpstr>
      <vt:lpstr>Utang Dagang – Account Payable</vt:lpstr>
      <vt:lpstr>Ilustrasi Utang Dagang</vt:lpstr>
      <vt:lpstr>Wesel Bayar – Notes Payable</vt:lpstr>
      <vt:lpstr>Ilustrasi Wesel Bayar - berbunga</vt:lpstr>
      <vt:lpstr>SOAL LATIHAN 2</vt:lpstr>
      <vt:lpstr>Referensi Utama</vt:lpstr>
      <vt:lpstr>TERIMA KASIH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AKUNTANSI SEKTOR PUBLIK</dc:title>
  <dc:creator>KA</dc:creator>
  <cp:lastModifiedBy>KA</cp:lastModifiedBy>
  <cp:revision>11</cp:revision>
  <dcterms:created xsi:type="dcterms:W3CDTF">2020-04-12T13:26:51Z</dcterms:created>
  <dcterms:modified xsi:type="dcterms:W3CDTF">2020-04-12T16:09:32Z</dcterms:modified>
</cp:coreProperties>
</file>