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4C4523E-DB56-4027-98A8-FFB3AD664F1D}" type="datetimeFigureOut">
              <a:rPr lang="en-US" smtClean="0"/>
              <a:t>4/13/2020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355286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4523E-DB56-4027-98A8-FFB3AD664F1D}"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205706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C4523E-DB56-4027-98A8-FFB3AD664F1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2998566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C4523E-DB56-4027-98A8-FFB3AD664F1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1796967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C4523E-DB56-4027-98A8-FFB3AD664F1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796035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4C4523E-DB56-4027-98A8-FFB3AD664F1D}"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3811184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4C4523E-DB56-4027-98A8-FFB3AD664F1D}" type="datetimeFigureOut">
              <a:rPr lang="en-US" smtClean="0"/>
              <a:t>4/13/2020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3256294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4C4523E-DB56-4027-98A8-FFB3AD664F1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499014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4C4523E-DB56-4027-98A8-FFB3AD664F1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195585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C4523E-DB56-4027-98A8-FFB3AD664F1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81239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C4523E-DB56-4027-98A8-FFB3AD664F1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1607463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C4523E-DB56-4027-98A8-FFB3AD664F1D}"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184028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C4523E-DB56-4027-98A8-FFB3AD664F1D}"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232165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C4523E-DB56-4027-98A8-FFB3AD664F1D}"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74354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4523E-DB56-4027-98A8-FFB3AD664F1D}"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229533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4523E-DB56-4027-98A8-FFB3AD664F1D}"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131767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4523E-DB56-4027-98A8-FFB3AD664F1D}"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D1897B4-9A3A-4F4D-8A1D-922048DB3B6C}" type="slidenum">
              <a:rPr lang="en-US" smtClean="0"/>
              <a:t>‹#›</a:t>
            </a:fld>
            <a:endParaRPr lang="en-US"/>
          </a:p>
        </p:txBody>
      </p:sp>
    </p:spTree>
    <p:extLst>
      <p:ext uri="{BB962C8B-B14F-4D97-AF65-F5344CB8AC3E}">
        <p14:creationId xmlns:p14="http://schemas.microsoft.com/office/powerpoint/2010/main" val="252000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4C4523E-DB56-4027-98A8-FFB3AD664F1D}" type="datetimeFigureOut">
              <a:rPr lang="en-US" smtClean="0"/>
              <a:t>4/13/2020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D1897B4-9A3A-4F4D-8A1D-922048DB3B6C}" type="slidenum">
              <a:rPr lang="en-US" smtClean="0"/>
              <a:t>‹#›</a:t>
            </a:fld>
            <a:endParaRPr lang="en-US"/>
          </a:p>
        </p:txBody>
      </p:sp>
    </p:spTree>
    <p:extLst>
      <p:ext uri="{BB962C8B-B14F-4D97-AF65-F5344CB8AC3E}">
        <p14:creationId xmlns:p14="http://schemas.microsoft.com/office/powerpoint/2010/main" val="2742079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Melodrama</a:t>
            </a:r>
            <a:endParaRPr lang="en-US" dirty="0"/>
          </a:p>
        </p:txBody>
      </p:sp>
    </p:spTree>
    <p:extLst>
      <p:ext uri="{BB962C8B-B14F-4D97-AF65-F5344CB8AC3E}">
        <p14:creationId xmlns:p14="http://schemas.microsoft.com/office/powerpoint/2010/main" val="2651855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Melodrama</a:t>
            </a:r>
            <a:endParaRPr lang="en-US" dirty="0"/>
          </a:p>
        </p:txBody>
      </p:sp>
      <p:sp>
        <p:nvSpPr>
          <p:cNvPr id="3" name="Content Placeholder 2"/>
          <p:cNvSpPr>
            <a:spLocks noGrp="1"/>
          </p:cNvSpPr>
          <p:nvPr>
            <p:ph idx="1"/>
          </p:nvPr>
        </p:nvSpPr>
        <p:spPr/>
        <p:txBody>
          <a:bodyPr/>
          <a:lstStyle/>
          <a:p>
            <a:r>
              <a:rPr lang="en-US" dirty="0" smtClean="0"/>
              <a:t>It is a fantasy of a world that operates according to our heart’s desires in contrast to the other formula types that are fantasies or particular actions or states of being that counter some of our deepest fears or concentrate on particular wishes for victory or love or knowledge. </a:t>
            </a:r>
            <a:endParaRPr lang="en-US" dirty="0" smtClean="0"/>
          </a:p>
          <a:p>
            <a:r>
              <a:rPr lang="en-US" dirty="0" smtClean="0"/>
              <a:t>It doesn’t appear to reflect a single overriding narrative or dramatic focus. </a:t>
            </a:r>
            <a:endParaRPr lang="en-US" dirty="0" smtClean="0"/>
          </a:p>
          <a:p>
            <a:endParaRPr lang="en-US" dirty="0"/>
          </a:p>
          <a:p>
            <a:r>
              <a:rPr lang="en-US" dirty="0" err="1" smtClean="0"/>
              <a:t>Cawelti</a:t>
            </a:r>
            <a:r>
              <a:rPr lang="en-US" dirty="0" smtClean="0"/>
              <a:t> (p.44) </a:t>
            </a:r>
            <a:endParaRPr lang="en-US" dirty="0" smtClean="0"/>
          </a:p>
          <a:p>
            <a:endParaRPr lang="en-US" dirty="0"/>
          </a:p>
        </p:txBody>
      </p:sp>
    </p:spTree>
    <p:extLst>
      <p:ext uri="{BB962C8B-B14F-4D97-AF65-F5344CB8AC3E}">
        <p14:creationId xmlns:p14="http://schemas.microsoft.com/office/powerpoint/2010/main" val="2253415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Combination of a number of actions and settings in order to build up the sense of a whole world bearing out the audience traditional patterns of right and wrong, good and evil.  </a:t>
            </a:r>
          </a:p>
          <a:p>
            <a:r>
              <a:rPr lang="en-US" dirty="0"/>
              <a:t>It shows how complex ambiguities and the tragedies of the world ultimately reveal the operation of a benevolent, humanly oriented moral order. </a:t>
            </a:r>
          </a:p>
          <a:p>
            <a:pPr marL="0" indent="0">
              <a:buNone/>
            </a:pPr>
            <a:endParaRPr lang="en-US" dirty="0"/>
          </a:p>
        </p:txBody>
      </p:sp>
    </p:spTree>
    <p:extLst>
      <p:ext uri="{BB962C8B-B14F-4D97-AF65-F5344CB8AC3E}">
        <p14:creationId xmlns:p14="http://schemas.microsoft.com/office/powerpoint/2010/main" val="4151967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a:t>
            </a:r>
            <a:endParaRPr lang="en-US" dirty="0"/>
          </a:p>
        </p:txBody>
      </p:sp>
      <p:sp>
        <p:nvSpPr>
          <p:cNvPr id="3" name="Content Placeholder 2"/>
          <p:cNvSpPr>
            <a:spLocks noGrp="1"/>
          </p:cNvSpPr>
          <p:nvPr>
            <p:ph idx="1"/>
          </p:nvPr>
        </p:nvSpPr>
        <p:spPr/>
        <p:txBody>
          <a:bodyPr/>
          <a:lstStyle/>
          <a:p>
            <a:r>
              <a:rPr lang="en-US" dirty="0" smtClean="0"/>
              <a:t>Has complicated </a:t>
            </a:r>
            <a:r>
              <a:rPr lang="en-US" dirty="0" smtClean="0"/>
              <a:t>characters</a:t>
            </a:r>
          </a:p>
          <a:p>
            <a:r>
              <a:rPr lang="en-US" dirty="0" smtClean="0"/>
              <a:t> </a:t>
            </a:r>
            <a:r>
              <a:rPr lang="en-US" dirty="0">
                <a:sym typeface="Wingdings" panose="05000000000000000000" pitchFamily="2" charset="2"/>
              </a:rPr>
              <a:t>It’s similar with the tragedy; but in tragedy, </a:t>
            </a:r>
            <a:r>
              <a:rPr lang="en-US" dirty="0" smtClean="0">
                <a:sym typeface="Wingdings" panose="05000000000000000000" pitchFamily="2" charset="2"/>
              </a:rPr>
              <a:t>the protagonist shows </a:t>
            </a:r>
            <a:r>
              <a:rPr lang="en-US" dirty="0">
                <a:sym typeface="Wingdings" panose="05000000000000000000" pitchFamily="2" charset="2"/>
              </a:rPr>
              <a:t>great gap between human desires and limitations of the world. But in melodrama, the gap is bricked over.</a:t>
            </a:r>
          </a:p>
          <a:p>
            <a:r>
              <a:rPr lang="en-US" dirty="0" smtClean="0"/>
              <a:t>Suffering (or violence) are means of testing and ultimately demonstrating the rightness of the world order.  </a:t>
            </a:r>
          </a:p>
          <a:p>
            <a:pPr marL="0" indent="0">
              <a:buNone/>
            </a:pPr>
            <a:r>
              <a:rPr lang="en-US" dirty="0" smtClean="0"/>
              <a:t>Example: Godfather: In </a:t>
            </a:r>
            <a:r>
              <a:rPr lang="en-US" dirty="0"/>
              <a:t>the scene of </a:t>
            </a:r>
            <a:r>
              <a:rPr lang="en-US" dirty="0" smtClean="0"/>
              <a:t>Michael Corleone suffering </a:t>
            </a:r>
            <a:r>
              <a:rPr lang="en-US" dirty="0"/>
              <a:t>of his </a:t>
            </a:r>
            <a:r>
              <a:rPr lang="en-US" dirty="0" smtClean="0"/>
              <a:t>father, but he took the action of being the leader of his family gangster.   </a:t>
            </a:r>
            <a:endParaRPr lang="en-US" dirty="0"/>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836057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Structure</a:t>
            </a:r>
            <a:endParaRPr lang="en-US" dirty="0"/>
          </a:p>
        </p:txBody>
      </p:sp>
      <p:sp>
        <p:nvSpPr>
          <p:cNvPr id="3" name="Content Placeholder 2"/>
          <p:cNvSpPr>
            <a:spLocks noGrp="1"/>
          </p:cNvSpPr>
          <p:nvPr>
            <p:ph idx="1"/>
          </p:nvPr>
        </p:nvSpPr>
        <p:spPr/>
        <p:txBody>
          <a:bodyPr/>
          <a:lstStyle/>
          <a:p>
            <a:r>
              <a:rPr lang="en-US" dirty="0" smtClean="0"/>
              <a:t>The narrative structure is diverse; family, crime, love.</a:t>
            </a:r>
          </a:p>
          <a:p>
            <a:r>
              <a:rPr lang="en-US" dirty="0" smtClean="0"/>
              <a:t>Makes </a:t>
            </a:r>
            <a:r>
              <a:rPr lang="en-US" dirty="0"/>
              <a:t>people intersect imaginatively with many lives. </a:t>
            </a:r>
          </a:p>
          <a:p>
            <a:r>
              <a:rPr lang="en-US" dirty="0"/>
              <a:t>Sub plots multiply continual shifts in point of view </a:t>
            </a:r>
            <a:r>
              <a:rPr lang="en-US" dirty="0">
                <a:sym typeface="Wingdings" panose="05000000000000000000" pitchFamily="2" charset="2"/>
              </a:rPr>
              <a:t>underlying moral process</a:t>
            </a:r>
          </a:p>
          <a:p>
            <a:pPr marL="0" indent="0">
              <a:buNone/>
            </a:pPr>
            <a:r>
              <a:rPr lang="en-US" dirty="0" smtClean="0">
                <a:sym typeface="Wingdings" panose="05000000000000000000" pitchFamily="2" charset="2"/>
              </a:rPr>
              <a:t>Example: </a:t>
            </a:r>
            <a:r>
              <a:rPr lang="en-US" dirty="0" smtClean="0">
                <a:sym typeface="Wingdings" panose="05000000000000000000" pitchFamily="2" charset="2"/>
              </a:rPr>
              <a:t>My s</a:t>
            </a:r>
            <a:r>
              <a:rPr lang="en-US" dirty="0" smtClean="0">
                <a:sym typeface="Wingdings" panose="05000000000000000000" pitchFamily="2" charset="2"/>
              </a:rPr>
              <a:t>ister’s keeper: We can see the problem of Anna being the ‘spare part</a:t>
            </a:r>
            <a:r>
              <a:rPr lang="en-US" dirty="0" smtClean="0">
                <a:sym typeface="Wingdings" panose="05000000000000000000" pitchFamily="2" charset="2"/>
              </a:rPr>
              <a:t>’ of her sister in many different perspectives; her mom, dad, Anna and her sister. </a:t>
            </a:r>
            <a:endParaRPr lang="en-US" dirty="0"/>
          </a:p>
        </p:txBody>
      </p:sp>
    </p:spTree>
    <p:extLst>
      <p:ext uri="{BB962C8B-B14F-4D97-AF65-F5344CB8AC3E}">
        <p14:creationId xmlns:p14="http://schemas.microsoft.com/office/powerpoint/2010/main" val="3113886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t>
            </a:r>
            <a:endParaRPr lang="en-US" dirty="0"/>
          </a:p>
        </p:txBody>
      </p:sp>
      <p:sp>
        <p:nvSpPr>
          <p:cNvPr id="3" name="Content Placeholder 2"/>
          <p:cNvSpPr>
            <a:spLocks noGrp="1"/>
          </p:cNvSpPr>
          <p:nvPr>
            <p:ph idx="1"/>
          </p:nvPr>
        </p:nvSpPr>
        <p:spPr/>
        <p:txBody>
          <a:bodyPr/>
          <a:lstStyle/>
          <a:p>
            <a:r>
              <a:rPr lang="en-US" dirty="0"/>
              <a:t>The drama of intensified effects (music, </a:t>
            </a:r>
            <a:r>
              <a:rPr lang="en-US" dirty="0" err="1"/>
              <a:t>melos</a:t>
            </a:r>
            <a:r>
              <a:rPr lang="en-US" dirty="0"/>
              <a:t>) added to the play to increase its emotional power and intensify its hold on the audience. </a:t>
            </a:r>
          </a:p>
          <a:p>
            <a:r>
              <a:rPr lang="en-US" dirty="0"/>
              <a:t>The quest of intensified narrative or dramatic effects is characteristic of the entire range formula types</a:t>
            </a:r>
            <a:r>
              <a:rPr lang="en-US" dirty="0" smtClean="0"/>
              <a:t>.</a:t>
            </a:r>
          </a:p>
          <a:p>
            <a:pPr marL="0" indent="0">
              <a:buNone/>
            </a:pPr>
            <a:r>
              <a:rPr lang="en-US" dirty="0"/>
              <a:t>Example: Godfather </a:t>
            </a:r>
            <a:r>
              <a:rPr lang="en-US" dirty="0" smtClean="0"/>
              <a:t>I: In the scene of Michael Corleone’s nephew christening; while Michael make a vow at the church; his people shoot his enemies.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900266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94</TotalTime>
  <Words>360</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Wingdings</vt:lpstr>
      <vt:lpstr>Wingdings 3</vt:lpstr>
      <vt:lpstr>Ion Boardroom</vt:lpstr>
      <vt:lpstr>Melodrama</vt:lpstr>
      <vt:lpstr>Melodrama</vt:lpstr>
      <vt:lpstr>PowerPoint Presentation</vt:lpstr>
      <vt:lpstr>Character</vt:lpstr>
      <vt:lpstr>Narrative Structure</vt:lpstr>
      <vt:lpstr>Situation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Melodrama</dc:title>
  <dc:creator>HP</dc:creator>
  <cp:lastModifiedBy>HP</cp:lastModifiedBy>
  <cp:revision>13</cp:revision>
  <dcterms:created xsi:type="dcterms:W3CDTF">2020-04-11T03:22:56Z</dcterms:created>
  <dcterms:modified xsi:type="dcterms:W3CDTF">2020-04-13T12:41:44Z</dcterms:modified>
</cp:coreProperties>
</file>