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0" r:id="rId25"/>
    <p:sldId id="283" r:id="rId26"/>
    <p:sldId id="284" r:id="rId27"/>
    <p:sldId id="285" r:id="rId28"/>
    <p:sldId id="286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2.emf"/><Relationship Id="rId10" Type="http://schemas.openxmlformats.org/officeDocument/2006/relationships/image" Target="../media/image16.png"/><Relationship Id="rId4" Type="http://schemas.openxmlformats.org/officeDocument/2006/relationships/package" Target="../embeddings/Microsoft_Visio_Drawing1.vsdx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5.emf"/><Relationship Id="rId4" Type="http://schemas.openxmlformats.org/officeDocument/2006/relationships/package" Target="../embeddings/Microsoft_Visio_Drawing2.vsdx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54269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Penguat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Daya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(Power Amplifier)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Elektronika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II</a:t>
            </a: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Teknik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Elektro-Unikom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4839"/>
          </a:xfrm>
        </p:spPr>
        <p:txBody>
          <a:bodyPr>
            <a:normAutofit fontScale="90000"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Pengkoplingan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Coupling Method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17558"/>
            <a:ext cx="10058400" cy="3751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Berkaitan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Berkaitan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ouput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menuju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selanjutnya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Memastikan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adanya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redaman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distorsi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77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68" y="2163527"/>
            <a:ext cx="3234089" cy="79624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Konfigurasi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Pengkoplingan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7" y="1833736"/>
            <a:ext cx="5161546" cy="1455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Kapasitif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Capacitive Coupling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Transformer Coupling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Coupling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34327" y="1528011"/>
            <a:ext cx="1323473" cy="182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433" y="3946859"/>
            <a:ext cx="1704725" cy="16117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341521" y="5782997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94" y="3954378"/>
            <a:ext cx="1585412" cy="160421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5104553" y="5782997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67" y="3946859"/>
            <a:ext cx="2037096" cy="15832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8259680" y="5782997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4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4839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0" y="2081459"/>
            <a:ext cx="5483994" cy="11670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Audio (20 Hz – 20 kHz)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Radio </a:t>
            </a:r>
            <a:r>
              <a:rPr lang="en-US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&gt; 20 KHz)</a:t>
            </a: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203" y="2015289"/>
            <a:ext cx="4326557" cy="116706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Rentang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Kerjanya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137484" y="2213811"/>
            <a:ext cx="589548" cy="770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202" y="4152899"/>
            <a:ext cx="4326557" cy="116706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Lebar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Pita </a:t>
            </a:r>
            <a:r>
              <a:rPr lang="en-US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Kerjanya</a:t>
            </a:r>
            <a:endParaRPr lang="en-US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6480" y="4152899"/>
            <a:ext cx="5483994" cy="11670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Pita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Sempit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Norrowband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Pita </a:t>
            </a:r>
            <a:r>
              <a:rPr lang="en-US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Lebar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Wideband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137484" y="4351419"/>
            <a:ext cx="589548" cy="770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A” (1)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4470" y="2761244"/>
            <a:ext cx="4069080" cy="65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504" y="1787689"/>
            <a:ext cx="4489985" cy="27963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ight Arrow 6"/>
          <p:cNvSpPr/>
          <p:nvPr/>
        </p:nvSpPr>
        <p:spPr>
          <a:xfrm>
            <a:off x="4568247" y="2282989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070" y="2889049"/>
            <a:ext cx="3163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terkopling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kapasitif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574817" y="3744090"/>
                <a:ext cx="2126608" cy="73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𝐶𝐸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𝑟𝑚𝑠</m:t>
                                  </m:r>
                                </m:e>
                              </m:d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817" y="3744090"/>
                <a:ext cx="2126608" cy="7339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574817" y="4609096"/>
                <a:ext cx="2164952" cy="73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𝐶𝐸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𝑚𝑎𝑘</m:t>
                                  </m:r>
                                </m:e>
                              </m:d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817" y="4609096"/>
                <a:ext cx="2164952" cy="7339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574817" y="5531248"/>
                <a:ext cx="2008177" cy="73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𝐶𝐸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𝑝𝑝</m:t>
                                  </m:r>
                                </m:e>
                              </m:d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817" y="5531248"/>
                <a:ext cx="2008177" cy="7339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0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2" grpId="0"/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A” (2)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099" y="3239499"/>
            <a:ext cx="4069080" cy="65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656221" y="2995860"/>
            <a:ext cx="709863" cy="1143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9761" y="3367304"/>
            <a:ext cx="3748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terkopling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48137" y="23386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994917"/>
              </p:ext>
            </p:extLst>
          </p:nvPr>
        </p:nvGraphicFramePr>
        <p:xfrm>
          <a:off x="5678902" y="1840551"/>
          <a:ext cx="4126831" cy="345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4" imgW="2647984" imgH="2524057" progId="Visio.Drawing.15">
                  <p:embed/>
                </p:oleObj>
              </mc:Choice>
              <mc:Fallback>
                <p:oleObj name="Visio" r:id="rId4" imgW="2647984" imgH="252405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902" y="1840551"/>
                        <a:ext cx="4126831" cy="3453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731714" y="4519681"/>
            <a:ext cx="2832891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Impedansi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8681154" y="2081463"/>
            <a:ext cx="691444" cy="1158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33233" y="2783524"/>
            <a:ext cx="2917472" cy="17361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67920" y="4701262"/>
                <a:ext cx="214398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𝑚𝑎𝑘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920" y="4701262"/>
                <a:ext cx="2143985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808695" y="1784235"/>
                <a:ext cx="869725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8695" y="1784235"/>
                <a:ext cx="869725" cy="53085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616048" y="5443314"/>
                <a:ext cx="2467727" cy="697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𝑟𝑚𝑠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6048" y="5443314"/>
                <a:ext cx="2467727" cy="6978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776410" y="2972884"/>
                <a:ext cx="2448299" cy="527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40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400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4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𝐶𝐸</m:t>
                            </m:r>
                          </m:sub>
                        </m:sSub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410" y="2972884"/>
                <a:ext cx="2448299" cy="527132"/>
              </a:xfrm>
              <a:prstGeom prst="rect">
                <a:avLst/>
              </a:prstGeom>
              <a:blipFill rotWithShape="0">
                <a:blip r:embed="rId9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849327" y="2374691"/>
                <a:ext cx="838178" cy="530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9327" y="2374691"/>
                <a:ext cx="838178" cy="53085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33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6" grpId="0"/>
      <p:bldP spid="11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</a:t>
            </a:r>
            <a:r>
              <a:rPr lang="en-US" sz="4000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B</a:t>
            </a:r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” (1)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4470" y="2304040"/>
            <a:ext cx="3281219" cy="65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65879" y="1825784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470" y="2431845"/>
            <a:ext cx="3281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4799" y="2062513"/>
            <a:ext cx="53880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dibanding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diimplementasikan</a:t>
            </a:r>
            <a:endParaRPr lang="en-US" dirty="0" smtClean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Kelinieritasannya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sebaik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penguat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kelas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Operasi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kerjanya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umumnya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bersifat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Push Full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9480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</a:t>
            </a:r>
            <a:r>
              <a:rPr lang="en-US" sz="4000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B</a:t>
            </a:r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” (2)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218" y="3025935"/>
            <a:ext cx="2282003" cy="65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58974" y="2547679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470" y="3153741"/>
            <a:ext cx="1977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Push Full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598" y="1780674"/>
            <a:ext cx="4069015" cy="30800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26" y="1828798"/>
            <a:ext cx="3554722" cy="2935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4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</a:t>
            </a:r>
            <a:r>
              <a:rPr lang="en-US" sz="4000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B</a:t>
            </a:r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” (3)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2913" y="3438016"/>
            <a:ext cx="2438414" cy="65572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92111" y="2959760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2913" y="3565821"/>
            <a:ext cx="2353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Crossover Distortion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2758" y="3565821"/>
            <a:ext cx="5812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peralihan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Q1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Q2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sebaliknya</a:t>
            </a:r>
            <a:endParaRPr lang="en-US" dirty="0" smtClean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</a:t>
            </a:r>
            <a:r>
              <a:rPr lang="en-US" sz="4000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B</a:t>
            </a:r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” (4)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2913" y="3422626"/>
            <a:ext cx="2438414" cy="9809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92111" y="3106976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2913" y="3565821"/>
            <a:ext cx="2353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Perbaikan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Crossover Distortion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1974" y="2063058"/>
            <a:ext cx="83263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rangkaian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pembiasan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basis-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input)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Caranya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1.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menambahkan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rangkian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pembagi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tegangan</a:t>
            </a:r>
            <a:endParaRPr lang="en-US" dirty="0" smtClean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menambahkan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dioda</a:t>
            </a:r>
            <a:endParaRPr lang="en-US" dirty="0" smtClean="0"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633" y="3422626"/>
            <a:ext cx="2935706" cy="2732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70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9060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</a:t>
            </a:r>
            <a:r>
              <a:rPr lang="en-US" sz="4000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B</a:t>
            </a:r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” (5)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2913" y="3422626"/>
            <a:ext cx="2438414" cy="9809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92111" y="3106976"/>
            <a:ext cx="709863" cy="161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2913" y="3565821"/>
            <a:ext cx="22168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Perbaikannya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63321" y="3749669"/>
            <a:ext cx="4844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perbaikan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namakan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Penguat</a:t>
            </a:r>
            <a:r>
              <a:rPr lang="en-US" b="1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b="1" i="1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Push Full</a:t>
            </a:r>
            <a:r>
              <a:rPr lang="en-US" i="1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Penguat</a:t>
            </a:r>
            <a:r>
              <a:rPr lang="en-US" b="1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b="1" dirty="0" smtClean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253" y="1987042"/>
            <a:ext cx="3448537" cy="35252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6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2334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(Audio)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9" y="2262437"/>
            <a:ext cx="5415020" cy="25501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25" y="1949115"/>
            <a:ext cx="5266989" cy="390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70" y="3296651"/>
            <a:ext cx="1489509" cy="46923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 DC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0776"/>
          </a:xfrm>
        </p:spPr>
        <p:txBody>
          <a:bodyPr>
            <a:normAutofit fontScale="90000"/>
          </a:bodyPr>
          <a:lstStyle/>
          <a:p>
            <a:r>
              <a:rPr lang="en-US" sz="4000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PEMBIASAN PENGUAT DAYA “KELAS B” (1)</a:t>
            </a:r>
            <a:endParaRPr lang="en-US" sz="4000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165684" y="2652963"/>
            <a:ext cx="866274" cy="1756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968" y="2117558"/>
            <a:ext cx="1528011" cy="328462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61007" y="2221164"/>
                <a:ext cx="1937838" cy="6109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𝐶𝑄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𝐵𝐸</m:t>
                              </m:r>
                            </m:sub>
                          </m:sSub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07" y="2221164"/>
                <a:ext cx="1937838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61007" y="3150791"/>
                <a:ext cx="1937838" cy="60907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𝐶𝑄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𝐵𝐸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07" y="3150791"/>
                <a:ext cx="1937838" cy="609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065464" y="2308393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supply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tunggal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5464" y="3286052"/>
            <a:ext cx="21339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supply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ganda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47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39" y="3296651"/>
            <a:ext cx="1489509" cy="46923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 AC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0776"/>
          </a:xfrm>
        </p:spPr>
        <p:txBody>
          <a:bodyPr>
            <a:normAutofit fontScale="90000"/>
          </a:bodyPr>
          <a:lstStyle/>
          <a:p>
            <a:r>
              <a:rPr lang="en-US" sz="4000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PEMBIASAN PENGUAT DAYA “KELAS B” (2)</a:t>
            </a:r>
            <a:endParaRPr lang="en-US" sz="4000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52863" y="2652962"/>
            <a:ext cx="866274" cy="1756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606" y="1919035"/>
            <a:ext cx="3380874" cy="322446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703995" y="1963913"/>
                <a:ext cx="2244653" cy="661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𝐶𝐸𝑄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995" y="1963913"/>
                <a:ext cx="2244653" cy="6614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93445" y="2798679"/>
                <a:ext cx="2448170" cy="60907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𝑚𝑎𝑘𝑠</m:t>
                              </m:r>
                            </m:e>
                          </m:d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𝐶𝐸𝑄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445" y="2798679"/>
                <a:ext cx="2448170" cy="609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93445" y="3581122"/>
                <a:ext cx="2743700" cy="39600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=0,25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𝑠𝑎𝑡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445" y="3581122"/>
                <a:ext cx="2743700" cy="396006"/>
              </a:xfrm>
              <a:prstGeom prst="rect">
                <a:avLst/>
              </a:prstGeom>
              <a:blipFill rotWithShape="0">
                <a:blip r:embed="rId5"/>
                <a:stretch>
                  <a:fillRect t="-50746" r="-885" b="-12238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942189" y="4150494"/>
                <a:ext cx="1846211" cy="6232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𝐷𝐶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𝑠𝑎𝑡</m:t>
                                  </m:r>
                                </m:e>
                              </m:d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189" y="4150494"/>
                <a:ext cx="1846211" cy="6232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176773" y="4947108"/>
                <a:ext cx="1489767" cy="6703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𝑚𝑎𝑘𝑠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773" y="4947108"/>
                <a:ext cx="1489767" cy="6703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01" y="2033336"/>
            <a:ext cx="6807467" cy="419902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Keunggulan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  -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RF 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Kekurangan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  - </a:t>
            </a:r>
            <a:r>
              <a:rPr lang="en-US" dirty="0" err="1" smtClean="0"/>
              <a:t>Kelinieritasannnya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audio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RF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inductor &amp; </a:t>
            </a:r>
            <a:r>
              <a:rPr lang="en-US" dirty="0" err="1" smtClean="0"/>
              <a:t>transformator</a:t>
            </a:r>
            <a:r>
              <a:rPr lang="en-US" dirty="0" smtClean="0"/>
              <a:t> </a:t>
            </a:r>
            <a:r>
              <a:rPr lang="en-US" dirty="0" err="1" smtClean="0"/>
              <a:t>kopling</a:t>
            </a:r>
            <a:r>
              <a:rPr lang="en-US" dirty="0" smtClean="0"/>
              <a:t> ideal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C” (1)</a:t>
            </a:r>
            <a:endParaRPr lang="en-US" sz="4000" spc="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74568" y="2033335"/>
            <a:ext cx="5205664" cy="41990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  </a:t>
            </a:r>
            <a:r>
              <a:rPr lang="en-US" dirty="0"/>
              <a:t>- </a:t>
            </a:r>
            <a:r>
              <a:rPr lang="en-US" dirty="0" err="1" smtClean="0"/>
              <a:t>Osilator-Osilator</a:t>
            </a:r>
            <a:r>
              <a:rPr lang="en-US" dirty="0" smtClean="0"/>
              <a:t> RF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RF 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Pemancar</a:t>
            </a:r>
            <a:r>
              <a:rPr lang="en-US" dirty="0" smtClean="0"/>
              <a:t> FM 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Penguat</a:t>
            </a:r>
            <a:r>
              <a:rPr lang="en-US" dirty="0" smtClean="0"/>
              <a:t> Booster 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(Repeater)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  <a:p>
            <a:r>
              <a:rPr lang="en-US" dirty="0" smtClean="0"/>
              <a:t>  -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Tertala</a:t>
            </a:r>
            <a:r>
              <a:rPr lang="en-US" dirty="0" smtClean="0"/>
              <a:t> (Tuned amplifier)</a:t>
            </a: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59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16" y="2033336"/>
            <a:ext cx="6268452" cy="41990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</a:p>
          <a:p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C” (2)</a:t>
            </a:r>
            <a:endParaRPr lang="en-US" sz="4000" spc="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151422" y="2645442"/>
            <a:ext cx="3035300" cy="646331"/>
          </a:xfrm>
          <a:prstGeom prst="rect">
            <a:avLst/>
          </a:prstGeom>
          <a:solidFill>
            <a:srgbClr val="FFCC66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 smtClean="0"/>
              <a:t>Siklus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setengah</a:t>
            </a:r>
            <a:r>
              <a:rPr lang="en-US" sz="1800" dirty="0" smtClean="0"/>
              <a:t> </a:t>
            </a:r>
            <a:r>
              <a:rPr lang="en-US" sz="1800" dirty="0" err="1" smtClean="0"/>
              <a:t>sinyal</a:t>
            </a:r>
            <a:r>
              <a:rPr lang="en-US" sz="1800" dirty="0" smtClean="0"/>
              <a:t> </a:t>
            </a:r>
            <a:r>
              <a:rPr lang="en-US" sz="1800" dirty="0" err="1" smtClean="0"/>
              <a:t>inputnya</a:t>
            </a:r>
            <a:endParaRPr lang="en-US" sz="18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151422" y="3590658"/>
            <a:ext cx="4140200" cy="923330"/>
          </a:xfrm>
          <a:prstGeom prst="rect">
            <a:avLst/>
          </a:prstGeom>
          <a:solidFill>
            <a:srgbClr val="FFCC66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balik</a:t>
            </a:r>
            <a:r>
              <a:rPr lang="en-US" sz="1800" dirty="0" smtClean="0"/>
              <a:t> basis-emitter-</a:t>
            </a:r>
            <a:r>
              <a:rPr lang="en-US" sz="1800" dirty="0" err="1" smtClean="0"/>
              <a:t>nya</a:t>
            </a:r>
            <a:r>
              <a:rPr lang="en-US" sz="1800" dirty="0" smtClean="0"/>
              <a:t>, </a:t>
            </a:r>
            <a:r>
              <a:rPr lang="en-US" sz="1800" dirty="0" err="1" smtClean="0"/>
              <a:t>nilai</a:t>
            </a:r>
            <a:r>
              <a:rPr lang="en-US" sz="1800" dirty="0" smtClean="0"/>
              <a:t> Q-</a:t>
            </a:r>
            <a:r>
              <a:rPr lang="en-US" sz="1800" dirty="0" err="1" smtClean="0"/>
              <a:t>nya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melampaui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cut-off </a:t>
            </a:r>
            <a:r>
              <a:rPr lang="en-US" sz="1800" dirty="0" err="1" smtClean="0"/>
              <a:t>nya</a:t>
            </a:r>
            <a:endParaRPr lang="en-US" sz="1800" dirty="0"/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94" y="2788134"/>
            <a:ext cx="4404644" cy="232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5594684" y="3838074"/>
            <a:ext cx="1046748" cy="505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151422" y="4719802"/>
            <a:ext cx="5793072" cy="646331"/>
          </a:xfrm>
          <a:prstGeom prst="rect">
            <a:avLst/>
          </a:prstGeom>
          <a:solidFill>
            <a:srgbClr val="66FFFF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/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tank circuit;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pulsa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sinyal</a:t>
            </a:r>
            <a:r>
              <a:rPr lang="en-US" sz="1800" dirty="0" smtClean="0"/>
              <a:t> sinus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3683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1462"/>
            <a:ext cx="10058400" cy="41990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Rangkaiannya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ANALISIS PENGUAT DAYA “KELAS C” (3)</a:t>
            </a:r>
            <a:endParaRPr lang="en-US" sz="4000" spc="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175" y="2367211"/>
            <a:ext cx="4217320" cy="3806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195" y="5641015"/>
            <a:ext cx="1932300" cy="53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62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 Rangkaian </a:t>
            </a:r>
            <a:r>
              <a:rPr lang="en-US" sz="4000" b="1" dirty="0" err="1" smtClean="0"/>
              <a:t>Penguat</a:t>
            </a:r>
            <a:r>
              <a:rPr lang="en-US" sz="4000" b="1" dirty="0" smtClean="0"/>
              <a:t> </a:t>
            </a:r>
            <a:r>
              <a:rPr lang="id-ID" sz="4000" b="1" dirty="0" smtClean="0"/>
              <a:t>RF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Kelas</a:t>
            </a:r>
            <a:r>
              <a:rPr lang="en-US" sz="4000" b="1" dirty="0" smtClean="0"/>
              <a:t> C</a:t>
            </a:r>
            <a:r>
              <a:rPr lang="id-ID" sz="4000" b="1" dirty="0" smtClean="0"/>
              <a:t> </a:t>
            </a:r>
          </a:p>
        </p:txBody>
      </p:sp>
      <p:pic>
        <p:nvPicPr>
          <p:cNvPr id="4099" name="Content Placeholder 3" descr="Boster Receiv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8032" y="1828800"/>
            <a:ext cx="7088755" cy="4357491"/>
          </a:xfrm>
        </p:spPr>
      </p:pic>
    </p:spTree>
    <p:extLst>
      <p:ext uri="{BB962C8B-B14F-4D97-AF65-F5344CB8AC3E}">
        <p14:creationId xmlns:p14="http://schemas.microsoft.com/office/powerpoint/2010/main" val="3589504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id-ID" dirty="0" smtClean="0"/>
              <a:t>Penguat </a:t>
            </a:r>
            <a:r>
              <a:rPr lang="id-ID" dirty="0"/>
              <a:t>RF tala untuk menaikan daya sinyal ke tingkat </a:t>
            </a:r>
            <a:r>
              <a:rPr lang="en-US" dirty="0" smtClean="0"/>
              <a:t>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d-ID" dirty="0" smtClean="0"/>
              <a:t> </a:t>
            </a:r>
            <a:r>
              <a:rPr lang="en-US" dirty="0" smtClean="0"/>
              <a:t>M</a:t>
            </a:r>
            <a:r>
              <a:rPr lang="id-ID" dirty="0" smtClean="0"/>
              <a:t>embantu </a:t>
            </a:r>
            <a:r>
              <a:rPr lang="id-ID" dirty="0"/>
              <a:t>mengisolasi isolator lokal ke </a:t>
            </a:r>
            <a:r>
              <a:rPr lang="id-ID" dirty="0" smtClean="0"/>
              <a:t>antena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id-ID" dirty="0"/>
              <a:t>Tingkat ini tidak memiliki tingkat pemilahan frekuensi yang </a:t>
            </a:r>
            <a:r>
              <a:rPr lang="id-ID" dirty="0" smtClean="0"/>
              <a:t>tinggi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</a:t>
            </a:r>
            <a:r>
              <a:rPr lang="id-ID" dirty="0" smtClean="0"/>
              <a:t>erperan </a:t>
            </a:r>
            <a:r>
              <a:rPr lang="id-ID" dirty="0"/>
              <a:t>untuk menolak sinyal-sinyal yang sangat jauh dari saluran yang </a:t>
            </a:r>
            <a:r>
              <a:rPr lang="id-ID" dirty="0" smtClean="0"/>
              <a:t>diinginkan</a:t>
            </a:r>
            <a:endParaRPr lang="id-ID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523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 Rangkaian </a:t>
            </a:r>
            <a:r>
              <a:rPr lang="en-US" sz="4000" b="1" dirty="0" err="1" smtClean="0"/>
              <a:t>Penguat</a:t>
            </a:r>
            <a:r>
              <a:rPr lang="en-US" sz="4000" b="1" dirty="0"/>
              <a:t> </a:t>
            </a:r>
            <a:r>
              <a:rPr lang="en-US" sz="4000" b="1" dirty="0" err="1" smtClean="0"/>
              <a:t>Kelas</a:t>
            </a:r>
            <a:r>
              <a:rPr lang="en-US" sz="4000" b="1" dirty="0" smtClean="0"/>
              <a:t> C</a:t>
            </a:r>
            <a:r>
              <a:rPr lang="id-ID" sz="4000" b="1" dirty="0" smtClean="0"/>
              <a:t> </a:t>
            </a:r>
            <a:r>
              <a:rPr lang="en-US" sz="4000" b="1" dirty="0" err="1" smtClean="0"/>
              <a:t>Tertala</a:t>
            </a:r>
            <a:endParaRPr lang="id-ID" sz="4000" b="1" dirty="0" smtClean="0"/>
          </a:p>
        </p:txBody>
      </p:sp>
      <p:pic>
        <p:nvPicPr>
          <p:cNvPr id="5" name="Content Placeholder 5" descr="3A1215142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5402" y="3718512"/>
            <a:ext cx="5181850" cy="255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87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83792"/>
            <a:ext cx="10058400" cy="94061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 (13-20 April 2020)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32862"/>
            <a:ext cx="9622857" cy="402336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/>
              <a:t>transistor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A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supply </a:t>
            </a:r>
            <a:r>
              <a:rPr lang="en-US" dirty="0" err="1"/>
              <a:t>sebesar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12 </a:t>
            </a:r>
            <a:r>
              <a:rPr lang="en-US" dirty="0"/>
              <a:t>Volt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smtClean="0"/>
              <a:t>DC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kolektor</a:t>
            </a:r>
            <a:r>
              <a:rPr lang="en-US" dirty="0" smtClean="0"/>
              <a:t>-emitter).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/>
              <a:t>100 mA,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speaker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resistansi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5 </a:t>
            </a:r>
            <a:r>
              <a:rPr lang="en-US" dirty="0"/>
              <a:t>Ω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 smtClean="0"/>
              <a:t>    a.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/>
              <a:t>penguat</a:t>
            </a:r>
            <a:r>
              <a:rPr lang="en-US" dirty="0"/>
              <a:t> 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terkopling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speaker</a:t>
            </a:r>
          </a:p>
          <a:p>
            <a:pPr lvl="0"/>
            <a:r>
              <a:rPr lang="en-US" dirty="0" smtClean="0"/>
              <a:t>    b.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/>
              <a:t>penguat</a:t>
            </a:r>
            <a:r>
              <a:rPr lang="en-US" dirty="0"/>
              <a:t> </a:t>
            </a:r>
            <a:r>
              <a:rPr lang="en-US" dirty="0" err="1"/>
              <a:t>terkopling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transformer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32479"/>
              </p:ext>
            </p:extLst>
          </p:nvPr>
        </p:nvGraphicFramePr>
        <p:xfrm>
          <a:off x="6322152" y="3257271"/>
          <a:ext cx="264795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isio" r:id="rId4" imgW="2647984" imgH="2686185" progId="Visio.Drawing.15">
                  <p:embed/>
                </p:oleObj>
              </mc:Choice>
              <mc:Fallback>
                <p:oleObj name="Visio" r:id="rId4" imgW="2647984" imgH="268618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2152" y="3257271"/>
                        <a:ext cx="2647950" cy="268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166116"/>
              </p:ext>
            </p:extLst>
          </p:nvPr>
        </p:nvGraphicFramePr>
        <p:xfrm>
          <a:off x="9208217" y="3306022"/>
          <a:ext cx="29718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7" imgW="2962224" imgH="2686185" progId="Visio.Drawing.15">
                  <p:embed/>
                </p:oleObj>
              </mc:Choice>
              <mc:Fallback>
                <p:oleObj name="Visio" r:id="rId7" imgW="2962224" imgH="268618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8217" y="3306022"/>
                        <a:ext cx="2971800" cy="268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970478" y="598156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76307" y="599207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845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964" y="811018"/>
            <a:ext cx="10729762" cy="5866508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Tentukan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daya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keluaran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maksimum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rata-rata &amp;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efisiensi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dayanya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dari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rangkaian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penguat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daya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kelas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 Push Full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berikut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ini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Simulasikan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rangkaian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penguat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kelas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menggunakan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MULTISIM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pada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no. 2 di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atas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!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21" y="1840832"/>
            <a:ext cx="3690210" cy="3320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71867" y="1223205"/>
            <a:ext cx="3819942" cy="574917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(RF)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82" y="2076700"/>
            <a:ext cx="4379495" cy="427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22" y="3000442"/>
            <a:ext cx="3450657" cy="16122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sz="3200" dirty="0" smtClean="0">
              <a:latin typeface="Baskerville Old Face" panose="02020602080505020303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JENIS PENGUAT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93078" y="2477120"/>
            <a:ext cx="4645794" cy="4692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PENGUAT TEGANGAN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079" y="3597442"/>
            <a:ext cx="3450657" cy="4692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PENGUAT ARUS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3078" y="4717764"/>
            <a:ext cx="3450657" cy="46923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PENGUAT DAYA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0408351">
            <a:off x="4532944" y="2666446"/>
            <a:ext cx="866274" cy="505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711509" y="3597442"/>
            <a:ext cx="818147" cy="577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754125">
            <a:off x="4559166" y="4299854"/>
            <a:ext cx="818147" cy="577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523"/>
          </a:xfrm>
        </p:spPr>
        <p:txBody>
          <a:bodyPr>
            <a:normAutofit/>
          </a:bodyPr>
          <a:lstStyle/>
          <a:p>
            <a:r>
              <a:rPr lang="en-US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skerville Old Face" panose="02020602080505020303" pitchFamily="18" charset="0"/>
              </a:rPr>
              <a:t>KONSEP PENGUAT DAYA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6793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OPERASI KERJA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PENGKOPLINGAN 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COUPLING METHOD)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 KERJA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0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4839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7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91" y="3290852"/>
            <a:ext cx="3234089" cy="79624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Pnguat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020" y="2225842"/>
            <a:ext cx="4670659" cy="4006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kolektor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360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di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transistornya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598" y="3059444"/>
            <a:ext cx="2009602" cy="11877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ight Arrow 4"/>
          <p:cNvSpPr/>
          <p:nvPr/>
        </p:nvSpPr>
        <p:spPr>
          <a:xfrm>
            <a:off x="4150895" y="2827421"/>
            <a:ext cx="1323473" cy="182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91" y="3290852"/>
            <a:ext cx="3234089" cy="79624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Pnguat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517" y="1828799"/>
            <a:ext cx="5161546" cy="4006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kolektor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180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derajat</a:t>
            </a:r>
            <a:r>
              <a:rPr lang="en-US" dirty="0" smtClean="0"/>
              <a:t> (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disipasi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cut off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transistornya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150895" y="2827421"/>
            <a:ext cx="1323473" cy="182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151" y="2810742"/>
            <a:ext cx="1819275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17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91" y="3290852"/>
            <a:ext cx="3234089" cy="79624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Pnguat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517" y="1828799"/>
            <a:ext cx="5161546" cy="40065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kolektor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&lt; 180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derajat</a:t>
            </a:r>
            <a:r>
              <a:rPr lang="en-US" dirty="0" smtClean="0"/>
              <a:t> (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disipasi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cut off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transistornya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150895" y="2827421"/>
            <a:ext cx="1323473" cy="182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520" y="2753592"/>
            <a:ext cx="1819275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12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798</TotalTime>
  <Words>815</Words>
  <Application>Microsoft Office PowerPoint</Application>
  <PresentationFormat>Widescreen</PresentationFormat>
  <Paragraphs>176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 Unicode MS</vt:lpstr>
      <vt:lpstr>ＭＳ Ｐゴシック</vt:lpstr>
      <vt:lpstr>Arial</vt:lpstr>
      <vt:lpstr>Arial Narrow</vt:lpstr>
      <vt:lpstr>Baskerville Old Face</vt:lpstr>
      <vt:lpstr>Book Antiqua</vt:lpstr>
      <vt:lpstr>Calibri</vt:lpstr>
      <vt:lpstr>Calibri Light</vt:lpstr>
      <vt:lpstr>Cambria Math</vt:lpstr>
      <vt:lpstr>Times New Roman</vt:lpstr>
      <vt:lpstr>Wingdings</vt:lpstr>
      <vt:lpstr>Retrospect</vt:lpstr>
      <vt:lpstr>Visio</vt:lpstr>
      <vt:lpstr>Penguat Daya (Power Amplifier)</vt:lpstr>
      <vt:lpstr>Contoh Perangkat Penguat Daya (Audio)</vt:lpstr>
      <vt:lpstr>Contoh Perangkat Penguat Daya (RF)</vt:lpstr>
      <vt:lpstr>PowerPoint Presentation</vt:lpstr>
      <vt:lpstr>KONSEP PENGUAT DAYA</vt:lpstr>
      <vt:lpstr>Operasi Kerja Penguat Daya</vt:lpstr>
      <vt:lpstr>Operasi Pnguat Daya Kelas A</vt:lpstr>
      <vt:lpstr>Operasi Pnguat Daya Kelas B</vt:lpstr>
      <vt:lpstr>Operasi Pnguat Daya Kelas C</vt:lpstr>
      <vt:lpstr>Metode Pengkoplingan (Coupling Method)</vt:lpstr>
      <vt:lpstr>Konfigurasi Pengkoplingan</vt:lpstr>
      <vt:lpstr>Frekuensi Kerja Penguat Daya</vt:lpstr>
      <vt:lpstr>ANALISIS PENGUAT DAYA “KELAS A” (1)</vt:lpstr>
      <vt:lpstr>ANALISIS PENGUAT DAYA “KELAS A” (2)</vt:lpstr>
      <vt:lpstr>ANALISIS PENGUAT DAYA “KELAS B” (1)</vt:lpstr>
      <vt:lpstr>ANALISIS PENGUAT DAYA “KELAS B” (2)</vt:lpstr>
      <vt:lpstr>ANALISIS PENGUAT DAYA “KELAS B” (3)</vt:lpstr>
      <vt:lpstr>ANALISIS PENGUAT DAYA “KELAS B” (4)</vt:lpstr>
      <vt:lpstr>ANALISIS PENGUAT DAYA “KELAS B” (5)</vt:lpstr>
      <vt:lpstr>PEMBIASAN PENGUAT DAYA “KELAS B” (1)</vt:lpstr>
      <vt:lpstr>PEMBIASAN PENGUAT DAYA “KELAS B” (2)</vt:lpstr>
      <vt:lpstr>ANALISIS PENGUAT DAYA “KELAS C” (1)</vt:lpstr>
      <vt:lpstr>ANALISIS PENGUAT DAYA “KELAS C” (2)</vt:lpstr>
      <vt:lpstr>ANALISIS PENGUAT DAYA “KELAS C” (3)</vt:lpstr>
      <vt:lpstr>Contoh Rangkaian Penguat RF Kelas C </vt:lpstr>
      <vt:lpstr>Contoh Rangkaian Penguat Kelas C Tertala</vt:lpstr>
      <vt:lpstr>Tugas 4: (13-20 April 2020)</vt:lpstr>
      <vt:lpstr>PowerPoint Presentation</vt:lpstr>
      <vt:lpstr>Selesai……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Penguat Daya (Power Amplifier)</dc:title>
  <dc:creator>Nayadut</dc:creator>
  <cp:lastModifiedBy>Nayadut</cp:lastModifiedBy>
  <cp:revision>37</cp:revision>
  <dcterms:created xsi:type="dcterms:W3CDTF">2019-06-17T11:46:39Z</dcterms:created>
  <dcterms:modified xsi:type="dcterms:W3CDTF">2020-04-14T03:45:43Z</dcterms:modified>
</cp:coreProperties>
</file>