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4" r:id="rId5"/>
    <p:sldId id="258" r:id="rId6"/>
    <p:sldId id="265" r:id="rId7"/>
    <p:sldId id="263" r:id="rId8"/>
    <p:sldId id="268" r:id="rId9"/>
    <p:sldId id="259" r:id="rId10"/>
    <p:sldId id="260" r:id="rId11"/>
    <p:sldId id="269" r:id="rId12"/>
    <p:sldId id="261" r:id="rId13"/>
    <p:sldId id="271" r:id="rId14"/>
    <p:sldId id="272" r:id="rId15"/>
    <p:sldId id="273" r:id="rId16"/>
    <p:sldId id="26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Semantic Properties of Verbs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Situation and its </a:t>
            </a:r>
            <a:r>
              <a:rPr lang="en-US" dirty="0" smtClean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Criteria: a number of entities demanded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i="1" dirty="0" smtClean="0">
                <a:solidFill>
                  <a:srgbClr val="00B050"/>
                </a:solidFill>
              </a:rPr>
              <a:t>Billy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lies. (he tells untruths)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</a:t>
            </a:r>
            <a:r>
              <a:rPr lang="en-US" b="1" i="1" dirty="0" smtClean="0">
                <a:solidFill>
                  <a:srgbClr val="00B050"/>
                </a:solidFill>
              </a:rPr>
              <a:t>I</a:t>
            </a:r>
            <a:r>
              <a:rPr lang="en-US" i="1" dirty="0" smtClean="0"/>
              <a:t> drank </a:t>
            </a:r>
            <a:r>
              <a:rPr lang="en-US" b="1" i="1" dirty="0" smtClean="0">
                <a:solidFill>
                  <a:srgbClr val="00B050"/>
                </a:solidFill>
              </a:rPr>
              <a:t>a glass of water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i="1" dirty="0" smtClean="0">
                <a:solidFill>
                  <a:srgbClr val="00B050"/>
                </a:solidFill>
              </a:rPr>
              <a:t>Benjamin Franklin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told [us] </a:t>
            </a:r>
            <a:r>
              <a:rPr lang="en-US" b="1" i="1" dirty="0" smtClean="0">
                <a:solidFill>
                  <a:srgbClr val="00B050"/>
                </a:solidFill>
              </a:rPr>
              <a:t>the truth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</a:t>
            </a:r>
            <a:r>
              <a:rPr lang="en-US" b="1" i="1" dirty="0" smtClean="0">
                <a:solidFill>
                  <a:srgbClr val="00B050"/>
                </a:solidFill>
              </a:rPr>
              <a:t>I </a:t>
            </a:r>
            <a:r>
              <a:rPr lang="en-US" dirty="0" smtClean="0"/>
              <a:t>offered </a:t>
            </a:r>
            <a:r>
              <a:rPr lang="en-US" b="1" i="1" dirty="0" smtClean="0">
                <a:solidFill>
                  <a:srgbClr val="00B050"/>
                </a:solidFill>
              </a:rPr>
              <a:t>her a scone</a:t>
            </a:r>
            <a:endParaRPr lang="en-US" dirty="0" smtClean="0"/>
          </a:p>
          <a:p>
            <a:r>
              <a:rPr lang="en-US" dirty="0" smtClean="0"/>
              <a:t>English verbs – </a:t>
            </a:r>
            <a:r>
              <a:rPr lang="en-US" b="1" i="1" dirty="0" smtClean="0">
                <a:solidFill>
                  <a:srgbClr val="FF0000"/>
                </a:solidFill>
              </a:rPr>
              <a:t>lie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told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FF0000"/>
                </a:solidFill>
              </a:rPr>
              <a:t>offer</a:t>
            </a:r>
            <a:r>
              <a:rPr lang="en-US" i="1" dirty="0" smtClean="0"/>
              <a:t> –</a:t>
            </a:r>
            <a:r>
              <a:rPr lang="en-US" dirty="0" smtClean="0"/>
              <a:t> differ in whether they demand one, two or three entities.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Consider!</a:t>
            </a:r>
            <a:br>
              <a:rPr lang="en-US" dirty="0" smtClean="0"/>
            </a:br>
            <a:r>
              <a:rPr lang="en-US" sz="1600" dirty="0" smtClean="0"/>
              <a:t>How many noun phrases does the verb demand?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offer her a scone</a:t>
            </a:r>
          </a:p>
          <a:p>
            <a:r>
              <a:rPr lang="en-US" dirty="0" smtClean="0"/>
              <a:t>This evidence confirms my hunch</a:t>
            </a:r>
          </a:p>
          <a:p>
            <a:r>
              <a:rPr lang="en-US" dirty="0" smtClean="0"/>
              <a:t>Sharks hunt seals</a:t>
            </a:r>
          </a:p>
          <a:p>
            <a:r>
              <a:rPr lang="en-US" dirty="0" smtClean="0"/>
              <a:t>The sharks chase these seals</a:t>
            </a:r>
          </a:p>
          <a:p>
            <a:r>
              <a:rPr lang="en-US" dirty="0" smtClean="0"/>
              <a:t>The sharks killed these seals</a:t>
            </a:r>
          </a:p>
          <a:p>
            <a:r>
              <a:rPr lang="en-US" dirty="0"/>
              <a:t>He smiles</a:t>
            </a:r>
          </a:p>
          <a:p>
            <a:r>
              <a:rPr lang="en-US" dirty="0" smtClean="0"/>
              <a:t>I sent you a flower</a:t>
            </a:r>
          </a:p>
          <a:p>
            <a:r>
              <a:rPr lang="en-US" dirty="0" smtClean="0"/>
              <a:t>Offer </a:t>
            </a:r>
            <a:r>
              <a:rPr lang="en-US" dirty="0"/>
              <a:t>him a scone</a:t>
            </a:r>
          </a:p>
          <a:p>
            <a:r>
              <a:rPr lang="en-US" dirty="0"/>
              <a:t>Hold out your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are entities verbs require.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i="1" dirty="0" smtClean="0">
                <a:solidFill>
                  <a:srgbClr val="00B050"/>
                </a:solidFill>
              </a:rPr>
              <a:t>Billy</a:t>
            </a:r>
            <a:r>
              <a:rPr lang="en-US" dirty="0" smtClean="0"/>
              <a:t> lies. (he tells untruths)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i="1" dirty="0" smtClean="0">
                <a:solidFill>
                  <a:srgbClr val="00B050"/>
                </a:solidFill>
              </a:rPr>
              <a:t>Benjamin Franklin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told </a:t>
            </a:r>
            <a:r>
              <a:rPr lang="en-US" b="1" i="1" dirty="0" smtClean="0">
                <a:solidFill>
                  <a:srgbClr val="00B050"/>
                </a:solidFill>
              </a:rPr>
              <a:t>the truth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</a:t>
            </a:r>
            <a:r>
              <a:rPr lang="en-US" b="1" i="1" dirty="0" smtClean="0">
                <a:solidFill>
                  <a:srgbClr val="00B050"/>
                </a:solidFill>
              </a:rPr>
              <a:t>I </a:t>
            </a:r>
            <a:r>
              <a:rPr lang="en-US" dirty="0" smtClean="0"/>
              <a:t>offered </a:t>
            </a:r>
            <a:r>
              <a:rPr lang="en-US" b="1" i="1" dirty="0" smtClean="0">
                <a:solidFill>
                  <a:srgbClr val="00B050"/>
                </a:solidFill>
              </a:rPr>
              <a:t>her a scone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English nouns – </a:t>
            </a:r>
            <a:r>
              <a:rPr lang="en-US" b="1" i="1" dirty="0" smtClean="0">
                <a:solidFill>
                  <a:srgbClr val="00B050"/>
                </a:solidFill>
              </a:rPr>
              <a:t>Billy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Benjamin Franklin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the truth, I, her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00B050"/>
                </a:solidFill>
              </a:rPr>
              <a:t>a scone </a:t>
            </a:r>
            <a:r>
              <a:rPr lang="en-US" i="1" dirty="0" smtClean="0"/>
              <a:t>–</a:t>
            </a:r>
            <a:r>
              <a:rPr lang="en-US" dirty="0" smtClean="0"/>
              <a:t> are arguments for verbs </a:t>
            </a:r>
            <a:r>
              <a:rPr lang="en-US" b="1" i="1" dirty="0" smtClean="0">
                <a:solidFill>
                  <a:srgbClr val="FF0000"/>
                </a:solidFill>
              </a:rPr>
              <a:t>lie, told,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offer </a:t>
            </a:r>
            <a:r>
              <a:rPr lang="en-US" dirty="0" smtClean="0"/>
              <a:t>of those sentences.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83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Argument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07297"/>
            <a:ext cx="8915400" cy="4542773"/>
          </a:xfrm>
        </p:spPr>
        <p:txBody>
          <a:bodyPr/>
          <a:lstStyle/>
          <a:p>
            <a:r>
              <a:rPr lang="en-US" dirty="0" smtClean="0"/>
              <a:t>Noun phrases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smtClean="0"/>
              <a:t>Sharks</a:t>
            </a:r>
            <a:r>
              <a:rPr lang="en-US" dirty="0" smtClean="0"/>
              <a:t> chased the seals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smtClean="0"/>
              <a:t>The seals</a:t>
            </a:r>
            <a:r>
              <a:rPr lang="en-US" dirty="0" smtClean="0"/>
              <a:t> are chased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Embedded clause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It confirms </a:t>
            </a:r>
            <a:r>
              <a:rPr lang="en-US" i="1" dirty="0" smtClean="0"/>
              <a:t>that spring has come early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That the daffodils are blooming</a:t>
            </a:r>
            <a:r>
              <a:rPr lang="en-US" dirty="0" smtClean="0"/>
              <a:t> confirms my hunch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Prepositional phrases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 offered a scone </a:t>
            </a:r>
            <a:r>
              <a:rPr lang="en-US" i="1" dirty="0" smtClean="0"/>
              <a:t>to her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Consider!</a:t>
            </a:r>
            <a:br>
              <a:rPr lang="en-US" dirty="0" smtClean="0"/>
            </a:br>
            <a:r>
              <a:rPr lang="en-US" sz="1800" dirty="0" smtClean="0"/>
              <a:t>How many arguments does the verb require? What type of arguments are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Tourist</a:t>
            </a:r>
            <a:r>
              <a:rPr lang="en-US" dirty="0" smtClean="0"/>
              <a:t> walk </a:t>
            </a:r>
            <a:r>
              <a:rPr lang="en-US" i="1" dirty="0" smtClean="0"/>
              <a:t>through the eco park</a:t>
            </a:r>
          </a:p>
          <a:p>
            <a:r>
              <a:rPr lang="en-US" i="1" dirty="0" smtClean="0"/>
              <a:t>The bank’s interest rate </a:t>
            </a:r>
            <a:r>
              <a:rPr lang="en-US" dirty="0" smtClean="0"/>
              <a:t>dropped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One of his teeth </a:t>
            </a:r>
            <a:r>
              <a:rPr lang="en-US" dirty="0" smtClean="0"/>
              <a:t>chipped</a:t>
            </a:r>
          </a:p>
          <a:p>
            <a:r>
              <a:rPr lang="en-US" i="1" dirty="0" smtClean="0"/>
              <a:t>Jo </a:t>
            </a:r>
            <a:r>
              <a:rPr lang="en-US" dirty="0" smtClean="0"/>
              <a:t>cooked </a:t>
            </a:r>
            <a:r>
              <a:rPr lang="en-US" i="1" dirty="0" smtClean="0"/>
              <a:t>dinner</a:t>
            </a:r>
            <a:endParaRPr lang="en-US" dirty="0" smtClean="0"/>
          </a:p>
          <a:p>
            <a:r>
              <a:rPr lang="en-US" i="1" dirty="0" smtClean="0"/>
              <a:t>He </a:t>
            </a:r>
            <a:r>
              <a:rPr lang="en-US" dirty="0" smtClean="0"/>
              <a:t>slept </a:t>
            </a:r>
            <a:r>
              <a:rPr lang="en-US" i="1" dirty="0" smtClean="0"/>
              <a:t>in five minutes</a:t>
            </a:r>
          </a:p>
          <a:p>
            <a:r>
              <a:rPr lang="en-US" i="1" dirty="0" smtClean="0"/>
              <a:t>Axel </a:t>
            </a:r>
            <a:r>
              <a:rPr lang="en-US" dirty="0" smtClean="0"/>
              <a:t>owned</a:t>
            </a:r>
            <a:r>
              <a:rPr lang="en-US" i="1" dirty="0" smtClean="0"/>
              <a:t> a pair of jeans for a weak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061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arenBoth"/>
            </a:pPr>
            <a:r>
              <a:rPr lang="en-US" i="1" dirty="0" smtClean="0"/>
              <a:t>Hold out your arm </a:t>
            </a:r>
          </a:p>
          <a:p>
            <a:pPr>
              <a:buAutoNum type="arabicParenBoth"/>
            </a:pPr>
            <a:r>
              <a:rPr lang="en-US" i="1" dirty="0" smtClean="0"/>
              <a:t>Spring has come early</a:t>
            </a:r>
          </a:p>
          <a:p>
            <a:pPr>
              <a:buFont typeface="Wingdings 3" charset="2"/>
              <a:buAutoNum type="arabicParenBoth"/>
            </a:pPr>
            <a:r>
              <a:rPr lang="en-US" i="1" dirty="0" smtClean="0"/>
              <a:t>Tourist</a:t>
            </a:r>
            <a:r>
              <a:rPr lang="en-US" dirty="0" smtClean="0"/>
              <a:t> </a:t>
            </a:r>
            <a:r>
              <a:rPr lang="en-US" dirty="0"/>
              <a:t>walk </a:t>
            </a:r>
            <a:r>
              <a:rPr lang="en-US" i="1" dirty="0"/>
              <a:t>through the eco park</a:t>
            </a:r>
          </a:p>
          <a:p>
            <a:pPr>
              <a:buAutoNum type="arabicParenBoth"/>
            </a:pPr>
            <a:endParaRPr lang="en-US" i="1" dirty="0" smtClean="0"/>
          </a:p>
          <a:p>
            <a:r>
              <a:rPr lang="en-US" dirty="0" smtClean="0"/>
              <a:t>(1),(2) and (3) denotes a situation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(1) denotes a situation that the speaker wants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(2) denotes a situation, that is, the start of a season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[3) denotes a situation happens </a:t>
            </a:r>
          </a:p>
          <a:p>
            <a:r>
              <a:rPr lang="en-US" dirty="0" smtClean="0"/>
              <a:t>In semantics, </a:t>
            </a:r>
            <a:r>
              <a:rPr lang="en-US" i="1" dirty="0" smtClean="0"/>
              <a:t>the speaker wants </a:t>
            </a:r>
            <a:r>
              <a:rPr lang="en-US" dirty="0" smtClean="0"/>
              <a:t>for (1), </a:t>
            </a:r>
            <a:r>
              <a:rPr lang="en-US" i="1" dirty="0" smtClean="0"/>
              <a:t>the start of a season</a:t>
            </a:r>
            <a:r>
              <a:rPr lang="en-US" dirty="0" smtClean="0"/>
              <a:t> (2), and </a:t>
            </a:r>
            <a:r>
              <a:rPr lang="en-US" i="1" dirty="0" smtClean="0"/>
              <a:t>situation happens</a:t>
            </a:r>
            <a:r>
              <a:rPr lang="en-US" dirty="0" smtClean="0"/>
              <a:t> carry proposition.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proposition consists of one verb, and one or more noun phrase.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(4) I love the way you are</a:t>
            </a:r>
          </a:p>
          <a:p>
            <a:r>
              <a:rPr lang="en-US" dirty="0" smtClean="0"/>
              <a:t>Proposition terms: predication, participants, circumstances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(5) I love you in every way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AutoNum type="arabicPeriod"/>
            </a:pPr>
            <a:r>
              <a:rPr lang="en-US" dirty="0"/>
              <a:t>Mommy massed the banana</a:t>
            </a:r>
          </a:p>
          <a:p>
            <a:pPr>
              <a:buAutoNum type="arabicPeriod"/>
            </a:pPr>
            <a:r>
              <a:rPr lang="en-US" dirty="0" smtClean="0"/>
              <a:t>The baby ate some banana</a:t>
            </a:r>
          </a:p>
          <a:p>
            <a:pPr>
              <a:buAutoNum type="arabicPeriod"/>
            </a:pPr>
            <a:r>
              <a:rPr lang="en-US" dirty="0" smtClean="0"/>
              <a:t>We drove to Jakarta today</a:t>
            </a:r>
          </a:p>
          <a:p>
            <a:pPr>
              <a:buAutoNum type="arabicPeriod"/>
            </a:pPr>
            <a:r>
              <a:rPr lang="en-US" dirty="0" smtClean="0"/>
              <a:t>The teacher held the first tutorial next week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Semantic Properties and Lexicon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24" y="1225360"/>
            <a:ext cx="2091809" cy="753752"/>
          </a:xfrm>
        </p:spPr>
        <p:txBody>
          <a:bodyPr>
            <a:noAutofit/>
          </a:bodyPr>
          <a:lstStyle/>
          <a:p>
            <a:r>
              <a:rPr lang="en-US" sz="2000" dirty="0" smtClean="0"/>
              <a:t>Semantic Class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783" y="1979112"/>
            <a:ext cx="8915400" cy="2125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Learn these English verbs: </a:t>
            </a:r>
            <a:r>
              <a:rPr lang="en-US" i="1" dirty="0" smtClean="0"/>
              <a:t>hit</a:t>
            </a:r>
            <a:r>
              <a:rPr lang="en-US" dirty="0" smtClean="0"/>
              <a:t>, </a:t>
            </a:r>
            <a:r>
              <a:rPr lang="en-US" i="1" dirty="0" smtClean="0"/>
              <a:t>kiss</a:t>
            </a:r>
            <a:r>
              <a:rPr lang="en-US" dirty="0" smtClean="0"/>
              <a:t>, and </a:t>
            </a:r>
            <a:r>
              <a:rPr lang="en-US" i="1" dirty="0" smtClean="0"/>
              <a:t>touch</a:t>
            </a:r>
          </a:p>
          <a:p>
            <a:endParaRPr lang="en-US" dirty="0" smtClean="0"/>
          </a:p>
          <a:p>
            <a:r>
              <a:rPr lang="en-US" dirty="0" smtClean="0"/>
              <a:t>Yes, they share a semantic property [</a:t>
            </a:r>
            <a:r>
              <a:rPr lang="en-US" sz="1400" dirty="0" smtClean="0"/>
              <a:t>CONTACT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They are in a semantic class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7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make, create, imagine</a:t>
            </a:r>
            <a:r>
              <a:rPr lang="en-US" dirty="0" smtClean="0"/>
              <a:t>, and </a:t>
            </a:r>
            <a:r>
              <a:rPr lang="en-US" i="1" dirty="0" smtClean="0"/>
              <a:t>build</a:t>
            </a:r>
            <a:endParaRPr lang="en-US" dirty="0" smtClean="0"/>
          </a:p>
          <a:p>
            <a:r>
              <a:rPr lang="en-US" i="1" dirty="0"/>
              <a:t>g</a:t>
            </a:r>
            <a:r>
              <a:rPr lang="en-US" i="1" dirty="0" smtClean="0"/>
              <a:t>irl, filly, pullet</a:t>
            </a:r>
            <a:r>
              <a:rPr lang="en-US" dirty="0" smtClean="0"/>
              <a:t>, and </a:t>
            </a:r>
            <a:r>
              <a:rPr lang="en-US" i="1" dirty="0" smtClean="0"/>
              <a:t>ewe</a:t>
            </a:r>
          </a:p>
          <a:p>
            <a:r>
              <a:rPr lang="en-US" i="1" dirty="0"/>
              <a:t>l</a:t>
            </a:r>
            <a:r>
              <a:rPr lang="en-US" i="1" dirty="0" smtClean="0"/>
              <a:t>ittle, small, tiny, </a:t>
            </a:r>
            <a:r>
              <a:rPr lang="en-US" dirty="0" smtClean="0"/>
              <a:t>and </a:t>
            </a:r>
            <a:r>
              <a:rPr lang="en-US" i="1" dirty="0" smtClean="0"/>
              <a:t>short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94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24" y="1225360"/>
            <a:ext cx="1678450" cy="1605522"/>
          </a:xfrm>
        </p:spPr>
        <p:txBody>
          <a:bodyPr>
            <a:noAutofit/>
          </a:bodyPr>
          <a:lstStyle/>
          <a:p>
            <a:r>
              <a:rPr lang="en-US" sz="2000" dirty="0" smtClean="0"/>
              <a:t>Semantic </a:t>
            </a:r>
            <a:r>
              <a:rPr lang="en-US" sz="2000" dirty="0" smtClean="0"/>
              <a:t>Relationship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0778" y="1043834"/>
            <a:ext cx="8915400" cy="4467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Learn </a:t>
            </a:r>
            <a:r>
              <a:rPr lang="en-US" dirty="0" smtClean="0"/>
              <a:t>these English verbs: </a:t>
            </a:r>
            <a:r>
              <a:rPr lang="en-US" i="1" dirty="0" smtClean="0"/>
              <a:t>hit, punch, </a:t>
            </a:r>
            <a:endParaRPr lang="en-US" dirty="0"/>
          </a:p>
          <a:p>
            <a:r>
              <a:rPr lang="en-US" i="1" dirty="0" smtClean="0"/>
              <a:t>Hit</a:t>
            </a:r>
            <a:r>
              <a:rPr lang="en-US" dirty="0" smtClean="0"/>
              <a:t> a computer keyboard to enter data.</a:t>
            </a:r>
          </a:p>
          <a:p>
            <a:r>
              <a:rPr lang="en-US" i="1" dirty="0" smtClean="0"/>
              <a:t>Punch </a:t>
            </a:r>
            <a:r>
              <a:rPr lang="en-US" dirty="0" smtClean="0"/>
              <a:t>a computer keyboard to enter data.</a:t>
            </a:r>
          </a:p>
          <a:p>
            <a:endParaRPr lang="en-US" i="1" dirty="0"/>
          </a:p>
          <a:p>
            <a:r>
              <a:rPr lang="en-US" i="1" dirty="0"/>
              <a:t>h</a:t>
            </a:r>
            <a:r>
              <a:rPr lang="en-US" i="1" dirty="0" smtClean="0"/>
              <a:t>it </a:t>
            </a:r>
            <a:r>
              <a:rPr lang="en-US" dirty="0" smtClean="0"/>
              <a:t>and </a:t>
            </a:r>
            <a:r>
              <a:rPr lang="en-US" i="1" dirty="0" smtClean="0"/>
              <a:t>punch </a:t>
            </a:r>
            <a:r>
              <a:rPr lang="en-US" dirty="0" smtClean="0"/>
              <a:t>have semantic properties [</a:t>
            </a:r>
            <a:r>
              <a:rPr lang="en-US" sz="1400" dirty="0" smtClean="0"/>
              <a:t>CONTACT</a:t>
            </a:r>
            <a:r>
              <a:rPr lang="en-US" dirty="0" smtClean="0"/>
              <a:t>] and [</a:t>
            </a:r>
            <a:r>
              <a:rPr lang="en-US" sz="1400" dirty="0" smtClean="0"/>
              <a:t>PRESS DOWN</a:t>
            </a:r>
            <a:r>
              <a:rPr lang="en-US" dirty="0" smtClean="0"/>
              <a:t>]</a:t>
            </a:r>
          </a:p>
          <a:p>
            <a:r>
              <a:rPr lang="en-US" dirty="0" smtClean="0"/>
              <a:t>‘</a:t>
            </a:r>
            <a:r>
              <a:rPr lang="en-US" i="1" dirty="0" smtClean="0"/>
              <a:t>typewriter’ </a:t>
            </a:r>
            <a:r>
              <a:rPr lang="en-US" i="1" dirty="0" smtClean="0">
                <a:sym typeface="Symbol" panose="05050102010706020507" pitchFamily="18" charset="2"/>
              </a:rPr>
              <a:t> ‘computer keyboard’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i="1" dirty="0" smtClean="0">
                <a:sym typeface="Symbol" panose="05050102010706020507" pitchFamily="18" charset="2"/>
              </a:rPr>
              <a:t>p</a:t>
            </a:r>
            <a:r>
              <a:rPr lang="en-US" i="1" dirty="0" smtClean="0">
                <a:sym typeface="Symbol" panose="05050102010706020507" pitchFamily="18" charset="2"/>
              </a:rPr>
              <a:t>ushing </a:t>
            </a:r>
            <a:r>
              <a:rPr lang="en-US" dirty="0" smtClean="0">
                <a:sym typeface="Symbol" panose="05050102010706020507" pitchFamily="18" charset="2"/>
              </a:rPr>
              <a:t>typewriter to enter data</a:t>
            </a:r>
            <a:r>
              <a:rPr lang="en-US" i="1" dirty="0" smtClean="0">
                <a:sym typeface="Symbol" panose="05050102010706020507" pitchFamily="18" charset="2"/>
              </a:rPr>
              <a:t>, pressing </a:t>
            </a:r>
            <a:r>
              <a:rPr lang="en-US" dirty="0" smtClean="0">
                <a:sym typeface="Symbol" panose="05050102010706020507" pitchFamily="18" charset="2"/>
              </a:rPr>
              <a:t>typewriter </a:t>
            </a:r>
            <a:r>
              <a:rPr lang="en-US" i="1" dirty="0" smtClean="0">
                <a:sym typeface="Symbol" panose="05050102010706020507" pitchFamily="18" charset="2"/>
              </a:rPr>
              <a:t>down </a:t>
            </a:r>
            <a:r>
              <a:rPr lang="en-US" dirty="0" smtClean="0">
                <a:sym typeface="Symbol" panose="05050102010706020507" pitchFamily="18" charset="2"/>
              </a:rPr>
              <a:t>to enter data</a:t>
            </a:r>
            <a:endParaRPr lang="en-US" i="1" dirty="0" smtClean="0">
              <a:sym typeface="Symbol" panose="05050102010706020507" pitchFamily="18" charset="2"/>
            </a:endParaRPr>
          </a:p>
          <a:p>
            <a:r>
              <a:rPr lang="en-US" i="1" dirty="0">
                <a:sym typeface="Symbol" panose="05050102010706020507" pitchFamily="18" charset="2"/>
              </a:rPr>
              <a:t>p</a:t>
            </a:r>
            <a:r>
              <a:rPr lang="en-US" i="1" dirty="0" smtClean="0">
                <a:sym typeface="Symbol" panose="05050102010706020507" pitchFamily="18" charset="2"/>
              </a:rPr>
              <a:t>ushing, pressing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i="1" dirty="0" smtClean="0">
                <a:sym typeface="Symbol" panose="05050102010706020507" pitchFamily="18" charset="2"/>
              </a:rPr>
              <a:t>enter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i="1" dirty="0" smtClean="0">
                <a:sym typeface="Symbol" panose="05050102010706020507" pitchFamily="18" charset="2"/>
              </a:rPr>
              <a:t>data</a:t>
            </a:r>
            <a:r>
              <a:rPr lang="en-US" dirty="0" smtClean="0">
                <a:sym typeface="Symbol" panose="05050102010706020507" pitchFamily="18" charset="2"/>
              </a:rPr>
              <a:t> are related to typewriter; semantic relations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pour, drink, leak</a:t>
            </a:r>
            <a:r>
              <a:rPr lang="en-US" dirty="0" smtClean="0"/>
              <a:t>, </a:t>
            </a:r>
            <a:r>
              <a:rPr lang="en-US" i="1" dirty="0" smtClean="0"/>
              <a:t>droplet, swim, splash, goop, water, </a:t>
            </a:r>
            <a:r>
              <a:rPr lang="en-US" dirty="0" smtClean="0"/>
              <a:t>and </a:t>
            </a:r>
            <a:r>
              <a:rPr lang="en-US" i="1" dirty="0" smtClean="0"/>
              <a:t>liquid</a:t>
            </a:r>
          </a:p>
          <a:p>
            <a:endParaRPr lang="en-US" i="1" dirty="0" smtClean="0"/>
          </a:p>
          <a:p>
            <a:r>
              <a:rPr lang="en-US" i="1" dirty="0"/>
              <a:t>f</a:t>
            </a:r>
            <a:r>
              <a:rPr lang="en-US" i="1" dirty="0" smtClean="0"/>
              <a:t>ish swims </a:t>
            </a:r>
            <a:r>
              <a:rPr lang="en-US" dirty="0" smtClean="0"/>
              <a:t>[</a:t>
            </a:r>
            <a:r>
              <a:rPr lang="en-US" i="1" dirty="0" smtClean="0"/>
              <a:t>in a liquid, water</a:t>
            </a:r>
            <a:r>
              <a:rPr lang="en-US" dirty="0" smtClean="0"/>
              <a:t>]</a:t>
            </a:r>
          </a:p>
          <a:p>
            <a:r>
              <a:rPr lang="en-US" i="1" dirty="0"/>
              <a:t>a</a:t>
            </a:r>
            <a:r>
              <a:rPr lang="en-US" i="1" dirty="0" smtClean="0"/>
              <a:t> liquid is splashed</a:t>
            </a:r>
          </a:p>
          <a:p>
            <a:r>
              <a:rPr lang="en-US" i="1" dirty="0" smtClean="0"/>
              <a:t>pouring goops, </a:t>
            </a:r>
          </a:p>
          <a:p>
            <a:r>
              <a:rPr lang="en-US" i="1" dirty="0" smtClean="0"/>
              <a:t>drinking goops, </a:t>
            </a:r>
          </a:p>
          <a:p>
            <a:r>
              <a:rPr lang="en-US" i="1" dirty="0" smtClean="0"/>
              <a:t>plugging a hole where goops is leaking out and forming </a:t>
            </a:r>
            <a:r>
              <a:rPr lang="en-US" i="1" dirty="0" err="1" smtClean="0"/>
              <a:t>doplets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87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Semantics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607" y="1696428"/>
            <a:ext cx="42767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verb in a clause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Compositionality and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verb, like </a:t>
            </a:r>
            <a:r>
              <a:rPr lang="en-US" b="1" i="1" dirty="0" smtClean="0">
                <a:solidFill>
                  <a:srgbClr val="FF0000"/>
                </a:solidFill>
              </a:rPr>
              <a:t>punch, hit, push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press</a:t>
            </a:r>
            <a:r>
              <a:rPr lang="en-US" i="1" dirty="0" smtClean="0"/>
              <a:t> </a:t>
            </a:r>
            <a:r>
              <a:rPr lang="en-US" dirty="0" smtClean="0"/>
              <a:t>simply make a clause,</a:t>
            </a:r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i="1" dirty="0" smtClean="0"/>
              <a:t>Hit </a:t>
            </a:r>
            <a:r>
              <a:rPr lang="en-US" i="1" dirty="0"/>
              <a:t>a computer keyboard to enter </a:t>
            </a:r>
            <a:r>
              <a:rPr lang="en-US" i="1" dirty="0" smtClean="0"/>
              <a:t>data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“do something”</a:t>
            </a:r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h</a:t>
            </a:r>
            <a:r>
              <a:rPr lang="en-US" b="1" i="1" dirty="0" smtClean="0">
                <a:solidFill>
                  <a:srgbClr val="FF0000"/>
                </a:solidFill>
              </a:rPr>
              <a:t>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interrelates to entity </a:t>
            </a:r>
            <a:r>
              <a:rPr lang="en-US" b="1" i="1" dirty="0" smtClean="0">
                <a:solidFill>
                  <a:srgbClr val="00B050"/>
                </a:solidFill>
              </a:rPr>
              <a:t>computer keyboard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enter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entity </a:t>
            </a:r>
            <a:r>
              <a:rPr lang="en-US" b="1" i="1" dirty="0" smtClean="0">
                <a:solidFill>
                  <a:srgbClr val="00B050"/>
                </a:solidFill>
              </a:rPr>
              <a:t>data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computer keyboard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00B050"/>
                </a:solidFill>
              </a:rPr>
              <a:t>data </a:t>
            </a:r>
            <a:r>
              <a:rPr lang="en-US" dirty="0" smtClean="0"/>
              <a:t>refer to aspect of the world – real or imagined that language users talk and write about.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hit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enter </a:t>
            </a:r>
            <a:r>
              <a:rPr lang="en-US" dirty="0" smtClean="0"/>
              <a:t>denote an action.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012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669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Symbol</vt:lpstr>
      <vt:lpstr>Wingdings 3</vt:lpstr>
      <vt:lpstr>Wisp</vt:lpstr>
      <vt:lpstr>Semantic Properties of Verbs</vt:lpstr>
      <vt:lpstr>Overview</vt:lpstr>
      <vt:lpstr>Semantic Class</vt:lpstr>
      <vt:lpstr>Consider!</vt:lpstr>
      <vt:lpstr>Semantic Relationship</vt:lpstr>
      <vt:lpstr>Consider!</vt:lpstr>
      <vt:lpstr>Grammatical Semantics</vt:lpstr>
      <vt:lpstr>A verb in a clause</vt:lpstr>
      <vt:lpstr>Rhetorical Focus</vt:lpstr>
      <vt:lpstr>Verb classification</vt:lpstr>
      <vt:lpstr>Consider! How many noun phrases does the verb demand?</vt:lpstr>
      <vt:lpstr>Argument(s)</vt:lpstr>
      <vt:lpstr>Argument Types</vt:lpstr>
      <vt:lpstr>Consider! How many arguments does the verb require? What type of arguments are there?</vt:lpstr>
      <vt:lpstr>Proposition</vt:lpstr>
      <vt:lpstr>Proposition</vt:lpstr>
      <vt:lpstr>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Properties of Verbs</dc:title>
  <dc:creator>Retno</dc:creator>
  <cp:lastModifiedBy>Retno</cp:lastModifiedBy>
  <cp:revision>24</cp:revision>
  <dcterms:created xsi:type="dcterms:W3CDTF">2020-04-13T23:33:34Z</dcterms:created>
  <dcterms:modified xsi:type="dcterms:W3CDTF">2020-04-14T04:46:09Z</dcterms:modified>
</cp:coreProperties>
</file>