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80" r:id="rId2"/>
    <p:sldId id="281" r:id="rId3"/>
    <p:sldId id="282" r:id="rId4"/>
    <p:sldId id="303" r:id="rId5"/>
    <p:sldId id="327" r:id="rId6"/>
    <p:sldId id="32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9C224096-2F58-44D1-B53E-0D2AA7C0A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E2867ACA-251B-4DFC-8141-DE8374CB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A418F-AB11-4960-8046-B4DB42E6A715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FFC1CC8A-4972-42B9-82EB-F2FB2CCF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CEBA3218-5CF0-4F2F-B57E-6320144B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FF30F4-9867-445A-A377-8AC298B13E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19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41052591-39CA-4E5D-9BCA-760DDB98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784F-DDE0-4CCB-A4D9-A58DF1A79BDE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351689E2-E2F5-49D7-B8C1-3EB08671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36025CF-8BCD-4097-80C4-CB77C5C7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42CA-603D-4107-ACF6-574D5EBAA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03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B1D7D-A917-4E49-8601-66D80EAA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2022-FCE2-431E-8CFC-5DC6448C587C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DD84-5360-47BF-946D-5934DAFD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35DA-E377-4D8D-BE84-21980F4B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403F4F-D961-4C6F-BD60-78469193D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75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4C310485-9808-49FA-8EAD-79BE10DC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FA3E-A14B-4A1C-9D8D-9ACB2D2B31C2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EC86AC46-2E60-40FB-AFF0-1A014AEF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9876CC9C-6891-4A61-AA43-62BB3104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6A1A46-93C9-4C7D-AE0D-C6A4CD585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1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C718270D-95EF-4C40-9EE9-7D4B4AD0F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8F9A191F-A9DE-4C0C-B6B5-85F9B30B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33128-8D8D-429E-98D5-06A37A513E92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35CD182-2550-49F1-911E-6FF7031F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96F5459B-08A4-4579-B732-4414B87B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2BF31-7D40-42E6-8396-B506A3B60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015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E90CBE51-1B50-4670-AC66-9B49F674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B77E-67C4-404F-B60F-7C70E015E507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96C019A7-490A-42E0-B3B4-9132C4934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B8E6735-890E-4A59-A7F2-0E013D8D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1B5F-A719-4EA2-B55B-8A2C06283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58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3970C035-6C92-4386-A673-1640760E6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88E18A3D-B3FB-44CD-AB77-375A7A8D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0A67-1B29-4F83-9888-FF7ADC82DE7E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01B0081-0F6F-4401-9BE1-E1434B8A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3242CF7-A92F-4DE2-80EF-034270FC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04C449-BD1F-4525-A733-0D930FCFB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22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FF23BC27-538C-428B-8C0E-2ACA8CF7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094A-9330-4A6B-95AA-74C5513B3F1E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2246D24B-96BA-4B4E-ABC8-74539EA0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C6F05-DEF0-400E-AC9B-8BE147ED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4D2F-D92A-4F4F-AF29-F1AEAFCEA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43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5BDE84C3-EDD7-42ED-993E-8FA960AB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33A3-E6BF-450C-9800-71C3752CFC41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676C13C4-04A5-4B83-BE75-83DC04BD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A204CDD-7084-478E-A1C9-B75E47F3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CE3125-B3C2-4566-82CC-DA8593D01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44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C4C769C-61A5-4F91-B659-270505554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F261E734-09F4-4F3D-8CD6-C6BDE2B4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848C-6616-4EBA-9C29-2D9E3ABB9D60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2E8CB3AD-83D1-4935-8C3B-C48E0205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32066D1-8DD9-4612-904B-6D224D48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D6FCA0-0A92-4789-A4CE-8FB74E11D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97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CFAD1F14-B0BD-415C-84BE-3A307869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FB50-E769-4818-B686-2B4499110623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80B676-2F57-4612-BCEC-60B07B27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247D943C-9377-4335-AB02-FC1BB3AA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A79DEF-7268-4E54-A38F-EBEE5E653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8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6E9F4F92-DDD6-48A1-8EF3-D712CA96B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FAAAA7AA-9B71-47ED-A53C-1FBDD3D0DA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E62C92F-C136-43A9-80C6-CFD5E9CD4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E0A81E-3575-4D5A-9ECF-25A6338EDFF2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5B0B7C55-E50A-455D-BDEA-4BD65B975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BC017-C3CD-49F2-AE15-833C3631A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C2C2C2"/>
                </a:solidFill>
              </a:defRPr>
            </a:lvl1pPr>
          </a:lstStyle>
          <a:p>
            <a:pPr>
              <a:defRPr/>
            </a:pPr>
            <a:fld id="{5AFC87CE-1A92-4268-A5C3-474FCBF9B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74659BA7-A47A-4F22-8881-CFF6E437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3B8EC0D3-C870-48CE-A89B-386E65461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54DA662-51A3-4800-8034-193900E63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6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EA7E804-8F9A-4450-B9B0-1B15CBE1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ASPEK PSIKOLOGIS DALAM PENERAPAN KOMPUTER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FE4089B9-5863-44BE-B648-41E704A4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 err="1"/>
              <a:t>Pihak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pihak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terlibat</a:t>
            </a:r>
            <a:r>
              <a:rPr lang="en-US" altLang="en-US" sz="2800" dirty="0"/>
              <a:t> :</a:t>
            </a:r>
          </a:p>
          <a:p>
            <a:pPr eaLnBrk="1" hangingPunct="1"/>
            <a:r>
              <a:rPr lang="en-US" altLang="en-US" sz="2800" dirty="0"/>
              <a:t>User</a:t>
            </a:r>
          </a:p>
          <a:p>
            <a:pPr eaLnBrk="1" hangingPunct="1"/>
            <a:r>
              <a:rPr lang="en-US" altLang="en-US" sz="2800" dirty="0" err="1"/>
              <a:t>Manajemen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Profesional</a:t>
            </a:r>
            <a:r>
              <a:rPr lang="en-US" altLang="en-US" sz="2800" dirty="0"/>
              <a:t> SI</a:t>
            </a:r>
            <a:r>
              <a:rPr lang="id-ID" altLang="en-US" sz="2800" dirty="0"/>
              <a:t> (analisis dan perancang sistem)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Vendor</a:t>
            </a:r>
          </a:p>
          <a:p>
            <a:pPr eaLnBrk="1" hangingPunct="1"/>
            <a:r>
              <a:rPr lang="en-US" altLang="en-US" sz="2800" dirty="0" err="1"/>
              <a:t>Pelanggan</a:t>
            </a:r>
            <a:endParaRPr lang="en-US" altLang="en-US" sz="2800" dirty="0"/>
          </a:p>
        </p:txBody>
      </p:sp>
      <p:pic>
        <p:nvPicPr>
          <p:cNvPr id="32772" name="Picture 4" descr="C:\Program Files\Microsoft Office\MEDIA\CAGCAT10\j0205582.wmf">
            <a:extLst>
              <a:ext uri="{FF2B5EF4-FFF2-40B4-BE49-F238E27FC236}">
                <a16:creationId xmlns:a16="http://schemas.microsoft.com/office/drawing/2014/main" id="{E9FE5D60-71B3-41C2-952F-0207EAEC2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1219201"/>
            <a:ext cx="17764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57E1B89-DD97-4A4A-92CA-CD48AB17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91D6-3F00-488E-891B-295F0284F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5211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/>
              <a:t>Unfrezing</a:t>
            </a:r>
            <a:r>
              <a:rPr lang="id-ID" dirty="0"/>
              <a:t>                         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Moving/changing</a:t>
            </a:r>
            <a:r>
              <a:rPr lang="id-ID" dirty="0"/>
              <a:t>                     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Refreezing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Acuh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bekerjasama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menyembunyikan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membesar-besarkannya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/>
              <a:t>sabotase</a:t>
            </a:r>
            <a:r>
              <a:rPr lang="en-US" sz="2400" dirty="0"/>
              <a:t> </a:t>
            </a:r>
            <a:r>
              <a:rPr lang="en-US" sz="2400" dirty="0" err="1"/>
              <a:t>diam-diam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Penolakan</a:t>
            </a:r>
            <a:r>
              <a:rPr lang="en-US" sz="2400" dirty="0"/>
              <a:t> total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endParaRPr lang="en-US" dirty="0"/>
          </a:p>
        </p:txBody>
      </p:sp>
      <p:pic>
        <p:nvPicPr>
          <p:cNvPr id="33796" name="Picture 2" descr="https://encrypted-tbn1.gstatic.com/images?q=tbn:ANd9GcTFxf1kloDymNgOxgzG0OKn0IrJoA5H33SVw1nKHzzxIdQ6zqYD">
            <a:extLst>
              <a:ext uri="{FF2B5EF4-FFF2-40B4-BE49-F238E27FC236}">
                <a16:creationId xmlns:a16="http://schemas.microsoft.com/office/drawing/2014/main" id="{F9812CFA-56F1-420D-819F-2D8B6BB5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90600"/>
            <a:ext cx="18859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AED4F-BE7B-4002-8332-ED26882C3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1"/>
            <a:ext cx="8229600" cy="5668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/>
              <a:t>Hal-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menggantikan</a:t>
            </a:r>
            <a:r>
              <a:rPr lang="en-US" sz="2400" dirty="0"/>
              <a:t> </a:t>
            </a:r>
            <a:r>
              <a:rPr lang="en-US" sz="2400" dirty="0" err="1"/>
              <a:t>fungsi-fungsi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memodifikasi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rabicPeriod"/>
              <a:defRPr/>
            </a:pP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id-ID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pic>
        <p:nvPicPr>
          <p:cNvPr id="34819" name="Picture 2" descr="http://gambarlucu.co/wp-content/uploads/2013/09/gambar-animasi-orang-sedang-berpikir.gif">
            <a:extLst>
              <a:ext uri="{FF2B5EF4-FFF2-40B4-BE49-F238E27FC236}">
                <a16:creationId xmlns:a16="http://schemas.microsoft.com/office/drawing/2014/main" id="{3734182B-AEB3-4D8E-9DB9-FE2959474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3276601"/>
            <a:ext cx="24669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80BA89E-F26A-4271-8658-635391E7A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dirty="0"/>
              <a:t>SISTEM BARU DAPAT MENGUBAH ORGANISASI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58120812-D9E6-44A7-AF9A-DE30CEAF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id-ID" altLang="en-US" sz="2400"/>
              <a:t>Sistem informasi </a:t>
            </a:r>
            <a:r>
              <a:rPr lang="id-ID" altLang="en-US" sz="2400">
                <a:sym typeface="Wingdings" panose="05000000000000000000" pitchFamily="2" charset="2"/>
              </a:rPr>
              <a:t>perubahan organisasi yang terencana</a:t>
            </a:r>
          </a:p>
          <a:p>
            <a:pPr algn="just" eaLnBrk="1" hangingPunct="1">
              <a:buFontTx/>
              <a:buChar char="-"/>
            </a:pPr>
            <a:r>
              <a:rPr lang="id-ID" altLang="en-US" sz="2400">
                <a:sym typeface="Wingdings" panose="05000000000000000000" pitchFamily="2" charset="2"/>
              </a:rPr>
              <a:t>Adanya perubahan pekerjaan, keterampilan, manajemen, dan organisasi.</a:t>
            </a:r>
          </a:p>
          <a:p>
            <a:pPr algn="just" eaLnBrk="1" hangingPunct="1">
              <a:buFontTx/>
              <a:buChar char="-"/>
            </a:pPr>
            <a:r>
              <a:rPr lang="id-ID" altLang="en-US" sz="2400">
                <a:sym typeface="Wingdings" panose="05000000000000000000" pitchFamily="2" charset="2"/>
              </a:rPr>
              <a:t>Adanya suatu filsafat sociotechnicaljika suatu organisasi tidak bisa menggunakan SI yang baru, maka perlu dilakukan desain ulang organisasi</a:t>
            </a:r>
          </a:p>
          <a:p>
            <a:pPr algn="just" eaLnBrk="1" hangingPunct="1">
              <a:buFontTx/>
              <a:buChar char="-"/>
            </a:pPr>
            <a:endParaRPr lang="id-ID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B370D1-8E18-4725-9569-60C5C2277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dirty="0"/>
              <a:t>Pengembangan SI sejalan dengan perencanaan bisnis</a:t>
            </a:r>
          </a:p>
        </p:txBody>
      </p:sp>
      <p:sp>
        <p:nvSpPr>
          <p:cNvPr id="36867" name="Content Placeholder 1">
            <a:extLst>
              <a:ext uri="{FF2B5EF4-FFF2-40B4-BE49-F238E27FC236}">
                <a16:creationId xmlns:a16="http://schemas.microsoft.com/office/drawing/2014/main" id="{4427A620-6A04-4589-BBF8-534B1F075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62000"/>
            <a:ext cx="8229600" cy="5245100"/>
          </a:xfrm>
        </p:spPr>
        <p:txBody>
          <a:bodyPr/>
          <a:lstStyle/>
          <a:p>
            <a:pPr marL="95250" indent="14288" eaLnBrk="1" hangingPunct="1">
              <a:buNone/>
            </a:pPr>
            <a:r>
              <a:rPr lang="id-ID" altLang="en-US" sz="2000" dirty="0"/>
              <a:t>Suatu organisasi akan memutuskan menggunakan sistem yang baru jika sistem tersebut merupakan komponen penting dari perencanaan organisasi.</a:t>
            </a:r>
          </a:p>
          <a:p>
            <a:pPr marL="95250" indent="14288" eaLnBrk="1" hangingPunct="1">
              <a:buNone/>
            </a:pPr>
            <a:r>
              <a:rPr lang="id-ID" altLang="en-US" sz="2000" dirty="0"/>
              <a:t>Suatu organisasi perlu mengembangkan rencana SI yang akan mendukung seluruh rencana bisnis dan menggabungkan sistem yang strategis sampai tingkat atas perencanaan.</a:t>
            </a:r>
          </a:p>
          <a:p>
            <a:pPr marL="95250" indent="14288" eaLnBrk="1" hangingPunct="1">
              <a:buNone/>
            </a:pPr>
            <a:endParaRPr lang="id-ID" altLang="en-US" sz="2000" dirty="0"/>
          </a:p>
          <a:p>
            <a:pPr marL="95250" indent="14288" eaLnBrk="1" hangingPunct="1">
              <a:buNone/>
            </a:pPr>
            <a:r>
              <a:rPr lang="id-ID" altLang="en-US" sz="2000" dirty="0"/>
              <a:t>Beberapa hal yang harus diperhatikan ketika memutuskan untuk melakukan pengembangan/perancangan sistem yang baru :</a:t>
            </a:r>
          </a:p>
          <a:p>
            <a:pPr marL="95250" indent="14288" eaLnBrk="1" hangingPunct="1">
              <a:buFont typeface="Wingdings 3" panose="05040102010807070707" pitchFamily="18" charset="2"/>
              <a:buAutoNum type="arabicPeriod"/>
            </a:pPr>
            <a:r>
              <a:rPr lang="en-US" altLang="en-US" sz="2000" dirty="0"/>
              <a:t>- </a:t>
            </a:r>
            <a:r>
              <a:rPr lang="id-ID" altLang="en-US" sz="2000" dirty="0"/>
              <a:t>Adanya permasalahan pada sistem yang lama</a:t>
            </a:r>
          </a:p>
          <a:p>
            <a:pPr marL="95250" indent="14288" eaLnBrk="1" hangingPunct="1">
              <a:buFont typeface="Wingdings 3" panose="05040102010807070707" pitchFamily="18" charset="2"/>
              <a:buAutoNum type="arabicPeriod"/>
            </a:pPr>
            <a:r>
              <a:rPr lang="en-US" altLang="en-US" sz="2000" dirty="0"/>
              <a:t>- </a:t>
            </a:r>
            <a:r>
              <a:rPr lang="id-ID" altLang="en-US" sz="2000" dirty="0"/>
              <a:t>Untuk meraih kesempatan </a:t>
            </a:r>
          </a:p>
          <a:p>
            <a:pPr marL="95250" indent="14288" eaLnBrk="1" hangingPunct="1">
              <a:buFont typeface="Wingdings 3" panose="05040102010807070707" pitchFamily="18" charset="2"/>
              <a:buAutoNum type="arabicPeriod"/>
            </a:pPr>
            <a:r>
              <a:rPr lang="en-US" altLang="en-US" sz="2000" dirty="0"/>
              <a:t>- </a:t>
            </a:r>
            <a:r>
              <a:rPr lang="id-ID" altLang="en-US" sz="2000" dirty="0"/>
              <a:t>Adanya instruksi –instruksi (kebijakan pemerintah)</a:t>
            </a:r>
          </a:p>
          <a:p>
            <a:pPr marL="95250" indent="14288" eaLnBrk="1" hangingPunct="1">
              <a:buNone/>
            </a:pPr>
            <a:endParaRPr lang="id-ID" altLang="en-US" sz="2000" dirty="0"/>
          </a:p>
          <a:p>
            <a:pPr marL="95250" indent="14288" eaLnBrk="1" hangingPunct="1">
              <a:buNone/>
            </a:pPr>
            <a:endParaRPr lang="id-ID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>
            <a:extLst>
              <a:ext uri="{FF2B5EF4-FFF2-40B4-BE49-F238E27FC236}">
                <a16:creationId xmlns:a16="http://schemas.microsoft.com/office/drawing/2014/main" id="{A3B35F13-2B87-4006-9DE0-05CEDA94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74700"/>
            <a:ext cx="8229600" cy="5549900"/>
          </a:xfrm>
        </p:spPr>
        <p:txBody>
          <a:bodyPr/>
          <a:lstStyle/>
          <a:p>
            <a:pPr marL="95250" indent="14288" eaLnBrk="1" hangingPunct="1">
              <a:buNone/>
            </a:pPr>
            <a:r>
              <a:rPr lang="id-ID" altLang="en-US" sz="2000" dirty="0"/>
              <a:t>Pengembangan atau pembuatan SI tidak memakan biaya yang sedikit, sehingga organisasi harus secara bijak menentukan apakah sistem yang digunakan masih layak atau tidak untuk digunakan.</a:t>
            </a:r>
          </a:p>
          <a:p>
            <a:pPr marL="95250" indent="14288" eaLnBrk="1" hangingPunct="1">
              <a:buNone/>
            </a:pPr>
            <a:endParaRPr lang="id-ID" altLang="en-US" sz="2000" dirty="0"/>
          </a:p>
          <a:p>
            <a:pPr marL="95250" indent="14288" eaLnBrk="1" hangingPunct="1">
              <a:buNone/>
            </a:pPr>
            <a:r>
              <a:rPr lang="id-ID" altLang="en-US" sz="2000" dirty="0"/>
              <a:t>Beberapa indikator yang menunjukkan bahwa sebuah sistem harus diganti adalah </a:t>
            </a:r>
          </a:p>
          <a:p>
            <a:pPr marL="95250" indent="14288" eaLnBrk="1" hangingPunct="1">
              <a:buFontTx/>
              <a:buChar char="-"/>
            </a:pPr>
            <a:r>
              <a:rPr lang="en-US" altLang="en-US" sz="2000" dirty="0"/>
              <a:t>- </a:t>
            </a:r>
            <a:r>
              <a:rPr lang="id-ID" altLang="en-US" sz="2000" dirty="0"/>
              <a:t>Keluhan dari pelanggan</a:t>
            </a:r>
          </a:p>
          <a:p>
            <a:pPr marL="95250" indent="14288" eaLnBrk="1" hangingPunct="1">
              <a:buFontTx/>
              <a:buChar char="-"/>
            </a:pPr>
            <a:r>
              <a:rPr lang="en-US" altLang="en-US" sz="2000" dirty="0"/>
              <a:t>- </a:t>
            </a:r>
            <a:r>
              <a:rPr lang="id-ID" altLang="en-US" sz="2000" dirty="0"/>
              <a:t>Pengiriman barang yang selalu tertunda</a:t>
            </a:r>
          </a:p>
          <a:p>
            <a:pPr marL="95250" indent="14288" eaLnBrk="1" hangingPunct="1">
              <a:buFontTx/>
              <a:buChar char="-"/>
            </a:pPr>
            <a:r>
              <a:rPr lang="en-US" altLang="en-US" sz="2000" dirty="0"/>
              <a:t>- </a:t>
            </a:r>
            <a:r>
              <a:rPr lang="id-ID" altLang="en-US" sz="2000" dirty="0"/>
              <a:t>Pembayaran gaji yang terlambat</a:t>
            </a:r>
          </a:p>
          <a:p>
            <a:pPr marL="95250" indent="14288" eaLnBrk="1" hangingPunct="1">
              <a:buFontTx/>
              <a:buChar char="-"/>
            </a:pPr>
            <a:r>
              <a:rPr lang="en-US" altLang="en-US" sz="2000" dirty="0"/>
              <a:t>- </a:t>
            </a:r>
            <a:r>
              <a:rPr lang="id-ID" altLang="en-US" sz="2000" dirty="0"/>
              <a:t>Ketidakberesan keuangan</a:t>
            </a:r>
          </a:p>
          <a:p>
            <a:pPr marL="95250" indent="14288" eaLnBrk="1" hangingPunct="1">
              <a:buFontTx/>
              <a:buChar char="-"/>
            </a:pPr>
            <a:r>
              <a:rPr lang="en-US" altLang="en-US" sz="2000" dirty="0"/>
              <a:t>- </a:t>
            </a:r>
            <a:r>
              <a:rPr lang="id-ID" altLang="en-US" sz="2000" dirty="0"/>
              <a:t>Persediaan barang yang selalu tinggi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{50C9139E-FEC6-43B5-A99E-A448111AE0B8}tf56160789</Template>
  <TotalTime>0</TotalTime>
  <Words>272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Franklin Gothic Medium</vt:lpstr>
      <vt:lpstr>Wingdings 2</vt:lpstr>
      <vt:lpstr>Wingdings 3</vt:lpstr>
      <vt:lpstr>Trek</vt:lpstr>
      <vt:lpstr>ASPEK PSIKOLOGIS DALAM PENERAPAN KOMPUTER</vt:lpstr>
      <vt:lpstr>Perubahan Manajemen</vt:lpstr>
      <vt:lpstr>PowerPoint Presentation</vt:lpstr>
      <vt:lpstr>SISTEM BARU DAPAT MENGUBAH ORGANISASI</vt:lpstr>
      <vt:lpstr>Pengembangan SI sejalan dengan perencanaan bisnis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2020-04-13T10:40:34Z</dcterms:created>
  <dcterms:modified xsi:type="dcterms:W3CDTF">2020-04-14T08:47:30Z</dcterms:modified>
</cp:coreProperties>
</file>