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58" r:id="rId6"/>
    <p:sldId id="259"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90"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4/14/2020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Name entity recognition</a:t>
            </a:r>
          </a:p>
        </p:txBody>
      </p:sp>
      <p:sp>
        <p:nvSpPr>
          <p:cNvPr id="3" name="Subtitle 2"/>
          <p:cNvSpPr>
            <a:spLocks noGrp="1"/>
          </p:cNvSpPr>
          <p:nvPr>
            <p:ph type="subTitle" idx="1"/>
          </p:nvPr>
        </p:nvSpPr>
        <p:spPr/>
        <p:txBody>
          <a:bodyPr>
            <a:normAutofit fontScale="92500" lnSpcReduction="20000"/>
          </a:bodyPr>
          <a:lstStyle/>
          <a:p>
            <a:r>
              <a:rPr lang="en-US"/>
              <a:t>Natural language processing</a:t>
            </a:r>
          </a:p>
          <a:p>
            <a:r>
              <a:rPr lang="en-US"/>
              <a:t>Teknik informatika - unikom</a:t>
            </a:r>
          </a:p>
        </p:txBody>
      </p:sp>
    </p:spTree>
    <p:extLst>
      <p:ext uri="{BB962C8B-B14F-4D97-AF65-F5344CB8AC3E}">
        <p14:creationId xmlns:p14="http://schemas.microsoft.com/office/powerpoint/2010/main" val="2212001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2309E-2DAC-4D0A-A6A1-EE69FB9C6818}"/>
              </a:ext>
            </a:extLst>
          </p:cNvPr>
          <p:cNvSpPr>
            <a:spLocks noGrp="1"/>
          </p:cNvSpPr>
          <p:nvPr>
            <p:ph type="title"/>
          </p:nvPr>
        </p:nvSpPr>
        <p:spPr/>
        <p:txBody>
          <a:bodyPr/>
          <a:lstStyle/>
          <a:p>
            <a:r>
              <a:rPr lang="en-US"/>
              <a:t>Prediksi NER</a:t>
            </a:r>
            <a:endParaRPr lang="en-ID"/>
          </a:p>
        </p:txBody>
      </p:sp>
      <p:sp>
        <p:nvSpPr>
          <p:cNvPr id="3" name="Content Placeholder 2">
            <a:extLst>
              <a:ext uri="{FF2B5EF4-FFF2-40B4-BE49-F238E27FC236}">
                <a16:creationId xmlns:a16="http://schemas.microsoft.com/office/drawing/2014/main" id="{DD31329E-FBCE-4DF0-AE20-E4DFA3133F0B}"/>
              </a:ext>
            </a:extLst>
          </p:cNvPr>
          <p:cNvSpPr>
            <a:spLocks noGrp="1"/>
          </p:cNvSpPr>
          <p:nvPr>
            <p:ph sz="half" idx="1"/>
          </p:nvPr>
        </p:nvSpPr>
        <p:spPr>
          <a:xfrm>
            <a:off x="581193" y="2228003"/>
            <a:ext cx="5422390" cy="1624469"/>
          </a:xfrm>
        </p:spPr>
        <p:txBody>
          <a:bodyPr/>
          <a:lstStyle/>
          <a:p>
            <a:r>
              <a:rPr lang="en-US"/>
              <a:t>Penghitungan performa berdasarkan per entitas bukan per token</a:t>
            </a:r>
          </a:p>
          <a:p>
            <a:r>
              <a:rPr lang="en-US"/>
              <a:t>FP = False Positif : bukan NE tapi diprediksi NE</a:t>
            </a:r>
          </a:p>
          <a:p>
            <a:r>
              <a:rPr lang="en-US"/>
              <a:t>FN : benar NE tp system gagal mendeteksinya</a:t>
            </a:r>
            <a:endParaRPr lang="en-ID"/>
          </a:p>
        </p:txBody>
      </p:sp>
      <p:graphicFrame>
        <p:nvGraphicFramePr>
          <p:cNvPr id="5" name="Table 5">
            <a:extLst>
              <a:ext uri="{FF2B5EF4-FFF2-40B4-BE49-F238E27FC236}">
                <a16:creationId xmlns:a16="http://schemas.microsoft.com/office/drawing/2014/main" id="{474EFDC7-D1C4-4CEE-B2AB-7A9DE8C5804E}"/>
              </a:ext>
            </a:extLst>
          </p:cNvPr>
          <p:cNvGraphicFramePr>
            <a:graphicFrameLocks noGrp="1"/>
          </p:cNvGraphicFramePr>
          <p:nvPr>
            <p:ph sz="half" idx="2"/>
            <p:extLst>
              <p:ext uri="{D42A27DB-BD31-4B8C-83A1-F6EECF244321}">
                <p14:modId xmlns:p14="http://schemas.microsoft.com/office/powerpoint/2010/main" val="1925998432"/>
              </p:ext>
            </p:extLst>
          </p:nvPr>
        </p:nvGraphicFramePr>
        <p:xfrm>
          <a:off x="580684" y="4180044"/>
          <a:ext cx="5422899" cy="1112520"/>
        </p:xfrm>
        <a:graphic>
          <a:graphicData uri="http://schemas.openxmlformats.org/drawingml/2006/table">
            <a:tbl>
              <a:tblPr firstRow="1" bandRow="1">
                <a:tableStyleId>{5C22544A-7EE6-4342-B048-85BDC9FD1C3A}</a:tableStyleId>
              </a:tblPr>
              <a:tblGrid>
                <a:gridCol w="1807633">
                  <a:extLst>
                    <a:ext uri="{9D8B030D-6E8A-4147-A177-3AD203B41FA5}">
                      <a16:colId xmlns:a16="http://schemas.microsoft.com/office/drawing/2014/main" val="2687361906"/>
                    </a:ext>
                  </a:extLst>
                </a:gridCol>
                <a:gridCol w="1807633">
                  <a:extLst>
                    <a:ext uri="{9D8B030D-6E8A-4147-A177-3AD203B41FA5}">
                      <a16:colId xmlns:a16="http://schemas.microsoft.com/office/drawing/2014/main" val="3272954848"/>
                    </a:ext>
                  </a:extLst>
                </a:gridCol>
                <a:gridCol w="1807633">
                  <a:extLst>
                    <a:ext uri="{9D8B030D-6E8A-4147-A177-3AD203B41FA5}">
                      <a16:colId xmlns:a16="http://schemas.microsoft.com/office/drawing/2014/main" val="1516762674"/>
                    </a:ext>
                  </a:extLst>
                </a:gridCol>
              </a:tblGrid>
              <a:tr h="370840">
                <a:tc>
                  <a:txBody>
                    <a:bodyPr/>
                    <a:lstStyle/>
                    <a:p>
                      <a:pPr algn="ctr"/>
                      <a:endParaRPr lang="en-ID"/>
                    </a:p>
                  </a:txBody>
                  <a:tcPr anchor="ctr"/>
                </a:tc>
                <a:tc gridSpan="2">
                  <a:txBody>
                    <a:bodyPr/>
                    <a:lstStyle/>
                    <a:p>
                      <a:pPr algn="ctr"/>
                      <a:r>
                        <a:rPr lang="en-US"/>
                        <a:t>Aktual </a:t>
                      </a:r>
                      <a:endParaRPr lang="en-ID"/>
                    </a:p>
                  </a:txBody>
                  <a:tcPr anchor="ctr"/>
                </a:tc>
                <a:tc hMerge="1">
                  <a:txBody>
                    <a:bodyPr/>
                    <a:lstStyle/>
                    <a:p>
                      <a:endParaRPr lang="en-ID"/>
                    </a:p>
                  </a:txBody>
                  <a:tcPr/>
                </a:tc>
                <a:extLst>
                  <a:ext uri="{0D108BD9-81ED-4DB2-BD59-A6C34878D82A}">
                    <a16:rowId xmlns:a16="http://schemas.microsoft.com/office/drawing/2014/main" val="2472555805"/>
                  </a:ext>
                </a:extLst>
              </a:tr>
              <a:tr h="370840">
                <a:tc rowSpan="2">
                  <a:txBody>
                    <a:bodyPr/>
                    <a:lstStyle/>
                    <a:p>
                      <a:pPr algn="ctr"/>
                      <a:r>
                        <a:rPr lang="en-US"/>
                        <a:t>Prediksi </a:t>
                      </a:r>
                      <a:endParaRPr lang="en-ID"/>
                    </a:p>
                  </a:txBody>
                  <a:tcPr anchor="ctr"/>
                </a:tc>
                <a:tc>
                  <a:txBody>
                    <a:bodyPr/>
                    <a:lstStyle/>
                    <a:p>
                      <a:pPr algn="ctr"/>
                      <a:r>
                        <a:rPr lang="en-US"/>
                        <a:t>TP</a:t>
                      </a:r>
                      <a:endParaRPr lang="en-ID"/>
                    </a:p>
                  </a:txBody>
                  <a:tcPr anchor="ctr"/>
                </a:tc>
                <a:tc>
                  <a:txBody>
                    <a:bodyPr/>
                    <a:lstStyle/>
                    <a:p>
                      <a:pPr algn="ctr"/>
                      <a:r>
                        <a:rPr lang="en-US"/>
                        <a:t>FP</a:t>
                      </a:r>
                      <a:endParaRPr lang="en-ID"/>
                    </a:p>
                  </a:txBody>
                  <a:tcPr anchor="ctr"/>
                </a:tc>
                <a:extLst>
                  <a:ext uri="{0D108BD9-81ED-4DB2-BD59-A6C34878D82A}">
                    <a16:rowId xmlns:a16="http://schemas.microsoft.com/office/drawing/2014/main" val="3577716632"/>
                  </a:ext>
                </a:extLst>
              </a:tr>
              <a:tr h="370840">
                <a:tc vMerge="1">
                  <a:txBody>
                    <a:bodyPr/>
                    <a:lstStyle/>
                    <a:p>
                      <a:endParaRPr lang="en-ID"/>
                    </a:p>
                  </a:txBody>
                  <a:tcPr/>
                </a:tc>
                <a:tc>
                  <a:txBody>
                    <a:bodyPr/>
                    <a:lstStyle/>
                    <a:p>
                      <a:pPr algn="ctr"/>
                      <a:r>
                        <a:rPr lang="en-US"/>
                        <a:t>TN</a:t>
                      </a:r>
                      <a:endParaRPr lang="en-ID"/>
                    </a:p>
                  </a:txBody>
                  <a:tcPr anchor="ctr"/>
                </a:tc>
                <a:tc>
                  <a:txBody>
                    <a:bodyPr/>
                    <a:lstStyle/>
                    <a:p>
                      <a:pPr algn="ctr"/>
                      <a:r>
                        <a:rPr lang="en-US"/>
                        <a:t>FN</a:t>
                      </a:r>
                      <a:endParaRPr lang="en-ID"/>
                    </a:p>
                  </a:txBody>
                  <a:tcPr anchor="ctr"/>
                </a:tc>
                <a:extLst>
                  <a:ext uri="{0D108BD9-81ED-4DB2-BD59-A6C34878D82A}">
                    <a16:rowId xmlns:a16="http://schemas.microsoft.com/office/drawing/2014/main" val="3879273718"/>
                  </a:ext>
                </a:extLst>
              </a:tr>
            </a:tbl>
          </a:graphicData>
        </a:graphic>
      </p:graphicFrame>
      <p:graphicFrame>
        <p:nvGraphicFramePr>
          <p:cNvPr id="8" name="Table 8">
            <a:extLst>
              <a:ext uri="{FF2B5EF4-FFF2-40B4-BE49-F238E27FC236}">
                <a16:creationId xmlns:a16="http://schemas.microsoft.com/office/drawing/2014/main" id="{A283043D-2D44-49E6-B3BE-8B8108D2E5B4}"/>
              </a:ext>
            </a:extLst>
          </p:cNvPr>
          <p:cNvGraphicFramePr>
            <a:graphicFrameLocks noGrp="1"/>
          </p:cNvGraphicFramePr>
          <p:nvPr>
            <p:extLst>
              <p:ext uri="{D42A27DB-BD31-4B8C-83A1-F6EECF244321}">
                <p14:modId xmlns:p14="http://schemas.microsoft.com/office/powerpoint/2010/main" val="3266329845"/>
              </p:ext>
            </p:extLst>
          </p:nvPr>
        </p:nvGraphicFramePr>
        <p:xfrm>
          <a:off x="7201180" y="2565249"/>
          <a:ext cx="3921522" cy="2494280"/>
        </p:xfrm>
        <a:graphic>
          <a:graphicData uri="http://schemas.openxmlformats.org/drawingml/2006/table">
            <a:tbl>
              <a:tblPr firstRow="1" bandRow="1">
                <a:tableStyleId>{5C22544A-7EE6-4342-B048-85BDC9FD1C3A}</a:tableStyleId>
              </a:tblPr>
              <a:tblGrid>
                <a:gridCol w="1960761">
                  <a:extLst>
                    <a:ext uri="{9D8B030D-6E8A-4147-A177-3AD203B41FA5}">
                      <a16:colId xmlns:a16="http://schemas.microsoft.com/office/drawing/2014/main" val="4093025590"/>
                    </a:ext>
                  </a:extLst>
                </a:gridCol>
                <a:gridCol w="1960761">
                  <a:extLst>
                    <a:ext uri="{9D8B030D-6E8A-4147-A177-3AD203B41FA5}">
                      <a16:colId xmlns:a16="http://schemas.microsoft.com/office/drawing/2014/main" val="340703553"/>
                    </a:ext>
                  </a:extLst>
                </a:gridCol>
              </a:tblGrid>
              <a:tr h="370840">
                <a:tc>
                  <a:txBody>
                    <a:bodyPr/>
                    <a:lstStyle/>
                    <a:p>
                      <a:r>
                        <a:rPr lang="en-US"/>
                        <a:t>TOKEN</a:t>
                      </a:r>
                      <a:endParaRPr lang="en-ID"/>
                    </a:p>
                  </a:txBody>
                  <a:tcPr/>
                </a:tc>
                <a:tc>
                  <a:txBody>
                    <a:bodyPr/>
                    <a:lstStyle/>
                    <a:p>
                      <a:r>
                        <a:rPr lang="en-US"/>
                        <a:t>NAME ENTITY</a:t>
                      </a:r>
                      <a:endParaRPr lang="en-ID"/>
                    </a:p>
                  </a:txBody>
                  <a:tcPr/>
                </a:tc>
                <a:extLst>
                  <a:ext uri="{0D108BD9-81ED-4DB2-BD59-A6C34878D82A}">
                    <a16:rowId xmlns:a16="http://schemas.microsoft.com/office/drawing/2014/main" val="2953677886"/>
                  </a:ext>
                </a:extLst>
              </a:tr>
              <a:tr h="370840">
                <a:tc>
                  <a:txBody>
                    <a:bodyPr/>
                    <a:lstStyle/>
                    <a:p>
                      <a:r>
                        <a:rPr lang="en-US"/>
                        <a:t>Laks</a:t>
                      </a:r>
                      <a:endParaRPr lang="en-ID"/>
                    </a:p>
                  </a:txBody>
                  <a:tcPr/>
                </a:tc>
                <a:tc>
                  <a:txBody>
                    <a:bodyPr/>
                    <a:lstStyle/>
                    <a:p>
                      <a:r>
                        <a:rPr lang="en-US"/>
                        <a:t>PER</a:t>
                      </a:r>
                      <a:endParaRPr lang="en-ID"/>
                    </a:p>
                  </a:txBody>
                  <a:tcPr/>
                </a:tc>
                <a:extLst>
                  <a:ext uri="{0D108BD9-81ED-4DB2-BD59-A6C34878D82A}">
                    <a16:rowId xmlns:a16="http://schemas.microsoft.com/office/drawing/2014/main" val="718936368"/>
                  </a:ext>
                </a:extLst>
              </a:tr>
              <a:tr h="370840">
                <a:tc>
                  <a:txBody>
                    <a:bodyPr/>
                    <a:lstStyle/>
                    <a:p>
                      <a:r>
                        <a:rPr lang="en-US"/>
                        <a:t>Telkom</a:t>
                      </a:r>
                      <a:endParaRPr lang="en-ID"/>
                    </a:p>
                  </a:txBody>
                  <a:tcPr/>
                </a:tc>
                <a:tc>
                  <a:txBody>
                    <a:bodyPr/>
                    <a:lstStyle/>
                    <a:p>
                      <a:r>
                        <a:rPr lang="en-US"/>
                        <a:t>ORG</a:t>
                      </a:r>
                      <a:endParaRPr lang="en-ID"/>
                    </a:p>
                  </a:txBody>
                  <a:tcPr/>
                </a:tc>
                <a:extLst>
                  <a:ext uri="{0D108BD9-81ED-4DB2-BD59-A6C34878D82A}">
                    <a16:rowId xmlns:a16="http://schemas.microsoft.com/office/drawing/2014/main" val="3221367509"/>
                  </a:ext>
                </a:extLst>
              </a:tr>
              <a:tr h="370840">
                <a:tc>
                  <a:txBody>
                    <a:bodyPr/>
                    <a:lstStyle/>
                    <a:p>
                      <a:r>
                        <a:rPr lang="en-US"/>
                        <a:t>Telkom</a:t>
                      </a:r>
                      <a:endParaRPr lang="en-ID"/>
                    </a:p>
                  </a:txBody>
                  <a:tcPr/>
                </a:tc>
                <a:tc>
                  <a:txBody>
                    <a:bodyPr/>
                    <a:lstStyle/>
                    <a:p>
                      <a:r>
                        <a:rPr lang="en-US"/>
                        <a:t>ORG</a:t>
                      </a:r>
                      <a:endParaRPr lang="en-ID"/>
                    </a:p>
                  </a:txBody>
                  <a:tcPr/>
                </a:tc>
                <a:extLst>
                  <a:ext uri="{0D108BD9-81ED-4DB2-BD59-A6C34878D82A}">
                    <a16:rowId xmlns:a16="http://schemas.microsoft.com/office/drawing/2014/main" val="4062103863"/>
                  </a:ext>
                </a:extLst>
              </a:tr>
              <a:tr h="0">
                <a:tc>
                  <a:txBody>
                    <a:bodyPr/>
                    <a:lstStyle/>
                    <a:p>
                      <a:r>
                        <a:rPr lang="en-US" b="0">
                          <a:solidFill>
                            <a:schemeClr val="tx1"/>
                          </a:solidFill>
                        </a:rPr>
                        <a:t>PT Telekomunikasi Indonesia Tbk</a:t>
                      </a:r>
                      <a:endParaRPr lang="en-ID" b="0">
                        <a:solidFill>
                          <a:schemeClr val="tx1"/>
                        </a:solidFill>
                      </a:endParaRPr>
                    </a:p>
                  </a:txBody>
                  <a:tcPr/>
                </a:tc>
                <a:tc>
                  <a:txBody>
                    <a:bodyPr/>
                    <a:lstStyle/>
                    <a:p>
                      <a:r>
                        <a:rPr lang="en-US"/>
                        <a:t>ORG</a:t>
                      </a:r>
                      <a:endParaRPr lang="en-ID"/>
                    </a:p>
                  </a:txBody>
                  <a:tcPr/>
                </a:tc>
                <a:extLst>
                  <a:ext uri="{0D108BD9-81ED-4DB2-BD59-A6C34878D82A}">
                    <a16:rowId xmlns:a16="http://schemas.microsoft.com/office/drawing/2014/main" val="2840396567"/>
                  </a:ext>
                </a:extLst>
              </a:tr>
              <a:tr h="370840">
                <a:tc>
                  <a:txBody>
                    <a:bodyPr/>
                    <a:lstStyle/>
                    <a:p>
                      <a:r>
                        <a:rPr lang="en-ID" b="0">
                          <a:solidFill>
                            <a:schemeClr val="tx1"/>
                          </a:solidFill>
                        </a:rPr>
                        <a:t>Indonesia </a:t>
                      </a:r>
                    </a:p>
                  </a:txBody>
                  <a:tcPr/>
                </a:tc>
                <a:tc>
                  <a:txBody>
                    <a:bodyPr/>
                    <a:lstStyle/>
                    <a:p>
                      <a:r>
                        <a:rPr lang="en-US"/>
                        <a:t>LOC</a:t>
                      </a:r>
                      <a:endParaRPr lang="en-ID"/>
                    </a:p>
                  </a:txBody>
                  <a:tcPr/>
                </a:tc>
                <a:extLst>
                  <a:ext uri="{0D108BD9-81ED-4DB2-BD59-A6C34878D82A}">
                    <a16:rowId xmlns:a16="http://schemas.microsoft.com/office/drawing/2014/main" val="2184509822"/>
                  </a:ext>
                </a:extLst>
              </a:tr>
            </a:tbl>
          </a:graphicData>
        </a:graphic>
      </p:graphicFrame>
    </p:spTree>
    <p:extLst>
      <p:ext uri="{BB962C8B-B14F-4D97-AF65-F5344CB8AC3E}">
        <p14:creationId xmlns:p14="http://schemas.microsoft.com/office/powerpoint/2010/main" val="1638925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6C55D-8651-4FEC-B2B0-6F81ED30EE53}"/>
              </a:ext>
            </a:extLst>
          </p:cNvPr>
          <p:cNvSpPr>
            <a:spLocks noGrp="1"/>
          </p:cNvSpPr>
          <p:nvPr>
            <p:ph type="title"/>
          </p:nvPr>
        </p:nvSpPr>
        <p:spPr/>
        <p:txBody>
          <a:bodyPr/>
          <a:lstStyle/>
          <a:p>
            <a:r>
              <a:rPr lang="en-US"/>
              <a:t>MACHINE LEARNING UNTUK NE</a:t>
            </a:r>
            <a:endParaRPr lang="en-ID"/>
          </a:p>
        </p:txBody>
      </p:sp>
      <p:sp>
        <p:nvSpPr>
          <p:cNvPr id="5" name="Text Placeholder 4">
            <a:extLst>
              <a:ext uri="{FF2B5EF4-FFF2-40B4-BE49-F238E27FC236}">
                <a16:creationId xmlns:a16="http://schemas.microsoft.com/office/drawing/2014/main" id="{B1FD97E3-2E8A-4587-BD90-4B34CA60E7CA}"/>
              </a:ext>
            </a:extLst>
          </p:cNvPr>
          <p:cNvSpPr>
            <a:spLocks noGrp="1"/>
          </p:cNvSpPr>
          <p:nvPr>
            <p:ph type="body" idx="1"/>
          </p:nvPr>
        </p:nvSpPr>
        <p:spPr/>
        <p:txBody>
          <a:bodyPr/>
          <a:lstStyle/>
          <a:p>
            <a:r>
              <a:rPr lang="en-US"/>
              <a:t>TRAINING</a:t>
            </a:r>
            <a:endParaRPr lang="en-ID"/>
          </a:p>
        </p:txBody>
      </p:sp>
      <p:sp>
        <p:nvSpPr>
          <p:cNvPr id="6" name="Content Placeholder 5">
            <a:extLst>
              <a:ext uri="{FF2B5EF4-FFF2-40B4-BE49-F238E27FC236}">
                <a16:creationId xmlns:a16="http://schemas.microsoft.com/office/drawing/2014/main" id="{6444E479-FF79-43B4-8B01-C483F0431E4A}"/>
              </a:ext>
            </a:extLst>
          </p:cNvPr>
          <p:cNvSpPr>
            <a:spLocks noGrp="1"/>
          </p:cNvSpPr>
          <p:nvPr>
            <p:ph sz="half" idx="2"/>
          </p:nvPr>
        </p:nvSpPr>
        <p:spPr/>
        <p:txBody>
          <a:bodyPr>
            <a:normAutofit/>
          </a:bodyPr>
          <a:lstStyle/>
          <a:p>
            <a:pPr marL="342900" indent="-342900">
              <a:buFont typeface="+mj-lt"/>
              <a:buAutoNum type="arabicPeriod"/>
            </a:pPr>
            <a:r>
              <a:rPr lang="en-US"/>
              <a:t>Kumpulkan data training</a:t>
            </a:r>
          </a:p>
          <a:p>
            <a:pPr marL="342900" indent="-342900">
              <a:buFont typeface="+mj-lt"/>
              <a:buAutoNum type="arabicPeriod"/>
            </a:pPr>
            <a:r>
              <a:rPr lang="en-US"/>
              <a:t>Berikan label kelas entitas atau Other untuk tiap token</a:t>
            </a:r>
          </a:p>
          <a:p>
            <a:pPr marL="342900" indent="-342900">
              <a:buFont typeface="+mj-lt"/>
              <a:buAutoNum type="arabicPeriod"/>
            </a:pPr>
            <a:r>
              <a:rPr lang="en-US"/>
              <a:t>Rancang fitur ekstraksi yg tepat untuk teks </a:t>
            </a:r>
          </a:p>
          <a:p>
            <a:pPr marL="342900" indent="-342900">
              <a:buFont typeface="+mj-lt"/>
              <a:buAutoNum type="arabicPeriod"/>
            </a:pPr>
            <a:r>
              <a:rPr lang="en-US"/>
              <a:t>Latih rangkaian data untuk prediksi label</a:t>
            </a:r>
            <a:endParaRPr lang="en-ID"/>
          </a:p>
        </p:txBody>
      </p:sp>
      <p:sp>
        <p:nvSpPr>
          <p:cNvPr id="7" name="Text Placeholder 6">
            <a:extLst>
              <a:ext uri="{FF2B5EF4-FFF2-40B4-BE49-F238E27FC236}">
                <a16:creationId xmlns:a16="http://schemas.microsoft.com/office/drawing/2014/main" id="{3444819C-AB95-44AE-AE72-404145BBC5CB}"/>
              </a:ext>
            </a:extLst>
          </p:cNvPr>
          <p:cNvSpPr>
            <a:spLocks noGrp="1"/>
          </p:cNvSpPr>
          <p:nvPr>
            <p:ph type="body" sz="quarter" idx="3"/>
          </p:nvPr>
        </p:nvSpPr>
        <p:spPr/>
        <p:txBody>
          <a:bodyPr/>
          <a:lstStyle/>
          <a:p>
            <a:r>
              <a:rPr lang="en-US"/>
              <a:t>TESTING</a:t>
            </a:r>
            <a:endParaRPr lang="en-ID"/>
          </a:p>
        </p:txBody>
      </p:sp>
      <p:sp>
        <p:nvSpPr>
          <p:cNvPr id="8" name="Content Placeholder 7">
            <a:extLst>
              <a:ext uri="{FF2B5EF4-FFF2-40B4-BE49-F238E27FC236}">
                <a16:creationId xmlns:a16="http://schemas.microsoft.com/office/drawing/2014/main" id="{1A4DD37A-D3C5-4865-8BC4-5DEDE5BFE989}"/>
              </a:ext>
            </a:extLst>
          </p:cNvPr>
          <p:cNvSpPr>
            <a:spLocks noGrp="1"/>
          </p:cNvSpPr>
          <p:nvPr>
            <p:ph sz="quarter" idx="4"/>
          </p:nvPr>
        </p:nvSpPr>
        <p:spPr/>
        <p:txBody>
          <a:bodyPr>
            <a:normAutofit/>
          </a:bodyPr>
          <a:lstStyle/>
          <a:p>
            <a:r>
              <a:rPr lang="en-US"/>
              <a:t>Terima dokumen testing</a:t>
            </a:r>
          </a:p>
          <a:p>
            <a:r>
              <a:rPr lang="en-US"/>
              <a:t>Jalankan model inferensi untuk label tiap token</a:t>
            </a:r>
          </a:p>
          <a:p>
            <a:r>
              <a:rPr lang="en-US"/>
              <a:t>Kelas entitas akan dikenali berdasarkan data latih</a:t>
            </a:r>
            <a:endParaRPr lang="en-ID"/>
          </a:p>
        </p:txBody>
      </p:sp>
    </p:spTree>
    <p:extLst>
      <p:ext uri="{BB962C8B-B14F-4D97-AF65-F5344CB8AC3E}">
        <p14:creationId xmlns:p14="http://schemas.microsoft.com/office/powerpoint/2010/main" val="2355793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5141973"/>
            <a:ext cx="11029615" cy="1197229"/>
          </a:xfrm>
        </p:spPr>
        <p:txBody>
          <a:bodyPr/>
          <a:lstStyle/>
          <a:p>
            <a:r>
              <a:rPr lang="en-US">
                <a:solidFill>
                  <a:schemeClr val="accent2">
                    <a:lumMod val="20000"/>
                    <a:lumOff val="80000"/>
                  </a:schemeClr>
                </a:solidFill>
              </a:rPr>
              <a:t>pendahuluan</a:t>
            </a:r>
          </a:p>
        </p:txBody>
      </p:sp>
      <p:sp>
        <p:nvSpPr>
          <p:cNvPr id="3" name="Content Placeholder 2"/>
          <p:cNvSpPr>
            <a:spLocks noGrp="1"/>
          </p:cNvSpPr>
          <p:nvPr>
            <p:ph type="body" idx="1"/>
          </p:nvPr>
        </p:nvSpPr>
        <p:spPr>
          <a:xfrm>
            <a:off x="581192" y="2725271"/>
            <a:ext cx="11029615" cy="2416702"/>
          </a:xfrm>
        </p:spPr>
        <p:txBody>
          <a:bodyPr>
            <a:normAutofit/>
          </a:bodyPr>
          <a:lstStyle/>
          <a:p>
            <a:r>
              <a:rPr lang="en-US" sz="2800" cap="none">
                <a:solidFill>
                  <a:schemeClr val="accent1">
                    <a:lumMod val="75000"/>
                  </a:schemeClr>
                </a:solidFill>
              </a:rPr>
              <a:t>Fungsi dari NER adalah mendeteksi kata atau kumpulan kata yang merupakan entitas dan mengkategorikan kata tersebut ke dalam tipe yang sesuai</a:t>
            </a:r>
            <a:endParaRPr lang="en-US" sz="3600" cap="none">
              <a:solidFill>
                <a:schemeClr val="accent1">
                  <a:lumMod val="75000"/>
                </a:schemeClr>
              </a:solidFill>
            </a:endParaRPr>
          </a:p>
        </p:txBody>
      </p:sp>
    </p:spTree>
    <p:extLst>
      <p:ext uri="{BB962C8B-B14F-4D97-AF65-F5344CB8AC3E}">
        <p14:creationId xmlns:p14="http://schemas.microsoft.com/office/powerpoint/2010/main" val="2149696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manfaat</a:t>
            </a:r>
          </a:p>
        </p:txBody>
      </p:sp>
      <p:sp>
        <p:nvSpPr>
          <p:cNvPr id="5" name="Content Placeholder 4"/>
          <p:cNvSpPr>
            <a:spLocks noGrp="1"/>
          </p:cNvSpPr>
          <p:nvPr>
            <p:ph idx="1"/>
          </p:nvPr>
        </p:nvSpPr>
        <p:spPr/>
        <p:txBody>
          <a:bodyPr>
            <a:normAutofit/>
          </a:bodyPr>
          <a:lstStyle/>
          <a:p>
            <a:r>
              <a:rPr lang="en-US" sz="2400"/>
              <a:t>Aplikasi NLP (</a:t>
            </a:r>
            <a:r>
              <a:rPr lang="en-US" sz="2400" i="1"/>
              <a:t>Natural Language Processing</a:t>
            </a:r>
            <a:r>
              <a:rPr lang="en-US" sz="2400"/>
              <a:t>) seperti </a:t>
            </a:r>
            <a:r>
              <a:rPr lang="en-US" sz="2400" i="1"/>
              <a:t>question-answering</a:t>
            </a:r>
            <a:r>
              <a:rPr lang="en-US" sz="2400"/>
              <a:t>, rangkuman dan sistem dialog.  </a:t>
            </a:r>
          </a:p>
          <a:p>
            <a:r>
              <a:rPr lang="en-US" sz="2400"/>
              <a:t>Task information  extraction lainnya seperti  dengan relation detection,  event detection dan temporal analysis</a:t>
            </a:r>
          </a:p>
        </p:txBody>
      </p:sp>
    </p:spTree>
    <p:extLst>
      <p:ext uri="{BB962C8B-B14F-4D97-AF65-F5344CB8AC3E}">
        <p14:creationId xmlns:p14="http://schemas.microsoft.com/office/powerpoint/2010/main" val="158083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masalah</a:t>
            </a:r>
          </a:p>
        </p:txBody>
      </p:sp>
      <p:sp>
        <p:nvSpPr>
          <p:cNvPr id="3" name="Content Placeholder 2"/>
          <p:cNvSpPr>
            <a:spLocks noGrp="1"/>
          </p:cNvSpPr>
          <p:nvPr>
            <p:ph idx="1"/>
          </p:nvPr>
        </p:nvSpPr>
        <p:spPr/>
        <p:txBody>
          <a:bodyPr>
            <a:normAutofit/>
          </a:bodyPr>
          <a:lstStyle/>
          <a:p>
            <a:pPr>
              <a:lnSpc>
                <a:spcPct val="150000"/>
              </a:lnSpc>
            </a:pPr>
            <a:r>
              <a:rPr lang="en-US" sz="2000"/>
              <a:t>Ada dua jenis ambiguitas yang dapat ditemui NER. </a:t>
            </a:r>
          </a:p>
          <a:p>
            <a:pPr lvl="1">
              <a:lnSpc>
                <a:spcPct val="150000"/>
              </a:lnSpc>
            </a:pPr>
            <a:r>
              <a:rPr lang="en-US" sz="1800"/>
              <a:t>Kata yang sama dapat berarti dua entitas yang berbeda. Misalnya kata Soekarno dapat berarti presiden pertama Indonesia, atau nama belakang seorang seniman (Enrico Soekarno),  keduanya entitas berbeda walaupun tipenya sama (orang/person).  </a:t>
            </a:r>
          </a:p>
          <a:p>
            <a:pPr lvl="1">
              <a:lnSpc>
                <a:spcPct val="150000"/>
              </a:lnSpc>
            </a:pPr>
            <a:r>
              <a:rPr lang="en-US" sz="1800"/>
              <a:t>Nama yang sama tapi tipe berbeda. Contohnya adalah Bung Karno sebagai stadion dengan Bung Karno sebagai orang.  Ambiguitas umumnya ditangani dengan menggunakan kamus.</a:t>
            </a:r>
          </a:p>
        </p:txBody>
      </p:sp>
    </p:spTree>
    <p:extLst>
      <p:ext uri="{BB962C8B-B14F-4D97-AF65-F5344CB8AC3E}">
        <p14:creationId xmlns:p14="http://schemas.microsoft.com/office/powerpoint/2010/main" val="1945995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Contoh </a:t>
            </a:r>
          </a:p>
        </p:txBody>
      </p:sp>
      <p:sp>
        <p:nvSpPr>
          <p:cNvPr id="5" name="Content Placeholder 4"/>
          <p:cNvSpPr>
            <a:spLocks noGrp="1"/>
          </p:cNvSpPr>
          <p:nvPr>
            <p:ph idx="1"/>
          </p:nvPr>
        </p:nvSpPr>
        <p:spPr/>
        <p:txBody>
          <a:bodyPr/>
          <a:lstStyle/>
          <a:p>
            <a:pPr marL="0" indent="0">
              <a:buNone/>
            </a:pPr>
            <a:r>
              <a:rPr lang="en-US" b="1" u="sng"/>
              <a:t>“19.55</a:t>
            </a:r>
            <a:r>
              <a:rPr lang="en-US"/>
              <a:t>: </a:t>
            </a:r>
            <a:r>
              <a:rPr lang="en-US" b="1" u="sng"/>
              <a:t>Banjir</a:t>
            </a:r>
            <a:r>
              <a:rPr lang="en-US"/>
              <a:t> setinggi </a:t>
            </a:r>
            <a:r>
              <a:rPr lang="en-US" u="sng"/>
              <a:t>80-100 cm</a:t>
            </a:r>
            <a:r>
              <a:rPr lang="en-US"/>
              <a:t> di </a:t>
            </a:r>
            <a:r>
              <a:rPr lang="en-US" u="sng"/>
              <a:t>Jln yos sudarso</a:t>
            </a:r>
            <a:r>
              <a:rPr lang="en-US"/>
              <a:t>, dekat </a:t>
            </a:r>
            <a:r>
              <a:rPr lang="en-US" u="sng"/>
              <a:t>pelabuhan 1</a:t>
            </a:r>
            <a:r>
              <a:rPr lang="en-US"/>
              <a:t> </a:t>
            </a:r>
            <a:r>
              <a:rPr lang="en-US" u="sng"/>
              <a:t>Cirebon</a:t>
            </a:r>
            <a:r>
              <a:rPr lang="en-US"/>
              <a:t>, hati2 pengendara“</a:t>
            </a:r>
          </a:p>
          <a:p>
            <a:r>
              <a:rPr lang="en-US"/>
              <a:t>“19:55” bertipe waktu / TIME</a:t>
            </a:r>
          </a:p>
          <a:p>
            <a:r>
              <a:rPr lang="en-US"/>
              <a:t>“banjir”  bertipe kejadian / EVENT </a:t>
            </a:r>
          </a:p>
          <a:p>
            <a:r>
              <a:rPr lang="en-US"/>
              <a:t>“80-100cm” bertipe ukuran / MEASUREMENT</a:t>
            </a:r>
          </a:p>
          <a:p>
            <a:r>
              <a:rPr lang="en-US"/>
              <a:t>“Jln. yos sudarso”, “pelabuhan 1” dan “Cirebon”  bertipe  lokasi / LOCATION </a:t>
            </a:r>
          </a:p>
        </p:txBody>
      </p:sp>
    </p:spTree>
    <p:extLst>
      <p:ext uri="{BB962C8B-B14F-4D97-AF65-F5344CB8AC3E}">
        <p14:creationId xmlns:p14="http://schemas.microsoft.com/office/powerpoint/2010/main" val="2172986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Metode </a:t>
            </a:r>
          </a:p>
        </p:txBody>
      </p:sp>
      <p:sp>
        <p:nvSpPr>
          <p:cNvPr id="3" name="Content Placeholder 2"/>
          <p:cNvSpPr>
            <a:spLocks noGrp="1"/>
          </p:cNvSpPr>
          <p:nvPr>
            <p:ph idx="1"/>
          </p:nvPr>
        </p:nvSpPr>
        <p:spPr/>
        <p:txBody>
          <a:bodyPr>
            <a:normAutofit/>
          </a:bodyPr>
          <a:lstStyle/>
          <a:p>
            <a:pPr>
              <a:lnSpc>
                <a:spcPct val="150000"/>
              </a:lnSpc>
            </a:pPr>
            <a:r>
              <a:rPr lang="en-US" sz="2000"/>
              <a:t>Deteksi named entity  dapat dilakukan dengan melihat pola kata disekitarnya. Misalnya frasa yang didahului oleh kalimat “pergi ke … “ atau “datang dari … “ kemungkinan besar adalah named entity bertipe lokasi. </a:t>
            </a:r>
          </a:p>
          <a:p>
            <a:pPr>
              <a:lnSpc>
                <a:spcPct val="150000"/>
              </a:lnSpc>
            </a:pPr>
            <a:r>
              <a:rPr lang="en-US" sz="2000"/>
              <a:t>Contoh “pergi ke Bandung”  dan “datang dari Amerika Serikat”.   Tentu pola ini sangat banyak kombinasinya sehingga cara manual kurang feasible. </a:t>
            </a:r>
          </a:p>
          <a:p>
            <a:pPr>
              <a:lnSpc>
                <a:spcPct val="150000"/>
              </a:lnSpc>
            </a:pPr>
            <a:r>
              <a:rPr lang="en-US" sz="2000"/>
              <a:t>Makin banyaknya data tersedia, machine learning dapat digunakan untuk mempelajari pola secara otomatis dan melakukan prediksi label kategori.</a:t>
            </a:r>
          </a:p>
        </p:txBody>
      </p:sp>
    </p:spTree>
    <p:extLst>
      <p:ext uri="{BB962C8B-B14F-4D97-AF65-F5344CB8AC3E}">
        <p14:creationId xmlns:p14="http://schemas.microsoft.com/office/powerpoint/2010/main" val="1597619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Metode (machine learning)</a:t>
            </a:r>
          </a:p>
        </p:txBody>
      </p:sp>
      <p:sp>
        <p:nvSpPr>
          <p:cNvPr id="3" name="Content Placeholder 2"/>
          <p:cNvSpPr>
            <a:spLocks noGrp="1"/>
          </p:cNvSpPr>
          <p:nvPr>
            <p:ph idx="1"/>
          </p:nvPr>
        </p:nvSpPr>
        <p:spPr/>
        <p:txBody>
          <a:bodyPr/>
          <a:lstStyle/>
          <a:p>
            <a:r>
              <a:rPr lang="en-US"/>
              <a:t>NER dapat diselesaikan dengan pelabelan urutan kata statistik (</a:t>
            </a:r>
            <a:r>
              <a:rPr lang="en-US" i="1"/>
              <a:t>statisctical sequence-labeling</a:t>
            </a:r>
            <a:r>
              <a:rPr lang="en-US"/>
              <a:t>) yang mendeteksi batas atau segmen  dan tipe dari named-entity.  </a:t>
            </a:r>
          </a:p>
          <a:p>
            <a:r>
              <a:rPr lang="en-US"/>
              <a:t>Fitur yang dapat digunakan untuk learning antara lain:  </a:t>
            </a:r>
          </a:p>
          <a:p>
            <a:pPr lvl="1"/>
            <a:r>
              <a:rPr lang="en-US"/>
              <a:t>shape (</a:t>
            </a:r>
            <a:r>
              <a:rPr lang="en-US" i="1"/>
              <a:t>uppercase</a:t>
            </a:r>
            <a:r>
              <a:rPr lang="en-US"/>
              <a:t> atau </a:t>
            </a:r>
            <a:r>
              <a:rPr lang="en-US" i="1"/>
              <a:t>lowercase</a:t>
            </a:r>
            <a:r>
              <a:rPr lang="en-US"/>
              <a:t>, penggunaan angka),  </a:t>
            </a:r>
          </a:p>
          <a:p>
            <a:pPr lvl="1"/>
            <a:r>
              <a:rPr lang="en-US"/>
              <a:t>kata dikiri dan dikanan, </a:t>
            </a:r>
          </a:p>
          <a:p>
            <a:pPr lvl="1"/>
            <a:r>
              <a:rPr lang="en-US"/>
              <a:t>jenis kata, </a:t>
            </a:r>
          </a:p>
          <a:p>
            <a:pPr lvl="1"/>
            <a:r>
              <a:rPr lang="en-US"/>
              <a:t>apakah kata ada di dalam kamus atau gazetter,  </a:t>
            </a:r>
          </a:p>
          <a:p>
            <a:pPr lvl="1"/>
            <a:r>
              <a:rPr lang="en-US"/>
              <a:t>predictive words dan N-Gram.  </a:t>
            </a:r>
          </a:p>
          <a:p>
            <a:r>
              <a:rPr lang="en-US"/>
              <a:t>Setelah fitur dikumpukan, pelabelan dapat diselesaikan dengan menggunakan Hidden Markov Model atau Maximum Entropy Model.</a:t>
            </a:r>
          </a:p>
        </p:txBody>
      </p:sp>
    </p:spTree>
    <p:extLst>
      <p:ext uri="{BB962C8B-B14F-4D97-AF65-F5344CB8AC3E}">
        <p14:creationId xmlns:p14="http://schemas.microsoft.com/office/powerpoint/2010/main" val="7289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8CD35-1504-4AE7-A321-3393738AF3FC}"/>
              </a:ext>
            </a:extLst>
          </p:cNvPr>
          <p:cNvSpPr>
            <a:spLocks noGrp="1"/>
          </p:cNvSpPr>
          <p:nvPr>
            <p:ph type="title"/>
          </p:nvPr>
        </p:nvSpPr>
        <p:spPr/>
        <p:txBody>
          <a:bodyPr/>
          <a:lstStyle/>
          <a:p>
            <a:r>
              <a:rPr lang="en-US"/>
              <a:t>eValuasi NER</a:t>
            </a:r>
            <a:endParaRPr lang="en-ID"/>
          </a:p>
        </p:txBody>
      </p:sp>
      <p:sp>
        <p:nvSpPr>
          <p:cNvPr id="4" name="Text Placeholder 3">
            <a:extLst>
              <a:ext uri="{FF2B5EF4-FFF2-40B4-BE49-F238E27FC236}">
                <a16:creationId xmlns:a16="http://schemas.microsoft.com/office/drawing/2014/main" id="{822D0F51-8119-4997-BB6C-10EDB272EA7A}"/>
              </a:ext>
            </a:extLst>
          </p:cNvPr>
          <p:cNvSpPr>
            <a:spLocks noGrp="1"/>
          </p:cNvSpPr>
          <p:nvPr>
            <p:ph type="body" idx="1"/>
          </p:nvPr>
        </p:nvSpPr>
        <p:spPr/>
        <p:txBody>
          <a:bodyPr/>
          <a:lstStyle/>
          <a:p>
            <a:r>
              <a:rPr lang="en-US">
                <a:solidFill>
                  <a:schemeClr val="accent1">
                    <a:lumMod val="75000"/>
                  </a:schemeClr>
                </a:solidFill>
              </a:rPr>
              <a:t>Precision, recall and f Measure</a:t>
            </a:r>
            <a:endParaRPr lang="en-ID">
              <a:solidFill>
                <a:schemeClr val="accent1">
                  <a:lumMod val="75000"/>
                </a:schemeClr>
              </a:solidFill>
            </a:endParaRPr>
          </a:p>
        </p:txBody>
      </p:sp>
    </p:spTree>
    <p:extLst>
      <p:ext uri="{BB962C8B-B14F-4D97-AF65-F5344CB8AC3E}">
        <p14:creationId xmlns:p14="http://schemas.microsoft.com/office/powerpoint/2010/main" val="2668002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7146A5-DA4F-4EA1-A238-C58A2166F3BE}"/>
              </a:ext>
            </a:extLst>
          </p:cNvPr>
          <p:cNvSpPr>
            <a:spLocks noGrp="1"/>
          </p:cNvSpPr>
          <p:nvPr>
            <p:ph type="title"/>
          </p:nvPr>
        </p:nvSpPr>
        <p:spPr/>
        <p:txBody>
          <a:bodyPr/>
          <a:lstStyle/>
          <a:p>
            <a:r>
              <a:rPr lang="en-US"/>
              <a:t>Contoh kasus</a:t>
            </a:r>
            <a:endParaRPr lang="en-ID"/>
          </a:p>
        </p:txBody>
      </p:sp>
      <p:sp>
        <p:nvSpPr>
          <p:cNvPr id="5" name="Content Placeholder 4">
            <a:extLst>
              <a:ext uri="{FF2B5EF4-FFF2-40B4-BE49-F238E27FC236}">
                <a16:creationId xmlns:a16="http://schemas.microsoft.com/office/drawing/2014/main" id="{C78439C8-D1A9-4CD7-A721-92EAE6599371}"/>
              </a:ext>
            </a:extLst>
          </p:cNvPr>
          <p:cNvSpPr>
            <a:spLocks noGrp="1"/>
          </p:cNvSpPr>
          <p:nvPr>
            <p:ph sz="half" idx="1"/>
          </p:nvPr>
        </p:nvSpPr>
        <p:spPr/>
        <p:txBody>
          <a:bodyPr/>
          <a:lstStyle/>
          <a:p>
            <a:pPr marL="0" indent="0">
              <a:buNone/>
            </a:pPr>
            <a:r>
              <a:rPr lang="en-US"/>
              <a:t>Menurut </a:t>
            </a:r>
            <a:r>
              <a:rPr lang="en-US" b="1">
                <a:solidFill>
                  <a:srgbClr val="00B0F0"/>
                </a:solidFill>
              </a:rPr>
              <a:t>Laks</a:t>
            </a:r>
            <a:r>
              <a:rPr lang="en-US"/>
              <a:t>, status multi-listing bagi </a:t>
            </a:r>
            <a:r>
              <a:rPr lang="en-US">
                <a:solidFill>
                  <a:srgbClr val="FF0000"/>
                </a:solidFill>
              </a:rPr>
              <a:t>Telkom</a:t>
            </a:r>
            <a:r>
              <a:rPr lang="en-US"/>
              <a:t> penting dalam rangka menjaga citra perseroan, walaupun sebetulnya saham </a:t>
            </a:r>
            <a:r>
              <a:rPr lang="en-US">
                <a:solidFill>
                  <a:srgbClr val="FF0000"/>
                </a:solidFill>
              </a:rPr>
              <a:t>Telkom</a:t>
            </a:r>
            <a:r>
              <a:rPr lang="en-US"/>
              <a:t> bisa diserap investor lokal. </a:t>
            </a:r>
            <a:r>
              <a:rPr lang="en-US">
                <a:solidFill>
                  <a:srgbClr val="FF0000"/>
                </a:solidFill>
              </a:rPr>
              <a:t>PT Telekomunikasi Indonesia Tbk </a:t>
            </a:r>
            <a:r>
              <a:rPr lang="en-US"/>
              <a:t>( </a:t>
            </a:r>
            <a:r>
              <a:rPr lang="en-US">
                <a:solidFill>
                  <a:srgbClr val="FF0000"/>
                </a:solidFill>
              </a:rPr>
              <a:t>Telkom</a:t>
            </a:r>
            <a:r>
              <a:rPr lang="en-US"/>
              <a:t>) akan melakukan pembiayaan kembali utang (debt refinancing) dalam valuta asing (valas), guna mengurangi rugi valas akibat fluktuasi nilai tukar. </a:t>
            </a:r>
            <a:r>
              <a:rPr lang="en-ID"/>
              <a:t>Menurutnya, siapapun yang berbisnis di </a:t>
            </a:r>
            <a:r>
              <a:rPr lang="en-ID" b="1">
                <a:solidFill>
                  <a:srgbClr val="FFC000"/>
                </a:solidFill>
              </a:rPr>
              <a:t>Indonesia</a:t>
            </a:r>
            <a:r>
              <a:rPr lang="en-ID"/>
              <a:t> harus legal dan memenuhi semua aturan.</a:t>
            </a:r>
            <a:endParaRPr lang="en-US"/>
          </a:p>
          <a:p>
            <a:endParaRPr lang="en-ID"/>
          </a:p>
        </p:txBody>
      </p:sp>
      <p:graphicFrame>
        <p:nvGraphicFramePr>
          <p:cNvPr id="6" name="Table 6">
            <a:extLst>
              <a:ext uri="{FF2B5EF4-FFF2-40B4-BE49-F238E27FC236}">
                <a16:creationId xmlns:a16="http://schemas.microsoft.com/office/drawing/2014/main" id="{33F23DD0-F78B-42E2-8DA3-5D77280BF7D6}"/>
              </a:ext>
            </a:extLst>
          </p:cNvPr>
          <p:cNvGraphicFramePr>
            <a:graphicFrameLocks noGrp="1"/>
          </p:cNvGraphicFramePr>
          <p:nvPr>
            <p:extLst>
              <p:ext uri="{D42A27DB-BD31-4B8C-83A1-F6EECF244321}">
                <p14:modId xmlns:p14="http://schemas.microsoft.com/office/powerpoint/2010/main" val="1856501618"/>
              </p:ext>
            </p:extLst>
          </p:nvPr>
        </p:nvGraphicFramePr>
        <p:xfrm>
          <a:off x="6815528" y="3082442"/>
          <a:ext cx="1818807" cy="1483360"/>
        </p:xfrm>
        <a:graphic>
          <a:graphicData uri="http://schemas.openxmlformats.org/drawingml/2006/table">
            <a:tbl>
              <a:tblPr firstRow="1" bandRow="1">
                <a:tableStyleId>{5C22544A-7EE6-4342-B048-85BDC9FD1C3A}</a:tableStyleId>
              </a:tblPr>
              <a:tblGrid>
                <a:gridCol w="1818807">
                  <a:extLst>
                    <a:ext uri="{9D8B030D-6E8A-4147-A177-3AD203B41FA5}">
                      <a16:colId xmlns:a16="http://schemas.microsoft.com/office/drawing/2014/main" val="1599851205"/>
                    </a:ext>
                  </a:extLst>
                </a:gridCol>
              </a:tblGrid>
              <a:tr h="370840">
                <a:tc>
                  <a:txBody>
                    <a:bodyPr/>
                    <a:lstStyle/>
                    <a:p>
                      <a:pPr algn="ctr"/>
                      <a:r>
                        <a:rPr lang="en-US" b="1"/>
                        <a:t>KELAS</a:t>
                      </a:r>
                      <a:endParaRPr lang="en-ID" b="1"/>
                    </a:p>
                  </a:txBody>
                  <a:tcPr/>
                </a:tc>
                <a:extLst>
                  <a:ext uri="{0D108BD9-81ED-4DB2-BD59-A6C34878D82A}">
                    <a16:rowId xmlns:a16="http://schemas.microsoft.com/office/drawing/2014/main" val="2961472535"/>
                  </a:ext>
                </a:extLst>
              </a:tr>
              <a:tr h="370840">
                <a:tc>
                  <a:txBody>
                    <a:bodyPr/>
                    <a:lstStyle/>
                    <a:p>
                      <a:pPr algn="ctr"/>
                      <a:r>
                        <a:rPr lang="en-US" b="1">
                          <a:solidFill>
                            <a:srgbClr val="FF0000"/>
                          </a:solidFill>
                        </a:rPr>
                        <a:t>ORG</a:t>
                      </a:r>
                      <a:endParaRPr lang="en-ID" b="1">
                        <a:solidFill>
                          <a:srgbClr val="FF0000"/>
                        </a:solidFill>
                      </a:endParaRPr>
                    </a:p>
                  </a:txBody>
                  <a:tcPr/>
                </a:tc>
                <a:extLst>
                  <a:ext uri="{0D108BD9-81ED-4DB2-BD59-A6C34878D82A}">
                    <a16:rowId xmlns:a16="http://schemas.microsoft.com/office/drawing/2014/main" val="592787436"/>
                  </a:ext>
                </a:extLst>
              </a:tr>
              <a:tr h="370840">
                <a:tc>
                  <a:txBody>
                    <a:bodyPr/>
                    <a:lstStyle/>
                    <a:p>
                      <a:pPr algn="ctr"/>
                      <a:r>
                        <a:rPr lang="en-US" b="1">
                          <a:solidFill>
                            <a:srgbClr val="00B0F0"/>
                          </a:solidFill>
                        </a:rPr>
                        <a:t>PERSON</a:t>
                      </a:r>
                      <a:endParaRPr lang="en-ID" b="1">
                        <a:solidFill>
                          <a:srgbClr val="00B0F0"/>
                        </a:solidFill>
                      </a:endParaRPr>
                    </a:p>
                  </a:txBody>
                  <a:tcPr/>
                </a:tc>
                <a:extLst>
                  <a:ext uri="{0D108BD9-81ED-4DB2-BD59-A6C34878D82A}">
                    <a16:rowId xmlns:a16="http://schemas.microsoft.com/office/drawing/2014/main" val="3323495608"/>
                  </a:ext>
                </a:extLst>
              </a:tr>
              <a:tr h="370840">
                <a:tc>
                  <a:txBody>
                    <a:bodyPr/>
                    <a:lstStyle/>
                    <a:p>
                      <a:pPr algn="ctr"/>
                      <a:r>
                        <a:rPr lang="en-US" b="1">
                          <a:solidFill>
                            <a:srgbClr val="FFC000"/>
                          </a:solidFill>
                        </a:rPr>
                        <a:t>LOCATION</a:t>
                      </a:r>
                      <a:endParaRPr lang="en-ID" b="1">
                        <a:solidFill>
                          <a:srgbClr val="FFC000"/>
                        </a:solidFill>
                      </a:endParaRPr>
                    </a:p>
                  </a:txBody>
                  <a:tcPr/>
                </a:tc>
                <a:extLst>
                  <a:ext uri="{0D108BD9-81ED-4DB2-BD59-A6C34878D82A}">
                    <a16:rowId xmlns:a16="http://schemas.microsoft.com/office/drawing/2014/main" val="1674901335"/>
                  </a:ext>
                </a:extLst>
              </a:tr>
            </a:tbl>
          </a:graphicData>
        </a:graphic>
      </p:graphicFrame>
    </p:spTree>
    <p:extLst>
      <p:ext uri="{BB962C8B-B14F-4D97-AF65-F5344CB8AC3E}">
        <p14:creationId xmlns:p14="http://schemas.microsoft.com/office/powerpoint/2010/main" val="90490457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Dividend</Template>
  <TotalTime>844</TotalTime>
  <Words>543</Words>
  <Application>Microsoft Office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Gill Sans MT</vt:lpstr>
      <vt:lpstr>Wingdings 2</vt:lpstr>
      <vt:lpstr>Dividend</vt:lpstr>
      <vt:lpstr>Name entity recognition</vt:lpstr>
      <vt:lpstr>pendahuluan</vt:lpstr>
      <vt:lpstr>manfaat</vt:lpstr>
      <vt:lpstr>masalah</vt:lpstr>
      <vt:lpstr>Contoh </vt:lpstr>
      <vt:lpstr>Metode </vt:lpstr>
      <vt:lpstr>Metode (machine learning)</vt:lpstr>
      <vt:lpstr>eValuasi NER</vt:lpstr>
      <vt:lpstr>Contoh kasus</vt:lpstr>
      <vt:lpstr>Prediksi NER</vt:lpstr>
      <vt:lpstr>MACHINE LEARNING UNTUK NE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entity recognition</dc:title>
  <dc:creator>Kaprodi_If_Unikom</dc:creator>
  <cp:lastModifiedBy>Kaprodi_If_Unikom</cp:lastModifiedBy>
  <cp:revision>21</cp:revision>
  <dcterms:created xsi:type="dcterms:W3CDTF">2020-04-12T12:49:20Z</dcterms:created>
  <dcterms:modified xsi:type="dcterms:W3CDTF">2020-04-14T12:48:17Z</dcterms:modified>
</cp:coreProperties>
</file>