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70" r:id="rId3"/>
    <p:sldId id="271" r:id="rId4"/>
    <p:sldId id="257" r:id="rId5"/>
    <p:sldId id="258" r:id="rId6"/>
    <p:sldId id="259" r:id="rId7"/>
    <p:sldId id="261" r:id="rId8"/>
    <p:sldId id="260" r:id="rId9"/>
    <p:sldId id="279" r:id="rId10"/>
    <p:sldId id="280" r:id="rId11"/>
    <p:sldId id="288" r:id="rId12"/>
    <p:sldId id="289" r:id="rId13"/>
    <p:sldId id="290" r:id="rId14"/>
    <p:sldId id="291" r:id="rId15"/>
    <p:sldId id="281" r:id="rId16"/>
    <p:sldId id="282" r:id="rId17"/>
    <p:sldId id="283" r:id="rId18"/>
    <p:sldId id="284" r:id="rId19"/>
    <p:sldId id="287" r:id="rId20"/>
    <p:sldId id="285" r:id="rId21"/>
    <p:sldId id="273" r:id="rId22"/>
    <p:sldId id="274" r:id="rId23"/>
    <p:sldId id="275" r:id="rId24"/>
    <p:sldId id="276" r:id="rId25"/>
    <p:sldId id="278" r:id="rId26"/>
    <p:sldId id="264" r:id="rId27"/>
    <p:sldId id="286" r:id="rId28"/>
    <p:sldId id="266" r:id="rId29"/>
    <p:sldId id="26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422C16"/>
    <a:srgbClr val="006666"/>
    <a:srgbClr val="0099CC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3" d="100"/>
          <a:sy n="63" d="100"/>
        </p:scale>
        <p:origin x="1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B0A0-CB71-461A-A453-112B1D5AAF0B}" type="doc">
      <dgm:prSet loTypeId="urn:microsoft.com/office/officeart/2005/8/layout/process2" loCatId="process" qsTypeId="urn:microsoft.com/office/officeart/2005/8/quickstyle/3d2" qsCatId="3D" csTypeId="urn:microsoft.com/office/officeart/2005/8/colors/accent0_1" csCatId="mainScheme" phldr="1"/>
      <dgm:spPr/>
    </dgm:pt>
    <dgm:pt modelId="{D4DE7E1C-DDE6-4419-BF0E-3053BE178E58}">
      <dgm:prSet phldrT="[Text]" custT="1"/>
      <dgm:spPr/>
      <dgm:t>
        <a:bodyPr/>
        <a:lstStyle/>
        <a:p>
          <a:pPr algn="l"/>
          <a:r>
            <a:rPr lang="sv-SE" sz="2400" b="1" dirty="0">
              <a:latin typeface="Garamond" pitchFamily="18" charset="0"/>
            </a:rPr>
            <a:t>Kalkulus Proposisi</a:t>
          </a:r>
          <a:endParaRPr lang="id-ID" sz="2400" b="1" dirty="0">
            <a:latin typeface="Garamond" pitchFamily="18" charset="0"/>
          </a:endParaRPr>
        </a:p>
        <a:p>
          <a:pPr algn="l"/>
          <a:r>
            <a:rPr lang="de-DE" sz="2200" dirty="0">
              <a:latin typeface="Garamond" pitchFamily="18" charset="0"/>
            </a:rPr>
            <a:t>Kalimat pada kalkulus proposisi </a:t>
          </a:r>
          <a:r>
            <a:rPr lang="sv-SE" sz="2200" dirty="0">
              <a:latin typeface="Garamond" pitchFamily="18" charset="0"/>
            </a:rPr>
            <a:t>tidak dapat menjelaskan </a:t>
          </a:r>
          <a:r>
            <a:rPr lang="sv-SE" sz="2200" i="1" dirty="0">
              <a:latin typeface="Garamond" pitchFamily="18" charset="0"/>
            </a:rPr>
            <a:t>konsep objek</a:t>
          </a:r>
          <a:r>
            <a:rPr lang="sv-SE" sz="2200" dirty="0">
              <a:latin typeface="Garamond" pitchFamily="18" charset="0"/>
            </a:rPr>
            <a:t> dan </a:t>
          </a:r>
          <a:r>
            <a:rPr lang="sv-SE" sz="2200" i="1" dirty="0">
              <a:latin typeface="Garamond" pitchFamily="18" charset="0"/>
            </a:rPr>
            <a:t>relasi</a:t>
          </a:r>
          <a:r>
            <a:rPr lang="sv-SE" sz="2200" dirty="0">
              <a:latin typeface="Garamond" pitchFamily="18" charset="0"/>
            </a:rPr>
            <a:t> </a:t>
          </a:r>
          <a:r>
            <a:rPr lang="sv-SE" sz="2200" i="1" dirty="0">
              <a:latin typeface="Garamond" pitchFamily="18" charset="0"/>
            </a:rPr>
            <a:t>antar objek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atau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kuantisasi dari objek</a:t>
          </a:r>
          <a:r>
            <a:rPr lang="sv-SE" sz="2200" i="0" dirty="0">
              <a:latin typeface="Garamond" pitchFamily="18" charset="0"/>
            </a:rPr>
            <a:t>.</a:t>
          </a:r>
          <a:endParaRPr lang="id-ID" sz="2200" i="0" dirty="0">
            <a:latin typeface="Garamond" pitchFamily="18" charset="0"/>
          </a:endParaRPr>
        </a:p>
      </dgm:t>
    </dgm:pt>
    <dgm:pt modelId="{4F327971-7DE7-473B-991D-78396A814618}" type="par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24D0452A-541F-4FDA-9FF6-64C2685D28B1}" type="sib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EBCD2E75-2EE1-4F1E-B72B-D493786547B9}">
      <dgm:prSet phldrT="[Text]" custT="1"/>
      <dgm:spPr/>
      <dgm:t>
        <a:bodyPr/>
        <a:lstStyle/>
        <a:p>
          <a:pPr algn="l"/>
          <a:r>
            <a:rPr lang="id-ID" sz="3200" b="1">
              <a:latin typeface="Garamond" pitchFamily="18" charset="0"/>
            </a:rPr>
            <a:t>Kalkulus Predikat</a:t>
          </a:r>
        </a:p>
        <a:p>
          <a:pPr algn="l"/>
          <a:r>
            <a:rPr lang="en-US" sz="2400">
              <a:latin typeface="Garamond" pitchFamily="18" charset="0"/>
            </a:rPr>
            <a:t>M</a:t>
          </a:r>
          <a:r>
            <a:rPr lang="id-ID" sz="2400">
              <a:latin typeface="Garamond" pitchFamily="18" charset="0"/>
            </a:rPr>
            <a:t>enangani kelemahan kalkulus proposisi dengan menambahkan </a:t>
          </a:r>
          <a:r>
            <a:rPr lang="sv-SE" sz="2400">
              <a:latin typeface="Garamond" pitchFamily="18" charset="0"/>
            </a:rPr>
            <a:t>representasi</a:t>
          </a:r>
          <a:r>
            <a:rPr lang="id-ID" sz="2400">
              <a:latin typeface="Garamond" pitchFamily="18" charset="0"/>
            </a:rPr>
            <a:t> o</a:t>
          </a:r>
          <a:r>
            <a:rPr lang="en-US" sz="2400">
              <a:latin typeface="Garamond" pitchFamily="18" charset="0"/>
            </a:rPr>
            <a:t>bjek yang memiliki sifat tertentu</a:t>
          </a:r>
          <a:r>
            <a:rPr lang="id-ID" sz="2400">
              <a:latin typeface="Garamond" pitchFamily="18" charset="0"/>
            </a:rPr>
            <a:t> dan r</a:t>
          </a:r>
          <a:r>
            <a:rPr lang="en-US" sz="2400">
              <a:latin typeface="Garamond" pitchFamily="18" charset="0"/>
            </a:rPr>
            <a:t>elasi antar objek </a:t>
          </a:r>
          <a:endParaRPr lang="id-ID" sz="1400">
            <a:latin typeface="Garamond" pitchFamily="18" charset="0"/>
          </a:endParaRPr>
        </a:p>
        <a:p>
          <a:pPr algn="l"/>
          <a:endParaRPr lang="id-ID" sz="1400" dirty="0"/>
        </a:p>
      </dgm:t>
    </dgm:pt>
    <dgm:pt modelId="{E0D79512-5D1A-4011-BE7C-D657E4527937}" type="par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F73844C-AE24-4C6B-8740-A6F93A72A40E}" type="sib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47D73E6-5668-4C14-B618-B93F75014434}" type="pres">
      <dgm:prSet presAssocID="{0967B0A0-CB71-461A-A453-112B1D5AAF0B}" presName="linearFlow" presStyleCnt="0">
        <dgm:presLayoutVars>
          <dgm:resizeHandles val="exact"/>
        </dgm:presLayoutVars>
      </dgm:prSet>
      <dgm:spPr/>
    </dgm:pt>
    <dgm:pt modelId="{28A23985-804D-4544-A4C1-780E87D6E39A}" type="pres">
      <dgm:prSet presAssocID="{D4DE7E1C-DDE6-4419-BF0E-3053BE178E58}" presName="node" presStyleLbl="node1" presStyleIdx="0" presStyleCnt="2" custScaleX="198691" custLinFactNeighborX="-1080" custLinFactNeighborY="-2047">
        <dgm:presLayoutVars>
          <dgm:bulletEnabled val="1"/>
        </dgm:presLayoutVars>
      </dgm:prSet>
      <dgm:spPr/>
    </dgm:pt>
    <dgm:pt modelId="{F909FC04-20EC-4973-9967-2554A5A5071F}" type="pres">
      <dgm:prSet presAssocID="{24D0452A-541F-4FDA-9FF6-64C2685D28B1}" presName="sibTrans" presStyleLbl="sibTrans2D1" presStyleIdx="0" presStyleCnt="1" custLinFactNeighborX="-11731" custLinFactNeighborY="2381"/>
      <dgm:spPr/>
    </dgm:pt>
    <dgm:pt modelId="{6DB08105-DA66-468B-A213-323B32618A0F}" type="pres">
      <dgm:prSet presAssocID="{24D0452A-541F-4FDA-9FF6-64C2685D28B1}" presName="connectorText" presStyleLbl="sibTrans2D1" presStyleIdx="0" presStyleCnt="1"/>
      <dgm:spPr/>
    </dgm:pt>
    <dgm:pt modelId="{F2E2E0E4-0143-4E3C-9D4F-D1141094A265}" type="pres">
      <dgm:prSet presAssocID="{EBCD2E75-2EE1-4F1E-B72B-D493786547B9}" presName="node" presStyleLbl="node1" presStyleIdx="1" presStyleCnt="2" custScaleX="200851">
        <dgm:presLayoutVars>
          <dgm:bulletEnabled val="1"/>
        </dgm:presLayoutVars>
      </dgm:prSet>
      <dgm:spPr/>
    </dgm:pt>
  </dgm:ptLst>
  <dgm:cxnLst>
    <dgm:cxn modelId="{FAD0F506-8848-4838-9760-A0BE7B7388A4}" srcId="{0967B0A0-CB71-461A-A453-112B1D5AAF0B}" destId="{D4DE7E1C-DDE6-4419-BF0E-3053BE178E58}" srcOrd="0" destOrd="0" parTransId="{4F327971-7DE7-473B-991D-78396A814618}" sibTransId="{24D0452A-541F-4FDA-9FF6-64C2685D28B1}"/>
    <dgm:cxn modelId="{581B5437-82F4-4B97-A132-26410202FA48}" type="presOf" srcId="{EBCD2E75-2EE1-4F1E-B72B-D493786547B9}" destId="{F2E2E0E4-0143-4E3C-9D4F-D1141094A265}" srcOrd="0" destOrd="0" presId="urn:microsoft.com/office/officeart/2005/8/layout/process2"/>
    <dgm:cxn modelId="{89FC4E5B-7BAA-4243-95E6-4B7D61C7D7FB}" srcId="{0967B0A0-CB71-461A-A453-112B1D5AAF0B}" destId="{EBCD2E75-2EE1-4F1E-B72B-D493786547B9}" srcOrd="1" destOrd="0" parTransId="{E0D79512-5D1A-4011-BE7C-D657E4527937}" sibTransId="{CF73844C-AE24-4C6B-8740-A6F93A72A40E}"/>
    <dgm:cxn modelId="{EDE3A186-3FFF-4111-A2DB-0DD3C9744130}" type="presOf" srcId="{24D0452A-541F-4FDA-9FF6-64C2685D28B1}" destId="{F909FC04-20EC-4973-9967-2554A5A5071F}" srcOrd="0" destOrd="0" presId="urn:microsoft.com/office/officeart/2005/8/layout/process2"/>
    <dgm:cxn modelId="{A51B33B5-C29D-4CB0-B9B3-5AA16DD42519}" type="presOf" srcId="{D4DE7E1C-DDE6-4419-BF0E-3053BE178E58}" destId="{28A23985-804D-4544-A4C1-780E87D6E39A}" srcOrd="0" destOrd="0" presId="urn:microsoft.com/office/officeart/2005/8/layout/process2"/>
    <dgm:cxn modelId="{1BF34FC5-0BFC-473B-8957-D05F00CFC606}" type="presOf" srcId="{24D0452A-541F-4FDA-9FF6-64C2685D28B1}" destId="{6DB08105-DA66-468B-A213-323B32618A0F}" srcOrd="1" destOrd="0" presId="urn:microsoft.com/office/officeart/2005/8/layout/process2"/>
    <dgm:cxn modelId="{B75E03DA-7AE9-4AF0-B90E-D28C62E87BE3}" type="presOf" srcId="{0967B0A0-CB71-461A-A453-112B1D5AAF0B}" destId="{C47D73E6-5668-4C14-B618-B93F75014434}" srcOrd="0" destOrd="0" presId="urn:microsoft.com/office/officeart/2005/8/layout/process2"/>
    <dgm:cxn modelId="{26FFA111-8B23-450B-BB9C-1095FDA0A559}" type="presParOf" srcId="{C47D73E6-5668-4C14-B618-B93F75014434}" destId="{28A23985-804D-4544-A4C1-780E87D6E39A}" srcOrd="0" destOrd="0" presId="urn:microsoft.com/office/officeart/2005/8/layout/process2"/>
    <dgm:cxn modelId="{B59F6C5E-3060-4F66-B4F1-660893767953}" type="presParOf" srcId="{C47D73E6-5668-4C14-B618-B93F75014434}" destId="{F909FC04-20EC-4973-9967-2554A5A5071F}" srcOrd="1" destOrd="0" presId="urn:microsoft.com/office/officeart/2005/8/layout/process2"/>
    <dgm:cxn modelId="{0492EDDF-E0F6-4DFF-974F-050A745CF634}" type="presParOf" srcId="{F909FC04-20EC-4973-9967-2554A5A5071F}" destId="{6DB08105-DA66-468B-A213-323B32618A0F}" srcOrd="0" destOrd="0" presId="urn:microsoft.com/office/officeart/2005/8/layout/process2"/>
    <dgm:cxn modelId="{33DC3DAA-1244-4FD8-9348-9C4B0FCAD12C}" type="presParOf" srcId="{C47D73E6-5668-4C14-B618-B93F75014434}" destId="{F2E2E0E4-0143-4E3C-9D4F-D1141094A2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23985-804D-4544-A4C1-780E87D6E39A}">
      <dsp:nvSpPr>
        <dsp:cNvPr id="0" name=""/>
        <dsp:cNvSpPr/>
      </dsp:nvSpPr>
      <dsp:spPr>
        <a:xfrm>
          <a:off x="0" y="0"/>
          <a:ext cx="741870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b="1" kern="1200" dirty="0">
              <a:latin typeface="Garamond" pitchFamily="18" charset="0"/>
            </a:rPr>
            <a:t>Kalkulus Proposisi</a:t>
          </a:r>
          <a:endParaRPr lang="id-ID" sz="2400" b="1" kern="1200" dirty="0">
            <a:latin typeface="Garamond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Garamond" pitchFamily="18" charset="0"/>
            </a:rPr>
            <a:t>Kalimat pada kalkulus proposisi </a:t>
          </a:r>
          <a:r>
            <a:rPr lang="sv-SE" sz="2200" kern="1200" dirty="0">
              <a:latin typeface="Garamond" pitchFamily="18" charset="0"/>
            </a:rPr>
            <a:t>tidak dapat menjelaskan </a:t>
          </a:r>
          <a:r>
            <a:rPr lang="sv-SE" sz="2200" i="1" kern="1200" dirty="0">
              <a:latin typeface="Garamond" pitchFamily="18" charset="0"/>
            </a:rPr>
            <a:t>konsep objek</a:t>
          </a:r>
          <a:r>
            <a:rPr lang="sv-SE" sz="2200" kern="1200" dirty="0">
              <a:latin typeface="Garamond" pitchFamily="18" charset="0"/>
            </a:rPr>
            <a:t> dan </a:t>
          </a:r>
          <a:r>
            <a:rPr lang="sv-SE" sz="2200" i="1" kern="1200" dirty="0">
              <a:latin typeface="Garamond" pitchFamily="18" charset="0"/>
            </a:rPr>
            <a:t>relasi</a:t>
          </a:r>
          <a:r>
            <a:rPr lang="sv-SE" sz="2200" kern="1200" dirty="0">
              <a:latin typeface="Garamond" pitchFamily="18" charset="0"/>
            </a:rPr>
            <a:t> </a:t>
          </a:r>
          <a:r>
            <a:rPr lang="sv-SE" sz="2200" i="1" kern="1200" dirty="0">
              <a:latin typeface="Garamond" pitchFamily="18" charset="0"/>
            </a:rPr>
            <a:t>antar objek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atau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kuantisasi dari objek</a:t>
          </a:r>
          <a:r>
            <a:rPr lang="sv-SE" sz="2200" i="0" kern="1200" dirty="0">
              <a:latin typeface="Garamond" pitchFamily="18" charset="0"/>
            </a:rPr>
            <a:t>.</a:t>
          </a:r>
          <a:endParaRPr lang="id-ID" sz="2200" i="0" kern="1200" dirty="0">
            <a:latin typeface="Garamond" pitchFamily="18" charset="0"/>
          </a:endParaRPr>
        </a:p>
      </dsp:txBody>
      <dsp:txXfrm>
        <a:off x="56173" y="56173"/>
        <a:ext cx="7306354" cy="1805550"/>
      </dsp:txXfrm>
    </dsp:sp>
    <dsp:sp modelId="{F909FC04-20EC-4973-9967-2554A5A5071F}">
      <dsp:nvSpPr>
        <dsp:cNvPr id="0" name=""/>
        <dsp:cNvSpPr/>
      </dsp:nvSpPr>
      <dsp:spPr>
        <a:xfrm rot="5351865">
          <a:off x="3284136" y="1987857"/>
          <a:ext cx="721478" cy="8630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800" kern="1200">
            <a:solidFill>
              <a:schemeClr val="bg1"/>
            </a:solidFill>
          </a:endParaRPr>
        </a:p>
      </dsp:txBody>
      <dsp:txXfrm rot="-5400000">
        <a:off x="3384444" y="2058655"/>
        <a:ext cx="517831" cy="505035"/>
      </dsp:txXfrm>
    </dsp:sp>
    <dsp:sp modelId="{F2E2E0E4-0143-4E3C-9D4F-D1141094A265}">
      <dsp:nvSpPr>
        <dsp:cNvPr id="0" name=""/>
        <dsp:cNvSpPr/>
      </dsp:nvSpPr>
      <dsp:spPr>
        <a:xfrm>
          <a:off x="0" y="2879774"/>
          <a:ext cx="749935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b="1" kern="1200">
              <a:latin typeface="Garamond" pitchFamily="18" charset="0"/>
            </a:rPr>
            <a:t>Kalkulus Predikat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Garamond" pitchFamily="18" charset="0"/>
            </a:rPr>
            <a:t>M</a:t>
          </a:r>
          <a:r>
            <a:rPr lang="id-ID" sz="2400" kern="1200">
              <a:latin typeface="Garamond" pitchFamily="18" charset="0"/>
            </a:rPr>
            <a:t>enangani kelemahan kalkulus proposisi dengan menambahkan </a:t>
          </a:r>
          <a:r>
            <a:rPr lang="sv-SE" sz="2400" kern="1200">
              <a:latin typeface="Garamond" pitchFamily="18" charset="0"/>
            </a:rPr>
            <a:t>representasi</a:t>
          </a:r>
          <a:r>
            <a:rPr lang="id-ID" sz="2400" kern="1200">
              <a:latin typeface="Garamond" pitchFamily="18" charset="0"/>
            </a:rPr>
            <a:t> o</a:t>
          </a:r>
          <a:r>
            <a:rPr lang="en-US" sz="2400" kern="1200">
              <a:latin typeface="Garamond" pitchFamily="18" charset="0"/>
            </a:rPr>
            <a:t>bjek yang memiliki sifat tertentu</a:t>
          </a:r>
          <a:r>
            <a:rPr lang="id-ID" sz="2400" kern="1200">
              <a:latin typeface="Garamond" pitchFamily="18" charset="0"/>
            </a:rPr>
            <a:t> dan r</a:t>
          </a:r>
          <a:r>
            <a:rPr lang="en-US" sz="2400" kern="1200">
              <a:latin typeface="Garamond" pitchFamily="18" charset="0"/>
            </a:rPr>
            <a:t>elasi antar objek </a:t>
          </a:r>
          <a:endParaRPr lang="id-ID" sz="1400" kern="1200">
            <a:latin typeface="Garamond" pitchFamily="18" charset="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 dirty="0"/>
        </a:p>
      </dsp:txBody>
      <dsp:txXfrm>
        <a:off x="56173" y="2935947"/>
        <a:ext cx="7387004" cy="180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42D4-8803-43DD-9BB1-DD8D0D7F1876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FA999-08D6-4B67-9137-85E4D5C9C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A999-08D6-4B67-9137-85E4D5C9C9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08EF0-AA30-41F2-BCE1-5D9A625312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282B9-FFE0-4151-B1B8-380062797FF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20371-1D34-432D-9A4C-03DD9424B09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B790-586B-4ECC-8E8E-43DC17E7C45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CE023-76C0-448F-B996-86BFE033D4E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1029-ADBE-4765-A657-B84BC80084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6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0B5F-6D25-406D-A30B-655AC4E5355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BBB15-5D5F-47DF-B7F8-D13713D8712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5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6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6771E-BE8B-4266-BD69-2191845669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6550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BD181FC2-D075-4690-B344-64458CD9F73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62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3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54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7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18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93700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3386404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5879107" y="1600200"/>
            <a:ext cx="23712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Shape 48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91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4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360"/>
              </a:spcBef>
              <a:buClr>
                <a:srgbClr val="2185C5"/>
              </a:buClr>
              <a:buSzPct val="100000"/>
              <a:buNone/>
              <a:defRPr sz="1400">
                <a:solidFill>
                  <a:srgbClr val="2185C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Shape 6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931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19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97537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>
    <p:fade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bg1"/>
                </a:solidFill>
              </a:rPr>
              <a:t>LOGIKA PREDIKAT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721425" y="5181600"/>
            <a:ext cx="44958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Teknik </a:t>
            </a:r>
            <a:r>
              <a:rPr lang="en-US" sz="2000" dirty="0" err="1">
                <a:solidFill>
                  <a:schemeClr val="bg1"/>
                </a:solidFill>
              </a:rPr>
              <a:t>Informatika</a:t>
            </a:r>
            <a:r>
              <a:rPr lang="en-US" sz="2000" dirty="0">
                <a:solidFill>
                  <a:schemeClr val="bg1"/>
                </a:solidFill>
              </a:rPr>
              <a:t> - UNIKOM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Eksistensial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431937"/>
            <a:ext cx="70311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prima yang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(∃x)(P(x)∧G(x))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yang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ABF8-7174-4066-BD73-842A3423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Predikat 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0C55C-2EAD-409D-B89E-8D5057AF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335900" cy="5150200"/>
          </a:xfrm>
        </p:spPr>
        <p:txBody>
          <a:bodyPr/>
          <a:lstStyle/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Misalkan x &gt; 2015 adalah suatu </a:t>
            </a:r>
            <a:r>
              <a:rPr lang="nn-NO" sz="2000">
                <a:latin typeface="Calibri" panose="020F0502020204030204" pitchFamily="34" charset="0"/>
                <a:cs typeface="Calibri" panose="020F0502020204030204" pitchFamily="34" charset="0"/>
              </a:rPr>
              <a:t>pernyataan (statement), tetapi bukan proposisi.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variabel x yang berasal dari suatu himpunan tertentu, katakanlah himpunan 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predikat “lebih dari” 2015 </a:t>
            </a:r>
          </a:p>
          <a:p>
            <a:pPr>
              <a:buNone/>
            </a:pP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Himpunan D disebut domain atau semesta pembicaraan (universe of discourse).</a:t>
            </a: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Pernyataan x &gt; 2015 ditulis sebagai P (x), dengan P adalah predikat dan x adalah variabel.</a:t>
            </a:r>
          </a:p>
          <a:p>
            <a:pPr>
              <a:buNone/>
            </a:pP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24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45D1-3A01-425C-9765-8AD484D8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Predikat (lanjutan)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375D0-5B58-4166-AA09-B95C3F26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4883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 (x) tidak memiliki nilai kebenaran hingga x diganti dengan suatu elemen dari D.</a:t>
            </a: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Banyaknya variabel dalam suatu predikat dinamakan dengan ariti (arity) dari predikat tersebut.</a:t>
            </a:r>
          </a:p>
          <a:p>
            <a:pPr>
              <a:buNone/>
            </a:pP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Predikat uner adalah predikat dengan ariti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Predikat biner adalah predikat dengan ariti 2.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Predikat terner adalah predikat dengan ariti 3.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>
                <a:latin typeface="Calibri" panose="020F0502020204030204" pitchFamily="34" charset="0"/>
                <a:cs typeface="Calibri" panose="020F0502020204030204" pitchFamily="34" charset="0"/>
              </a:rPr>
              <a:t>Predikat n ari (atau n-ner) adalah predikat dengan ariti n.</a:t>
            </a: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8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B69C-2E90-40BA-B940-FA232F65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5FA8-476E-487B-B8A3-069B679C9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3359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Dengan logika predikat, proposisi-proposisi atom yang serupa memiliki struktur sama. Misalkan proposisi-proposisi</a:t>
            </a:r>
          </a:p>
          <a:p>
            <a:pPr algn="ctr">
              <a:buNone/>
            </a:pPr>
            <a:endParaRPr lang="en-ID" sz="2400">
              <a:latin typeface="Informal Roman" panose="030604020304060B0204" pitchFamily="66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ID" sz="2400">
                <a:latin typeface="Informal Roman" panose="030604020304060B0204" pitchFamily="66" charset="0"/>
                <a:cs typeface="Calibri" panose="020F0502020204030204" pitchFamily="34" charset="0"/>
              </a:rPr>
              <a:t>Budi  adalah mahasiswa</a:t>
            </a:r>
          </a:p>
          <a:p>
            <a:pPr>
              <a:buNone/>
            </a:pP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proposisi tersebut ditulis sebagai </a:t>
            </a:r>
            <a:r>
              <a:rPr lang="en-ID" sz="2000" b="1">
                <a:latin typeface="Calibri" panose="020F0502020204030204" pitchFamily="34" charset="0"/>
                <a:cs typeface="Calibri" panose="020F0502020204030204" pitchFamily="34" charset="0"/>
              </a:rPr>
              <a:t>Mahasiswa (Budi)</a:t>
            </a: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Pada proposisi-proposisi ini,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Mahasiswa dinamakan sebagai predikat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Budi dinamakan sebagai konstanta. </a:t>
            </a:r>
          </a:p>
          <a:p>
            <a:pPr>
              <a:buNone/>
            </a:pPr>
            <a:endParaRPr lang="en-ID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Dalam hal ini, Mahasiswa adalah predikat dengan ariti 1</a:t>
            </a:r>
          </a:p>
          <a:p>
            <a:pPr>
              <a:buNone/>
            </a:pPr>
            <a:r>
              <a:rPr lang="en-ID" sz="2000">
                <a:latin typeface="Calibri" panose="020F0502020204030204" pitchFamily="34" charset="0"/>
                <a:cs typeface="Calibri" panose="020F0502020204030204" pitchFamily="34" charset="0"/>
              </a:rPr>
              <a:t>dengan domain D dapat berupa semua orang di dunia.</a:t>
            </a:r>
          </a:p>
        </p:txBody>
      </p:sp>
    </p:spTree>
    <p:extLst>
      <p:ext uri="{BB962C8B-B14F-4D97-AF65-F5344CB8AC3E}">
        <p14:creationId xmlns:p14="http://schemas.microsoft.com/office/powerpoint/2010/main" val="207247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FD04-133B-4926-9290-36B70398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ID" sz="2000"/>
                  <a:t>Misalkan  proposisi-proposisi</a:t>
                </a:r>
              </a:p>
              <a:p>
                <a:pPr algn="ctr">
                  <a:buNone/>
                </a:pPr>
                <a:r>
                  <a:rPr lang="en-ID" sz="2400">
                    <a:latin typeface="Informal Roman" panose="030604020304060B0204" pitchFamily="66" charset="0"/>
                    <a:cs typeface="Calibri" panose="020F0502020204030204" pitchFamily="34" charset="0"/>
                  </a:rPr>
                  <a:t>Amri menyukai nasi goreng</a:t>
                </a:r>
              </a:p>
              <a:p>
                <a:pPr>
                  <a:buNone/>
                </a:pPr>
                <a:r>
                  <a:rPr lang="en-ID" sz="2000"/>
                  <a:t>proposisi di atas dapat ditulis sebagai</a:t>
                </a:r>
              </a:p>
              <a:p>
                <a:pPr algn="ctr">
                  <a:buNone/>
                </a:pPr>
                <a:r>
                  <a:rPr lang="en-ID" sz="2000"/>
                  <a:t> </a:t>
                </a:r>
                <a:r>
                  <a:rPr lang="en-ID" sz="2400">
                    <a:latin typeface="Informal Roman" panose="030604020304060B0204" pitchFamily="66" charset="0"/>
                    <a:cs typeface="Calibri" panose="020F0502020204030204" pitchFamily="34" charset="0"/>
                  </a:rPr>
                  <a:t>Menyukai (Amri; nasi goreng)</a:t>
                </a:r>
              </a:p>
              <a:p>
                <a:pPr>
                  <a:buNone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Pada proposisi-proposisi ini, Menyukai adalah predikat</a:t>
                </a:r>
              </a:p>
              <a:p>
                <a:pPr>
                  <a:buNone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dengan ariti 2 dan domain dapat berupa D1 x D2 = {(x; y) | x adalah orang dan y adalah makanan}.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D1 adalah himpunan seluruh orang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D2 adalah himpunan seluruh makanan.</a:t>
                </a:r>
              </a:p>
              <a:p>
                <a:pPr>
                  <a:buNone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Urutan domain tidak boleh ditukar, jadi D1 x D2 </a:t>
                </a:r>
                <a14:m>
                  <m:oMath xmlns:m="http://schemas.openxmlformats.org/officeDocument/2006/math">
                    <m:r>
                      <a:rPr lang="en-ID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D2 x D1.</a:t>
                </a:r>
              </a:p>
              <a:p>
                <a:pPr>
                  <a:buNone/>
                </a:pPr>
                <a:endParaRPr lang="en-ID" sz="20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en-ID" sz="2000">
                    <a:latin typeface="Calibri" panose="020F0502020204030204" pitchFamily="34" charset="0"/>
                    <a:cs typeface="Calibri" panose="020F0502020204030204" pitchFamily="34" charset="0"/>
                  </a:rPr>
                  <a:t>Untuk menyatakan “(orang) x menyukai (makanan) y, dapat ditulis Menyukai (x; y).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00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6726300" cy="1143000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C788E"/>
                </a:solidFill>
              </a:rPr>
              <a:t>Mengubah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proposisi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ke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predikat</a:t>
            </a:r>
            <a:endParaRPr lang="en-US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69886" y="1600200"/>
            <a:ext cx="7359714" cy="473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err="1"/>
              <a:t>Contoh</a:t>
            </a:r>
            <a:r>
              <a:rPr lang="en-US" sz="2800" dirty="0"/>
              <a:t> :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seseorang</a:t>
            </a:r>
            <a:r>
              <a:rPr lang="en-US" sz="2400" b="1" dirty="0"/>
              <a:t> yang </a:t>
            </a:r>
            <a:r>
              <a:rPr lang="en-US" sz="2400" b="1" dirty="0" err="1"/>
              <a:t>mengenal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orang</a:t>
            </a:r>
            <a:endParaRPr lang="en-US" sz="2400" b="1" dirty="0"/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Kenali</a:t>
            </a:r>
            <a:r>
              <a:rPr lang="en-US" sz="2400" dirty="0"/>
              <a:t> term-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 marL="788670" lvl="1" indent="-514350">
              <a:spcAft>
                <a:spcPts val="600"/>
              </a:spcAft>
              <a:buNone/>
            </a:pPr>
            <a:r>
              <a:rPr lang="en-US" sz="1800" dirty="0">
                <a:sym typeface="Wingdings" pitchFamily="2" charset="2"/>
              </a:rPr>
              <a:t>			</a:t>
            </a:r>
            <a:r>
              <a:rPr lang="en-US" sz="2000" i="1" dirty="0" err="1">
                <a:sym typeface="Wingdings" pitchFamily="2" charset="2"/>
              </a:rPr>
              <a:t>Ada</a:t>
            </a:r>
            <a:r>
              <a:rPr lang="en-US" sz="2000" i="1" dirty="0">
                <a:sym typeface="Wingdings" pitchFamily="2" charset="2"/>
              </a:rPr>
              <a:t> x,  yang x </a:t>
            </a:r>
            <a:r>
              <a:rPr lang="en-US" sz="2000" i="1" dirty="0" err="1">
                <a:sym typeface="Wingdings" pitchFamily="2" charset="2"/>
              </a:rPr>
              <a:t>kenal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i="1" dirty="0" err="1">
                <a:sym typeface="Wingdings" pitchFamily="2" charset="2"/>
              </a:rPr>
              <a:t>semua</a:t>
            </a:r>
            <a:r>
              <a:rPr lang="en-US" sz="2000" i="1" dirty="0">
                <a:sym typeface="Wingdings" pitchFamily="2" charset="2"/>
              </a:rPr>
              <a:t> y </a:t>
            </a:r>
            <a:endParaRPr lang="en-US" sz="2000" i="1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langkah</a:t>
            </a:r>
            <a:r>
              <a:rPr lang="en-US" sz="2400"/>
              <a:t> 1 </a:t>
            </a:r>
            <a:r>
              <a:rPr lang="en-US" sz="2400" err="1"/>
              <a:t>sd</a:t>
            </a:r>
            <a:r>
              <a:rPr lang="en-US" sz="2400"/>
              <a:t> 3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7987"/>
            <a:ext cx="6462600" cy="1143000"/>
          </a:xfrm>
        </p:spPr>
        <p:txBody>
          <a:bodyPr/>
          <a:lstStyle/>
          <a:p>
            <a:r>
              <a:rPr lang="en-US" sz="3200">
                <a:solidFill>
                  <a:srgbClr val="0C788E"/>
                </a:solidFill>
              </a:rPr>
              <a:t>Mengubah proposisi ke predikat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417650"/>
            <a:ext cx="7848600" cy="47364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1: </a:t>
            </a:r>
            <a:r>
              <a:rPr lang="en-US" sz="2400" dirty="0" err="1"/>
              <a:t>ubah</a:t>
            </a:r>
            <a:r>
              <a:rPr lang="en-US" sz="2400" dirty="0"/>
              <a:t> “x </a:t>
            </a:r>
            <a:r>
              <a:rPr lang="en-US" sz="2400" dirty="0" err="1"/>
              <a:t>kenal</a:t>
            </a:r>
            <a:r>
              <a:rPr lang="en-US" sz="2400" dirty="0"/>
              <a:t> y”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>
                <a:sym typeface="Wingdings" pitchFamily="2" charset="2"/>
              </a:rPr>
              <a:t>Langkah</a:t>
            </a:r>
            <a:r>
              <a:rPr lang="en-US" sz="2400" dirty="0">
                <a:sym typeface="Wingdings" pitchFamily="2" charset="2"/>
              </a:rPr>
              <a:t> 2: </a:t>
            </a:r>
            <a:r>
              <a:rPr lang="en-US" sz="2400" dirty="0" err="1">
                <a:sym typeface="Wingdings" pitchFamily="2" charset="2"/>
              </a:rPr>
              <a:t>ubah</a:t>
            </a:r>
            <a:r>
              <a:rPr lang="en-US" sz="2400" dirty="0">
                <a:sym typeface="Wingdings" pitchFamily="2" charset="2"/>
              </a:rPr>
              <a:t> “x </a:t>
            </a:r>
            <a:r>
              <a:rPr lang="en-US" sz="2400" dirty="0" err="1">
                <a:sym typeface="Wingdings" pitchFamily="2" charset="2"/>
              </a:rPr>
              <a:t>kenal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semua</a:t>
            </a:r>
            <a:r>
              <a:rPr lang="en-US" sz="2400" dirty="0">
                <a:sym typeface="Wingdings" pitchFamily="2" charset="2"/>
              </a:rPr>
              <a:t> y” </a:t>
            </a:r>
            <a:r>
              <a:rPr lang="en-US" sz="2400" dirty="0" err="1">
                <a:sym typeface="Wingdings" pitchFamily="2" charset="2"/>
              </a:rPr>
              <a:t>menjadi</a:t>
            </a:r>
            <a:endParaRPr lang="en-US" sz="2400" dirty="0">
              <a:sym typeface="Wingdings" pitchFamily="2" charset="2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∀y 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3 : </a:t>
            </a:r>
            <a:r>
              <a:rPr lang="en-US" sz="2400" dirty="0" err="1"/>
              <a:t>ubah</a:t>
            </a:r>
            <a:r>
              <a:rPr lang="en-US" sz="2400" dirty="0"/>
              <a:t> “</a:t>
            </a:r>
            <a:r>
              <a:rPr lang="en-US" sz="2400" dirty="0" err="1"/>
              <a:t>ada</a:t>
            </a:r>
            <a:r>
              <a:rPr lang="en-US" sz="2400" dirty="0"/>
              <a:t> x, yang x </a:t>
            </a:r>
            <a:r>
              <a:rPr lang="en-US" sz="2400" dirty="0" err="1"/>
              <a:t>kenal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y</a:t>
            </a:r>
            <a:r>
              <a:rPr lang="en-US" sz="2400"/>
              <a:t>” menjadi</a:t>
            </a:r>
            <a:endParaRPr lang="en-US" sz="2400" dirty="0"/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(∃x) (∀y)K(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  <a:r>
              <a:rPr lang="en-US" sz="2400" b="1" i="1" dirty="0"/>
              <a:t>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1835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rgbClr val="0C788E"/>
                </a:solidFill>
              </a:rPr>
              <a:t>Kalkulus Predikat - Variabel Bebas/Terikat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47775"/>
            <a:ext cx="7010400" cy="473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Suatu variabel dikatakan terikat dalam sebuah ekspresi jika sedikitnya ada satu kemunculan x terikat pada ekspresi tersebut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Sebaliknya dikatakan variabel bebas jika sedikitnya ada satu kemunculan bebas dalam ekspresi tersebut.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b="1">
                <a:solidFill>
                  <a:schemeClr val="tx1"/>
                </a:solidFill>
                <a:latin typeface="Garamond" pitchFamily="18" charset="0"/>
              </a:rPr>
              <a:t>Contoh :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i="1">
                <a:solidFill>
                  <a:schemeClr val="tx1"/>
                </a:solidFill>
                <a:latin typeface="Garamond" pitchFamily="18" charset="0"/>
              </a:rPr>
              <a:t>(FOR ALL x) [p(x,y) AND (FOR SOME y) q(y,z,x)]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x pada p(x, y)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p(x, y) adalah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q(y, z)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z pada q(y, z) adalah bebas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60C482-F160-4A94-9DEE-9A761230DCD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5887"/>
            <a:ext cx="70311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Variabel Bebas/Terikat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086600" cy="519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Kemunculan variabel terikat dipengaruhi oleh kemunculan kuantifier yang paling dekat.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u="sng">
                <a:solidFill>
                  <a:schemeClr val="tx1"/>
                </a:solidFill>
                <a:latin typeface="Garamond" pitchFamily="18" charset="0"/>
              </a:rPr>
              <a:t>Contoh :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(FOR ALL x) [p(x) OR (FOR SOME x) (FOR ALL y) r(x, y)]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p(x) dipengaruhi kuantifier FOR ALL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r(x, y) dipengaruhi kuantifier FOR SOME x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Catatan,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Perbedaan antara variabel Bebas dan Variabel Terikat adalah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Bebas, Nilainya diberikan oleh interpretasi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Terikat,Nilainya terbatas dari interpretasi yang diberikan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9ED3BB-C80A-43FE-94DE-62557BC9BC4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CD68-E4EA-4E7C-8810-05DBE1EB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071D4-4B71-414A-AF0C-5866A1D76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2F4575-C8BF-43E1-AC8C-455EB6E8CB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"/>
          <a:stretch/>
        </p:blipFill>
        <p:spPr>
          <a:xfrm>
            <a:off x="257096" y="651387"/>
            <a:ext cx="8629807" cy="588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9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66475"/>
            <a:ext cx="7772400" cy="15465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C788E"/>
                </a:solidFill>
              </a:rPr>
              <a:t>Kalkulus</a:t>
            </a:r>
            <a:r>
              <a:rPr lang="en-US" sz="3600" b="1" dirty="0">
                <a:solidFill>
                  <a:srgbClr val="0C788E"/>
                </a:solidFill>
              </a:rPr>
              <a:t> </a:t>
            </a:r>
            <a:r>
              <a:rPr lang="en-US" sz="3600" b="1" dirty="0" err="1">
                <a:solidFill>
                  <a:srgbClr val="0C788E"/>
                </a:solidFill>
              </a:rPr>
              <a:t>Predikat-Pendahuluan</a:t>
            </a:r>
            <a:endParaRPr lang="id-ID" sz="3600" b="1" dirty="0">
              <a:solidFill>
                <a:srgbClr val="0C788E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33609944"/>
              </p:ext>
            </p:extLst>
          </p:nvPr>
        </p:nvGraphicFramePr>
        <p:xfrm>
          <a:off x="806450" y="304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201B9F-F58C-4B35-B4E3-443CC870F88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4626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 Tertutup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462" y="1295400"/>
            <a:ext cx="8016938" cy="49380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200"/>
              <a:t>Sebuah kalimat dikatakan tertutup jika tidak mempunyai variabel-variabel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Contoh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1. (FOR ALL x) (FOR SOME y) p(x, y) adalah kalimat tertutup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2. (FOR ALL x) p(x, y) bukan merupakan kalimat tertutup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F7D0C3-348A-4B09-80BB-51B3D7FA96C6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564500" cy="473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Contoh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representasi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alami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 IF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Setiap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mencintai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seseorang</a:t>
            </a:r>
            <a:endParaRPr lang="en-US" sz="24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x,y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AF4D29-AA7E-4B39-8AA5-FCF7ACA79E5B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793100" cy="473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Ani dicintai 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banyak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orang</a:t>
            </a:r>
          </a:p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LOVES(x, Ani)</a:t>
            </a:r>
            <a:endParaRPr lang="sv-SE" sz="2800" b="1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sv-SE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IF (apel(x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AND </a:t>
            </a:r>
            <a:r>
              <a:rPr lang="en-US" sz="20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(x)))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sv-SE" sz="20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semua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[(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[NOT 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)] [NOT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 (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D62373-CC03-48C7-BC0A-6D19867BBB7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Latihan-Representasi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468438"/>
            <a:ext cx="7488300" cy="4736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polisi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berwenang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mengadakan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penyidikan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melanggar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endParaRPr lang="en-US" sz="22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dihukum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BE85EF-0239-4D31-A53A-3924088E01A1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accent1">
                    <a:lumMod val="75000"/>
                  </a:schemeClr>
                </a:solidFill>
              </a:rPr>
              <a:t>Kalkulus Predikat-Representasi Kalimat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00" y="1600200"/>
            <a:ext cx="64626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: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)[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OR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Pegawai_Negeri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6AC50E-7EF2-4A0F-9F9E-C88A19574882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Representasi Kalimat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6407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dihukum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Meminjam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Mengembalikan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(x)];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Lihai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B5407-2471-4B89-8C56-C5FB69DA2C85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Ekuivalen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Logis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90600" y="1417650"/>
            <a:ext cx="7391400" cy="47364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(∀x)(∀y)A(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(∀y)(∀x)A(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(∃x)(∃y)A(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(∃y)(∃x)A(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(∀x)R ≡ (∃x)R ≡ R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(∀x)(A→B(x)) ≡ A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(∀x)(T→B(x)) ≡ T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(∀x)(F→B(x)) ≡ F →(∀x)B(x)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47800" y="2895600"/>
            <a:ext cx="6519175" cy="1093200"/>
          </a:xfrm>
        </p:spPr>
        <p:txBody>
          <a:bodyPr/>
          <a:lstStyle/>
          <a:p>
            <a:pPr>
              <a:buNone/>
            </a:pPr>
            <a:r>
              <a:rPr lang="en-US"/>
              <a:t>TUGAS </a:t>
            </a:r>
          </a:p>
          <a:p>
            <a:pPr>
              <a:buNone/>
            </a:pPr>
            <a:r>
              <a:rPr lang="en-US"/>
              <a:t>ARGUMENT &amp; LOGIKA PREDIKAT</a:t>
            </a:r>
          </a:p>
        </p:txBody>
      </p:sp>
    </p:spTree>
    <p:extLst>
      <p:ext uri="{BB962C8B-B14F-4D97-AF65-F5344CB8AC3E}">
        <p14:creationId xmlns:p14="http://schemas.microsoft.com/office/powerpoint/2010/main" val="3014595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/>
          <a:lstStyle/>
          <a:p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Ubah dalam bentuk logika predikat :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2750" y="1417650"/>
            <a:ext cx="7469250" cy="4736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Jika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Amir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Bapak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tetapi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Pak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Amir.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harimau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memangsa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kijang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 polisilah yang berwenang mengadakan penyidikan, kalau ada orang yang melanggar hukum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 orang asing itu bukan bangsa Indonesia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Ada orang asing yang berbahasa Indonesia.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Jadi, ada orang asing yang bukan bangsa Indonesia.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7259700" cy="1143000"/>
          </a:xfrm>
        </p:spPr>
        <p:txBody>
          <a:bodyPr/>
          <a:lstStyle/>
          <a:p>
            <a:r>
              <a:rPr lang="en-US" sz="2800">
                <a:solidFill>
                  <a:srgbClr val="0C788E"/>
                </a:solidFill>
              </a:rPr>
              <a:t>Ubahlah pernyataan kuantor-kuantor berikut kedalam bahasa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412100" cy="4736400"/>
          </a:xfrm>
        </p:spPr>
        <p:txBody>
          <a:bodyPr/>
          <a:lstStyle/>
          <a:p>
            <a:pPr>
              <a:buNone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jika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B(x)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“x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belajar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lima jam per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selama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kuliah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”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∃x)¬B(x)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 ¬B(x)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9425"/>
            <a:ext cx="6462600" cy="86835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C788E"/>
                </a:solidFill>
              </a:rPr>
              <a:t>ILUSTRASI</a:t>
            </a:r>
            <a:endParaRPr lang="id-ID" sz="3200" b="1" dirty="0">
              <a:solidFill>
                <a:srgbClr val="0C788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457200" y="1468438"/>
            <a:ext cx="8083613" cy="47364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Pernyataan: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berwarna putih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sv-SE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tidak berwarna putih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aturan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Skema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kalimat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			</a:t>
            </a: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(p or not p)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Sedangkan, pernyataan :</a:t>
            </a: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	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dapat dibentuk menjadi skema kalimat kalkulus proposisi. </a:t>
            </a: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278018-0244-4AEC-B644-173F625AB20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7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sudah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cukup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menangani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pernyataan-pernyataan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sederhana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yang lain,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rumit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misal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A=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B=Badu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C=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Badu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ekspresi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(A∧B) 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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</a:rPr>
              <a:t>C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0300" cy="4736400"/>
          </a:xfrm>
        </p:spPr>
        <p:txBody>
          <a:bodyPr/>
          <a:lstStyle/>
          <a:p>
            <a:pPr marL="457200" indent="-457200"/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menginginkan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pernyataan-pernyataannya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dirubah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A→B 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A=Badu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B=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((A→B)∧A)→B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82400"/>
            <a:ext cx="7239000" cy="1093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pengembangan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masalah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pengkuantoran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menambah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istilah-istilah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35062" y="762000"/>
            <a:ext cx="5218113" cy="785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LOGIKA PREDIKAT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462600" cy="4736400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Nani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ibu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Ratna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Term=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nani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(n) 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ratna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(r )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ibu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(M)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ibu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nani,ratna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) ; M(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n,r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M(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n,r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)→¬M(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r,n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C788E"/>
                </a:solidFill>
              </a:rPr>
              <a:t>Istilah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Dalam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Logika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Predikat</a:t>
            </a:r>
            <a:endParaRPr lang="en-US" b="1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954900" cy="473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Term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benda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subjek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properti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term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Kuantor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Universal: yang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selalu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benar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(∀). </a:t>
            </a:r>
          </a:p>
          <a:p>
            <a:pPr lvl="1">
              <a:lnSpc>
                <a:spcPct val="150000"/>
              </a:lnSpc>
            </a:pP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Eksistensial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benar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(∃).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Universal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4626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(∀x)(G(x)→B(x)) 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seekor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</Template>
  <TotalTime>1966</TotalTime>
  <Words>1519</Words>
  <Application>Microsoft Office PowerPoint</Application>
  <PresentationFormat>On-screen Show (4:3)</PresentationFormat>
  <Paragraphs>242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Cambria Math</vt:lpstr>
      <vt:lpstr>Courier New</vt:lpstr>
      <vt:lpstr>Franklin Gothic Book</vt:lpstr>
      <vt:lpstr>Garamond</vt:lpstr>
      <vt:lpstr>Informal Roman</vt:lpstr>
      <vt:lpstr>Lato</vt:lpstr>
      <vt:lpstr>Raleway</vt:lpstr>
      <vt:lpstr>Wingdings</vt:lpstr>
      <vt:lpstr>Wingdings 2</vt:lpstr>
      <vt:lpstr>Antonio template</vt:lpstr>
      <vt:lpstr>LOGIKA PREDIKAT </vt:lpstr>
      <vt:lpstr>Kalkulus Predikat-Pendahuluan</vt:lpstr>
      <vt:lpstr>ILUSTRASI</vt:lpstr>
      <vt:lpstr>PENDAHULUAN</vt:lpstr>
      <vt:lpstr>PENDAHULUAN</vt:lpstr>
      <vt:lpstr>LOGIKA PREDIKAT</vt:lpstr>
      <vt:lpstr>Contoh </vt:lpstr>
      <vt:lpstr>Istilah Dalam Logika Predikat</vt:lpstr>
      <vt:lpstr>Contoh Kuantor Universal</vt:lpstr>
      <vt:lpstr>Contoh Kuantor Eksistensial </vt:lpstr>
      <vt:lpstr>Predikat </vt:lpstr>
      <vt:lpstr>Predikat (lanjutan)</vt:lpstr>
      <vt:lpstr>PowerPoint Presentation</vt:lpstr>
      <vt:lpstr>PowerPoint Presentation</vt:lpstr>
      <vt:lpstr>Mengubah proposisi ke predikat</vt:lpstr>
      <vt:lpstr>Mengubah proposisi ke predikat</vt:lpstr>
      <vt:lpstr>Kalkulus Predikat - Variabel Bebas/Terikat</vt:lpstr>
      <vt:lpstr>Kalkulus Predikat - Variabel Bebas/Terikat</vt:lpstr>
      <vt:lpstr>PowerPoint Presentation</vt:lpstr>
      <vt:lpstr>Kalkulus Predikat - Kalimat Tertutup</vt:lpstr>
      <vt:lpstr>Representasi Kalimat</vt:lpstr>
      <vt:lpstr>Representasi Kalimat</vt:lpstr>
      <vt:lpstr>Latihan-Representasi Kalimat </vt:lpstr>
      <vt:lpstr>Kalkulus Predikat-Representasi Kalimat</vt:lpstr>
      <vt:lpstr>Kalkulus Predikat - Representasi Kalimat</vt:lpstr>
      <vt:lpstr>Ekuivalen Logis</vt:lpstr>
      <vt:lpstr>PowerPoint Presentation</vt:lpstr>
      <vt:lpstr>Ubah dalam bentuk logika predikat : </vt:lpstr>
      <vt:lpstr>Ubahlah pernyataan kuantor-kuantor berikut kedalam bahasa Indonesia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</dc:creator>
  <cp:lastModifiedBy>Kaprodi_If_Unikom</cp:lastModifiedBy>
  <cp:revision>63</cp:revision>
  <dcterms:created xsi:type="dcterms:W3CDTF">2013-04-10T01:00:30Z</dcterms:created>
  <dcterms:modified xsi:type="dcterms:W3CDTF">2019-04-11T06:39:00Z</dcterms:modified>
</cp:coreProperties>
</file>