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1" d="100"/>
          <a:sy n="41" d="100"/>
        </p:scale>
        <p:origin x="-1272"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E168C2F-852C-4B47-8E08-58042640DB70}" type="datetimeFigureOut">
              <a:rPr lang="id-ID" smtClean="0"/>
              <a:t>14/04/2020</a:t>
            </a:fld>
            <a:endParaRPr lang="id-ID"/>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id-ID"/>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806E1DA-B5A2-492B-B417-ADBB73290044}" type="slidenum">
              <a:rPr lang="id-ID" smtClean="0"/>
              <a:t>‹#›</a:t>
            </a:fld>
            <a:endParaRPr lang="id-ID"/>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168C2F-852C-4B47-8E08-58042640DB70}" type="datetimeFigureOut">
              <a:rPr lang="id-ID" smtClean="0"/>
              <a:t>14/04/2020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806E1DA-B5A2-492B-B417-ADBB73290044}"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168C2F-852C-4B47-8E08-58042640DB70}" type="datetimeFigureOut">
              <a:rPr lang="id-ID" smtClean="0"/>
              <a:t>14/04/2020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806E1DA-B5A2-492B-B417-ADBB73290044}"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168C2F-852C-4B47-8E08-58042640DB70}" type="datetimeFigureOut">
              <a:rPr lang="id-ID" smtClean="0"/>
              <a:t>14/04/2020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806E1DA-B5A2-492B-B417-ADBB73290044}"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168C2F-852C-4B47-8E08-58042640DB70}" type="datetimeFigureOut">
              <a:rPr lang="id-ID" smtClean="0"/>
              <a:t>14/04/2020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806E1DA-B5A2-492B-B417-ADBB73290044}"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E168C2F-852C-4B47-8E08-58042640DB70}" type="datetimeFigureOut">
              <a:rPr lang="id-ID" smtClean="0"/>
              <a:t>14/04/2020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806E1DA-B5A2-492B-B417-ADBB73290044}" type="slidenum">
              <a:rPr lang="id-ID" smtClean="0"/>
              <a:t>‹#›</a:t>
            </a:fld>
            <a:endParaRPr lang="id-ID"/>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E168C2F-852C-4B47-8E08-58042640DB70}" type="datetimeFigureOut">
              <a:rPr lang="id-ID" smtClean="0"/>
              <a:t>14/04/2020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7806E1DA-B5A2-492B-B417-ADBB73290044}"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168C2F-852C-4B47-8E08-58042640DB70}" type="datetimeFigureOut">
              <a:rPr lang="id-ID" smtClean="0"/>
              <a:t>14/04/2020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7806E1DA-B5A2-492B-B417-ADBB73290044}"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168C2F-852C-4B47-8E08-58042640DB70}" type="datetimeFigureOut">
              <a:rPr lang="id-ID" smtClean="0"/>
              <a:t>14/04/2020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7806E1DA-B5A2-492B-B417-ADBB73290044}"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E168C2F-852C-4B47-8E08-58042640DB70}" type="datetimeFigureOut">
              <a:rPr lang="id-ID" smtClean="0"/>
              <a:t>14/04/2020</a:t>
            </a:fld>
            <a:endParaRPr lang="id-ID"/>
          </a:p>
        </p:txBody>
      </p:sp>
      <p:sp>
        <p:nvSpPr>
          <p:cNvPr id="7" name="Slide Number Placeholder 6"/>
          <p:cNvSpPr>
            <a:spLocks noGrp="1"/>
          </p:cNvSpPr>
          <p:nvPr>
            <p:ph type="sldNum" sz="quarter" idx="12"/>
          </p:nvPr>
        </p:nvSpPr>
        <p:spPr/>
        <p:txBody>
          <a:bodyPr/>
          <a:lstStyle/>
          <a:p>
            <a:fld id="{7806E1DA-B5A2-492B-B417-ADBB73290044}" type="slidenum">
              <a:rPr lang="id-ID" smtClean="0"/>
              <a:t>‹#›</a:t>
            </a:fld>
            <a:endParaRPr lang="id-ID"/>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d-ID"/>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168C2F-852C-4B47-8E08-58042640DB70}" type="datetimeFigureOut">
              <a:rPr lang="id-ID" smtClean="0"/>
              <a:t>14/04/2020</a:t>
            </a:fld>
            <a:endParaRPr lang="id-ID"/>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d-ID"/>
          </a:p>
        </p:txBody>
      </p:sp>
      <p:sp>
        <p:nvSpPr>
          <p:cNvPr id="7" name="Slide Number Placeholder 6"/>
          <p:cNvSpPr>
            <a:spLocks noGrp="1"/>
          </p:cNvSpPr>
          <p:nvPr>
            <p:ph type="sldNum" sz="quarter" idx="12"/>
          </p:nvPr>
        </p:nvSpPr>
        <p:spPr/>
        <p:txBody>
          <a:bodyPr/>
          <a:lstStyle/>
          <a:p>
            <a:fld id="{7806E1DA-B5A2-492B-B417-ADBB73290044}"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E168C2F-852C-4B47-8E08-58042640DB70}" type="datetimeFigureOut">
              <a:rPr lang="id-ID" smtClean="0"/>
              <a:t>14/04/2020</a:t>
            </a:fld>
            <a:endParaRPr lang="id-ID"/>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id-ID"/>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806E1DA-B5A2-492B-B417-ADBB73290044}"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2286000" y="3124200"/>
            <a:ext cx="6172200" cy="1893888"/>
          </a:xfrm>
          <a:ln>
            <a:miter lim="800000"/>
            <a:headEnd/>
            <a:tailEnd/>
          </a:ln>
        </p:spPr>
        <p:txBody>
          <a:bodyPr/>
          <a:lstStyle/>
          <a:p>
            <a:pPr eaLnBrk="1" fontAlgn="auto" hangingPunct="1">
              <a:spcAft>
                <a:spcPts val="0"/>
              </a:spcAft>
              <a:defRPr/>
            </a:pPr>
            <a:r>
              <a:rPr lang="en-US" dirty="0" err="1" smtClean="0"/>
              <a:t>Pertemuan</a:t>
            </a:r>
            <a:r>
              <a:rPr lang="en-US" smtClean="0"/>
              <a:t> 6 </a:t>
            </a:r>
          </a:p>
        </p:txBody>
      </p:sp>
      <p:sp>
        <p:nvSpPr>
          <p:cNvPr id="66563" name="Subtitle 2"/>
          <p:cNvSpPr>
            <a:spLocks noGrp="1"/>
          </p:cNvSpPr>
          <p:nvPr>
            <p:ph type="subTitle" idx="1"/>
          </p:nvPr>
        </p:nvSpPr>
        <p:spPr>
          <a:xfrm>
            <a:off x="2286000" y="5003800"/>
            <a:ext cx="6172200" cy="1371600"/>
          </a:xfrm>
        </p:spPr>
        <p:txBody>
          <a:bodyPr/>
          <a:lstStyle/>
          <a:p>
            <a:pPr marR="0" eaLnBrk="1" hangingPunct="1">
              <a:buFont typeface="Arial" pitchFamily="34" charset="0"/>
              <a:buNone/>
            </a:pPr>
            <a:r>
              <a:rPr lang="en-US" sz="3200" smtClean="0"/>
              <a:t>Skala Pengukuran Variabel</a:t>
            </a:r>
          </a:p>
        </p:txBody>
      </p:sp>
    </p:spTree>
    <p:extLst>
      <p:ext uri="{BB962C8B-B14F-4D97-AF65-F5344CB8AC3E}">
        <p14:creationId xmlns:p14="http://schemas.microsoft.com/office/powerpoint/2010/main" val="20453950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pPr eaLnBrk="1" hangingPunct="1"/>
            <a:r>
              <a:rPr lang="en-US" smtClean="0"/>
              <a:t>Skala Likert (2)</a:t>
            </a:r>
          </a:p>
        </p:txBody>
      </p:sp>
      <p:sp>
        <p:nvSpPr>
          <p:cNvPr id="3" name="Content Placeholder 2"/>
          <p:cNvSpPr>
            <a:spLocks noGrp="1"/>
          </p:cNvSpPr>
          <p:nvPr>
            <p:ph idx="1"/>
          </p:nvPr>
        </p:nvSpPr>
        <p:spPr>
          <a:xfrm>
            <a:off x="457200" y="1600200"/>
            <a:ext cx="7467600" cy="4873625"/>
          </a:xfrm>
        </p:spPr>
        <p:txBody>
          <a:bodyPr rtlCol="0">
            <a:normAutofit/>
          </a:bodyPr>
          <a:lstStyle/>
          <a:p>
            <a:pPr marL="274320" indent="-274320" eaLnBrk="1" fontAlgn="auto" hangingPunct="1">
              <a:spcAft>
                <a:spcPts val="0"/>
              </a:spcAft>
              <a:buFont typeface="Arial" pitchFamily="34" charset="0"/>
              <a:buChar char="•"/>
              <a:defRPr/>
            </a:pPr>
            <a:r>
              <a:rPr lang="en-US" sz="2800" dirty="0" err="1" smtClean="0"/>
              <a:t>Jawaban</a:t>
            </a:r>
            <a:r>
              <a:rPr lang="en-US" sz="2800" dirty="0" smtClean="0"/>
              <a:t> </a:t>
            </a:r>
            <a:r>
              <a:rPr lang="en-US" sz="2800" dirty="0" err="1" smtClean="0"/>
              <a:t>setiap</a:t>
            </a:r>
            <a:r>
              <a:rPr lang="en-US" sz="2800" dirty="0" smtClean="0"/>
              <a:t> item instrument yang </a:t>
            </a:r>
            <a:r>
              <a:rPr lang="en-US" sz="2800" dirty="0" err="1" smtClean="0"/>
              <a:t>menggunakan</a:t>
            </a:r>
            <a:r>
              <a:rPr lang="en-US" sz="2800" dirty="0" smtClean="0"/>
              <a:t> </a:t>
            </a:r>
            <a:r>
              <a:rPr lang="en-US" sz="2800" dirty="0" err="1" smtClean="0"/>
              <a:t>skala</a:t>
            </a:r>
            <a:r>
              <a:rPr lang="en-US" sz="2800" dirty="0" smtClean="0"/>
              <a:t> </a:t>
            </a:r>
            <a:r>
              <a:rPr lang="en-US" sz="2800" dirty="0" err="1" smtClean="0"/>
              <a:t>likert</a:t>
            </a:r>
            <a:r>
              <a:rPr lang="en-US" sz="2800" dirty="0" smtClean="0"/>
              <a:t> </a:t>
            </a:r>
            <a:r>
              <a:rPr lang="en-US" sz="2800" dirty="0" err="1" smtClean="0"/>
              <a:t>mempunyai</a:t>
            </a:r>
            <a:r>
              <a:rPr lang="en-US" sz="2800" dirty="0" smtClean="0"/>
              <a:t> </a:t>
            </a:r>
            <a:r>
              <a:rPr lang="en-US" sz="2800" dirty="0" err="1" smtClean="0"/>
              <a:t>gradasi</a:t>
            </a:r>
            <a:r>
              <a:rPr lang="en-US" sz="2800" dirty="0" smtClean="0"/>
              <a:t> </a:t>
            </a:r>
            <a:r>
              <a:rPr lang="en-US" sz="2800" dirty="0" err="1" smtClean="0"/>
              <a:t>dari</a:t>
            </a:r>
            <a:r>
              <a:rPr lang="en-US" sz="2800" dirty="0" smtClean="0"/>
              <a:t> </a:t>
            </a:r>
            <a:r>
              <a:rPr lang="en-US" sz="2800" dirty="0" err="1" smtClean="0"/>
              <a:t>sangat</a:t>
            </a:r>
            <a:r>
              <a:rPr lang="en-US" sz="2800" dirty="0" smtClean="0"/>
              <a:t> </a:t>
            </a:r>
            <a:r>
              <a:rPr lang="en-US" sz="2800" dirty="0" err="1" smtClean="0"/>
              <a:t>positif</a:t>
            </a:r>
            <a:r>
              <a:rPr lang="en-US" sz="2800" dirty="0" smtClean="0"/>
              <a:t> </a:t>
            </a:r>
            <a:r>
              <a:rPr lang="en-US" sz="2800" dirty="0" err="1" smtClean="0"/>
              <a:t>sampai</a:t>
            </a:r>
            <a:r>
              <a:rPr lang="en-US" sz="2800" dirty="0" smtClean="0"/>
              <a:t> </a:t>
            </a:r>
            <a:r>
              <a:rPr lang="en-US" sz="2800" dirty="0" err="1" smtClean="0"/>
              <a:t>sangat</a:t>
            </a:r>
            <a:r>
              <a:rPr lang="en-US" sz="2800" dirty="0" smtClean="0"/>
              <a:t> negative, yang </a:t>
            </a:r>
            <a:r>
              <a:rPr lang="en-US" sz="2800" dirty="0" err="1" smtClean="0"/>
              <a:t>dapat</a:t>
            </a:r>
            <a:r>
              <a:rPr lang="en-US" sz="2800" dirty="0" smtClean="0"/>
              <a:t> </a:t>
            </a:r>
            <a:r>
              <a:rPr lang="en-US" sz="2800" dirty="0" err="1" smtClean="0"/>
              <a:t>berupa</a:t>
            </a:r>
            <a:r>
              <a:rPr lang="en-US" sz="2800" dirty="0" smtClean="0"/>
              <a:t> </a:t>
            </a:r>
            <a:r>
              <a:rPr lang="en-US" sz="2800" dirty="0" err="1" smtClean="0"/>
              <a:t>kata-kata</a:t>
            </a:r>
            <a:r>
              <a:rPr lang="en-US" sz="2800" dirty="0" smtClean="0"/>
              <a:t> </a:t>
            </a:r>
            <a:r>
              <a:rPr lang="en-US" sz="2800" dirty="0" err="1" smtClean="0"/>
              <a:t>antara</a:t>
            </a:r>
            <a:r>
              <a:rPr lang="en-US" sz="2800" dirty="0" smtClean="0"/>
              <a:t> lain:</a:t>
            </a:r>
          </a:p>
          <a:p>
            <a:pPr marL="274320" indent="-68263" eaLnBrk="1" fontAlgn="auto" hangingPunct="1">
              <a:spcAft>
                <a:spcPts val="0"/>
              </a:spcAft>
              <a:buFont typeface="Wingdings" pitchFamily="2" charset="2"/>
              <a:buChar char="ü"/>
              <a:defRPr/>
            </a:pPr>
            <a:r>
              <a:rPr lang="en-US" sz="2800" dirty="0" err="1" smtClean="0"/>
              <a:t>Sangat</a:t>
            </a:r>
            <a:r>
              <a:rPr lang="en-US" sz="2800" dirty="0" smtClean="0"/>
              <a:t> </a:t>
            </a:r>
            <a:r>
              <a:rPr lang="en-US" sz="2800" dirty="0" err="1" smtClean="0"/>
              <a:t>Setuju</a:t>
            </a:r>
            <a:r>
              <a:rPr lang="en-US" sz="2800" dirty="0" smtClean="0"/>
              <a:t> (</a:t>
            </a:r>
            <a:r>
              <a:rPr lang="en-US" sz="2800" dirty="0" err="1" smtClean="0"/>
              <a:t>sangat</a:t>
            </a:r>
            <a:r>
              <a:rPr lang="en-US" sz="2800" dirty="0" smtClean="0"/>
              <a:t> </a:t>
            </a:r>
            <a:r>
              <a:rPr lang="en-US" sz="2800" dirty="0" err="1" smtClean="0"/>
              <a:t>positif</a:t>
            </a:r>
            <a:r>
              <a:rPr lang="en-US" sz="2800" dirty="0" smtClean="0"/>
              <a:t>)</a:t>
            </a:r>
          </a:p>
          <a:p>
            <a:pPr marL="274320" indent="-68263" eaLnBrk="1" fontAlgn="auto" hangingPunct="1">
              <a:spcAft>
                <a:spcPts val="0"/>
              </a:spcAft>
              <a:buFont typeface="Wingdings" pitchFamily="2" charset="2"/>
              <a:buChar char="ü"/>
              <a:defRPr/>
            </a:pPr>
            <a:r>
              <a:rPr lang="en-US" sz="2800" dirty="0" err="1" smtClean="0"/>
              <a:t>Setuju</a:t>
            </a:r>
            <a:r>
              <a:rPr lang="en-US" sz="2800" dirty="0" smtClean="0"/>
              <a:t> (</a:t>
            </a:r>
            <a:r>
              <a:rPr lang="en-US" sz="2800" dirty="0" err="1" smtClean="0"/>
              <a:t>Positif</a:t>
            </a:r>
            <a:r>
              <a:rPr lang="en-US" sz="2800" dirty="0" smtClean="0"/>
              <a:t>)</a:t>
            </a:r>
          </a:p>
          <a:p>
            <a:pPr marL="274320" indent="-68263" eaLnBrk="1" fontAlgn="auto" hangingPunct="1">
              <a:spcAft>
                <a:spcPts val="0"/>
              </a:spcAft>
              <a:buFont typeface="Wingdings" pitchFamily="2" charset="2"/>
              <a:buChar char="ü"/>
              <a:defRPr/>
            </a:pPr>
            <a:r>
              <a:rPr lang="en-US" sz="2800" dirty="0" smtClean="0"/>
              <a:t>Ragu-</a:t>
            </a:r>
            <a:r>
              <a:rPr lang="en-US" sz="2800" dirty="0" err="1" smtClean="0"/>
              <a:t>ragu</a:t>
            </a:r>
            <a:r>
              <a:rPr lang="en-US" sz="2800" dirty="0" smtClean="0"/>
              <a:t> (</a:t>
            </a:r>
            <a:r>
              <a:rPr lang="en-US" sz="2800" dirty="0" err="1" smtClean="0"/>
              <a:t>netral</a:t>
            </a:r>
            <a:r>
              <a:rPr lang="en-US" sz="2800" dirty="0" smtClean="0"/>
              <a:t>)</a:t>
            </a:r>
          </a:p>
          <a:p>
            <a:pPr marL="274320" indent="-68263" eaLnBrk="1" fontAlgn="auto" hangingPunct="1">
              <a:spcAft>
                <a:spcPts val="0"/>
              </a:spcAft>
              <a:buFont typeface="Wingdings" pitchFamily="2" charset="2"/>
              <a:buChar char="ü"/>
              <a:defRPr/>
            </a:pPr>
            <a:r>
              <a:rPr lang="en-US" sz="2800" dirty="0" err="1" smtClean="0"/>
              <a:t>Tidak</a:t>
            </a:r>
            <a:r>
              <a:rPr lang="en-US" sz="2800" dirty="0" smtClean="0"/>
              <a:t> </a:t>
            </a:r>
            <a:r>
              <a:rPr lang="en-US" sz="2800" dirty="0" err="1" smtClean="0"/>
              <a:t>setuju</a:t>
            </a:r>
            <a:r>
              <a:rPr lang="en-US" sz="2800" dirty="0" smtClean="0"/>
              <a:t> (</a:t>
            </a:r>
            <a:r>
              <a:rPr lang="en-US" sz="2800" dirty="0" err="1" smtClean="0"/>
              <a:t>negatif</a:t>
            </a:r>
            <a:r>
              <a:rPr lang="en-US" sz="2800" dirty="0" smtClean="0"/>
              <a:t>)</a:t>
            </a:r>
          </a:p>
          <a:p>
            <a:pPr marL="274320" indent="-68263" eaLnBrk="1" fontAlgn="auto" hangingPunct="1">
              <a:spcAft>
                <a:spcPts val="0"/>
              </a:spcAft>
              <a:buFont typeface="Wingdings" pitchFamily="2" charset="2"/>
              <a:buChar char="ü"/>
              <a:defRPr/>
            </a:pPr>
            <a:r>
              <a:rPr lang="en-US" sz="2800" dirty="0" err="1" smtClean="0"/>
              <a:t>Sangat</a:t>
            </a:r>
            <a:r>
              <a:rPr lang="en-US" sz="2800" dirty="0" smtClean="0"/>
              <a:t> </a:t>
            </a:r>
            <a:r>
              <a:rPr lang="en-US" sz="2800" dirty="0" err="1" smtClean="0"/>
              <a:t>tidak</a:t>
            </a:r>
            <a:r>
              <a:rPr lang="en-US" sz="2800" dirty="0" smtClean="0"/>
              <a:t> </a:t>
            </a:r>
            <a:r>
              <a:rPr lang="en-US" sz="2800" dirty="0" err="1" smtClean="0"/>
              <a:t>setuju</a:t>
            </a:r>
            <a:r>
              <a:rPr lang="en-US" sz="2800" dirty="0" smtClean="0"/>
              <a:t> (</a:t>
            </a:r>
            <a:r>
              <a:rPr lang="en-US" sz="2800" dirty="0" err="1" smtClean="0"/>
              <a:t>sangat</a:t>
            </a:r>
            <a:r>
              <a:rPr lang="en-US" sz="2800" dirty="0" smtClean="0"/>
              <a:t> </a:t>
            </a:r>
            <a:r>
              <a:rPr lang="en-US" sz="2800" dirty="0" err="1" smtClean="0"/>
              <a:t>negatif</a:t>
            </a:r>
            <a:r>
              <a:rPr lang="en-US" sz="2800" dirty="0" smtClean="0"/>
              <a:t>)</a:t>
            </a:r>
          </a:p>
          <a:p>
            <a:pPr marL="274320" indent="-274320" eaLnBrk="1" fontAlgn="auto" hangingPunct="1">
              <a:spcAft>
                <a:spcPts val="0"/>
              </a:spcAft>
              <a:buFont typeface="Arial" pitchFamily="34" charset="0"/>
              <a:buNone/>
              <a:defRPr/>
            </a:pPr>
            <a:endParaRPr lang="en-US" dirty="0" smtClean="0"/>
          </a:p>
          <a:p>
            <a:pPr marL="274320" indent="-274320" eaLnBrk="1" fontAlgn="auto" hangingPunct="1">
              <a:spcAft>
                <a:spcPts val="0"/>
              </a:spcAft>
              <a:buFont typeface="Arial" pitchFamily="34" charset="0"/>
              <a:buChar char="•"/>
              <a:defRPr/>
            </a:pPr>
            <a:endParaRPr lang="en-US" dirty="0" smtClean="0"/>
          </a:p>
        </p:txBody>
      </p:sp>
    </p:spTree>
    <p:extLst>
      <p:ext uri="{BB962C8B-B14F-4D97-AF65-F5344CB8AC3E}">
        <p14:creationId xmlns:p14="http://schemas.microsoft.com/office/powerpoint/2010/main" val="24554529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p:txBody>
          <a:bodyPr/>
          <a:lstStyle/>
          <a:p>
            <a:pPr eaLnBrk="1" hangingPunct="1"/>
            <a:r>
              <a:rPr lang="en-US" smtClean="0"/>
              <a:t>Skala Likert (3)</a:t>
            </a:r>
          </a:p>
        </p:txBody>
      </p:sp>
      <p:sp>
        <p:nvSpPr>
          <p:cNvPr id="76803" name="Content Placeholder 2"/>
          <p:cNvSpPr>
            <a:spLocks noGrp="1"/>
          </p:cNvSpPr>
          <p:nvPr>
            <p:ph idx="1"/>
          </p:nvPr>
        </p:nvSpPr>
        <p:spPr>
          <a:xfrm>
            <a:off x="457200" y="1500188"/>
            <a:ext cx="8115300" cy="4973637"/>
          </a:xfrm>
        </p:spPr>
        <p:txBody>
          <a:bodyPr>
            <a:normAutofit/>
          </a:bodyPr>
          <a:lstStyle/>
          <a:p>
            <a:pPr eaLnBrk="1" hangingPunct="1">
              <a:buFont typeface="Arial" pitchFamily="34" charset="0"/>
              <a:buChar char="•"/>
            </a:pPr>
            <a:r>
              <a:rPr lang="en-US" smtClean="0"/>
              <a:t>Untuk keperluan analisis secara kuantitatif (untuk pernyataan positif), maka jawaban itu dapat diberi skor, misalnya:</a:t>
            </a:r>
          </a:p>
          <a:p>
            <a:pPr eaLnBrk="1" hangingPunct="1">
              <a:buFont typeface="Arial" pitchFamily="34" charset="0"/>
              <a:buChar char="•"/>
            </a:pPr>
            <a:r>
              <a:rPr lang="en-US" smtClean="0"/>
              <a:t>Sangat Setuju / Sangat positif diberi skor	           5</a:t>
            </a:r>
          </a:p>
          <a:p>
            <a:pPr eaLnBrk="1" hangingPunct="1">
              <a:buFont typeface="Arial" pitchFamily="34" charset="0"/>
              <a:buChar char="•"/>
            </a:pPr>
            <a:r>
              <a:rPr lang="en-US" smtClean="0"/>
              <a:t>Setuju / Positif diberi skor 		           	4</a:t>
            </a:r>
          </a:p>
          <a:p>
            <a:pPr eaLnBrk="1" hangingPunct="1">
              <a:buFont typeface="Arial" pitchFamily="34" charset="0"/>
              <a:buChar char="•"/>
            </a:pPr>
            <a:r>
              <a:rPr lang="en-US" smtClean="0"/>
              <a:t>Ragu-ragu / Netral diberi skor			           3</a:t>
            </a:r>
          </a:p>
          <a:p>
            <a:pPr eaLnBrk="1" hangingPunct="1">
              <a:buFont typeface="Arial" pitchFamily="34" charset="0"/>
              <a:buChar char="•"/>
            </a:pPr>
            <a:r>
              <a:rPr lang="en-US" smtClean="0"/>
              <a:t>Tidak setuju / negative diberi skor	            	2</a:t>
            </a:r>
          </a:p>
          <a:p>
            <a:pPr eaLnBrk="1" hangingPunct="1">
              <a:buFont typeface="Arial" pitchFamily="34" charset="0"/>
              <a:buChar char="•"/>
            </a:pPr>
            <a:r>
              <a:rPr lang="en-US" smtClean="0"/>
              <a:t>Sangat tidak setuju / sangat negatif diberi skor	1</a:t>
            </a:r>
          </a:p>
          <a:p>
            <a:pPr eaLnBrk="1" hangingPunct="1">
              <a:buFont typeface="Arial" pitchFamily="34" charset="0"/>
              <a:buNone/>
            </a:pPr>
            <a:endParaRPr lang="en-US" smtClean="0"/>
          </a:p>
        </p:txBody>
      </p:sp>
    </p:spTree>
    <p:extLst>
      <p:ext uri="{BB962C8B-B14F-4D97-AF65-F5344CB8AC3E}">
        <p14:creationId xmlns:p14="http://schemas.microsoft.com/office/powerpoint/2010/main" val="21444430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pPr eaLnBrk="1" hangingPunct="1"/>
            <a:r>
              <a:rPr lang="en-US" smtClean="0"/>
              <a:t>Skala Guttman (1)</a:t>
            </a:r>
          </a:p>
        </p:txBody>
      </p:sp>
      <p:sp>
        <p:nvSpPr>
          <p:cNvPr id="77827" name="Content Placeholder 2"/>
          <p:cNvSpPr>
            <a:spLocks noGrp="1"/>
          </p:cNvSpPr>
          <p:nvPr>
            <p:ph idx="1"/>
          </p:nvPr>
        </p:nvSpPr>
        <p:spPr>
          <a:xfrm>
            <a:off x="457200" y="1600200"/>
            <a:ext cx="7467600" cy="4873625"/>
          </a:xfrm>
        </p:spPr>
        <p:txBody>
          <a:bodyPr>
            <a:normAutofit lnSpcReduction="10000"/>
          </a:bodyPr>
          <a:lstStyle/>
          <a:p>
            <a:pPr algn="just" eaLnBrk="1" hangingPunct="1"/>
            <a:r>
              <a:rPr lang="en-US" sz="3000" smtClean="0"/>
              <a:t>Skala ini didapat jawaban yang tegas, ya-tidak, benar-salah, positif-negatif, pernah-tidak pernah. Penelitian dengan menggunakan skala Guttman bila ingin mendapat jawaban yang tegas terhadap suatu permasalahan yang ditanyakan. Skala Guttman selain dapat dibuat dalam bentuk pilihan ganda, juga dapat dibuat dalam bentuk checklist. </a:t>
            </a:r>
          </a:p>
        </p:txBody>
      </p:sp>
    </p:spTree>
    <p:extLst>
      <p:ext uri="{BB962C8B-B14F-4D97-AF65-F5344CB8AC3E}">
        <p14:creationId xmlns:p14="http://schemas.microsoft.com/office/powerpoint/2010/main" val="26625071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p:txBody>
          <a:bodyPr/>
          <a:lstStyle/>
          <a:p>
            <a:pPr eaLnBrk="1" hangingPunct="1"/>
            <a:r>
              <a:rPr lang="en-US" smtClean="0"/>
              <a:t>Skala Guttman (2)</a:t>
            </a:r>
          </a:p>
        </p:txBody>
      </p:sp>
      <p:sp>
        <p:nvSpPr>
          <p:cNvPr id="78851" name="Content Placeholder 2"/>
          <p:cNvSpPr>
            <a:spLocks noGrp="1"/>
          </p:cNvSpPr>
          <p:nvPr>
            <p:ph idx="1"/>
          </p:nvPr>
        </p:nvSpPr>
        <p:spPr>
          <a:xfrm>
            <a:off x="457200" y="1600200"/>
            <a:ext cx="7467600" cy="4873625"/>
          </a:xfrm>
        </p:spPr>
        <p:txBody>
          <a:bodyPr/>
          <a:lstStyle/>
          <a:p>
            <a:pPr eaLnBrk="1" hangingPunct="1"/>
            <a:r>
              <a:rPr lang="en-US" sz="2800" smtClean="0"/>
              <a:t>Jawaban diberi skor tertinggi 1 dan terendah nol. Misal untuk jawaban setuju diberi skor 1 dan jawaban tidak setuju diberi skor 0.</a:t>
            </a:r>
          </a:p>
          <a:p>
            <a:pPr eaLnBrk="1" hangingPunct="1">
              <a:buFont typeface="Arial" pitchFamily="34" charset="0"/>
              <a:buNone/>
            </a:pPr>
            <a:r>
              <a:rPr lang="en-US" sz="2800" smtClean="0"/>
              <a:t>	Contoh:</a:t>
            </a:r>
          </a:p>
          <a:p>
            <a:pPr eaLnBrk="1" hangingPunct="1">
              <a:buFont typeface="Arial" pitchFamily="34" charset="0"/>
              <a:buNone/>
            </a:pPr>
            <a:r>
              <a:rPr lang="en-US" sz="2800" smtClean="0"/>
              <a:t>	Pernahkah pimpinan melakukan pemeriksaan di ruang kerja anda?</a:t>
            </a:r>
          </a:p>
          <a:p>
            <a:pPr marL="971550" lvl="1" indent="-514350" eaLnBrk="1" hangingPunct="1">
              <a:buFont typeface="Calibri" pitchFamily="34" charset="0"/>
              <a:buAutoNum type="alphaLcPeriod"/>
            </a:pPr>
            <a:r>
              <a:rPr lang="en-US" sz="2800" smtClean="0"/>
              <a:t>Tidak pernah</a:t>
            </a:r>
          </a:p>
          <a:p>
            <a:pPr marL="971550" lvl="1" indent="-514350" eaLnBrk="1" hangingPunct="1">
              <a:buFont typeface="Calibri" pitchFamily="34" charset="0"/>
              <a:buAutoNum type="alphaLcPeriod"/>
            </a:pPr>
            <a:r>
              <a:rPr lang="en-US" sz="2800" smtClean="0"/>
              <a:t>Pernah</a:t>
            </a:r>
          </a:p>
          <a:p>
            <a:pPr eaLnBrk="1" hangingPunct="1"/>
            <a:endParaRPr lang="en-US" sz="2800" smtClean="0"/>
          </a:p>
        </p:txBody>
      </p:sp>
    </p:spTree>
    <p:extLst>
      <p:ext uri="{BB962C8B-B14F-4D97-AF65-F5344CB8AC3E}">
        <p14:creationId xmlns:p14="http://schemas.microsoft.com/office/powerpoint/2010/main" val="23059345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pPr eaLnBrk="1" hangingPunct="1"/>
            <a:r>
              <a:rPr lang="en-US" smtClean="0"/>
              <a:t>Semantic Defferensial</a:t>
            </a:r>
          </a:p>
        </p:txBody>
      </p:sp>
      <p:sp>
        <p:nvSpPr>
          <p:cNvPr id="14339" name="Content Placeholder 2"/>
          <p:cNvSpPr>
            <a:spLocks noGrp="1"/>
          </p:cNvSpPr>
          <p:nvPr>
            <p:ph idx="1"/>
          </p:nvPr>
        </p:nvSpPr>
        <p:spPr>
          <a:xfrm>
            <a:off x="457200" y="1600200"/>
            <a:ext cx="7467600" cy="4873625"/>
          </a:xfrm>
        </p:spPr>
        <p:txBody>
          <a:bodyPr>
            <a:normAutofit fontScale="92500" lnSpcReduction="10000"/>
          </a:bodyPr>
          <a:lstStyle/>
          <a:p>
            <a:pPr marL="274320" indent="-274320" algn="just" eaLnBrk="1" fontAlgn="auto" hangingPunct="1">
              <a:spcAft>
                <a:spcPts val="0"/>
              </a:spcAft>
              <a:buFont typeface="Wingdings"/>
              <a:buChar char=""/>
              <a:defRPr/>
            </a:pPr>
            <a:r>
              <a:rPr lang="en-US" sz="2700" smtClean="0"/>
              <a:t>Skala pengukuran yang berbentuk semantic defferensial dikembangkan oleh Osgood. Skala ini juga untuk mengukur sikap hanya bentuknya tidak checklist atau pilihan ganda, tetapi tersusun dalam satu garis kontinum yang jawaban sangat positifnya teletak dibagian kanan garis, dan jawaban sangat negative terletak terletak di bagian kiri garis atau sebaliknya.</a:t>
            </a:r>
          </a:p>
          <a:p>
            <a:pPr marL="274320" indent="-274320" algn="just" eaLnBrk="1" fontAlgn="auto" hangingPunct="1">
              <a:spcAft>
                <a:spcPts val="0"/>
              </a:spcAft>
              <a:buFont typeface="Wingdings"/>
              <a:buChar char=""/>
              <a:defRPr/>
            </a:pPr>
            <a:r>
              <a:rPr lang="en-US" sz="2700" smtClean="0"/>
              <a:t>Data yang diperoleh adalah data interval, dan biasanya skala ini digunakan untuk mengukur sikap/karakteristik tertentu yang dipunyai oleh seseorang.</a:t>
            </a:r>
          </a:p>
        </p:txBody>
      </p:sp>
    </p:spTree>
    <p:extLst>
      <p:ext uri="{BB962C8B-B14F-4D97-AF65-F5344CB8AC3E}">
        <p14:creationId xmlns:p14="http://schemas.microsoft.com/office/powerpoint/2010/main" val="25141082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p:txBody>
          <a:bodyPr/>
          <a:lstStyle/>
          <a:p>
            <a:pPr eaLnBrk="1" hangingPunct="1"/>
            <a:r>
              <a:rPr lang="en-US" smtClean="0"/>
              <a:t>Rating Scale</a:t>
            </a:r>
          </a:p>
        </p:txBody>
      </p:sp>
      <p:sp>
        <p:nvSpPr>
          <p:cNvPr id="3" name="Content Placeholder 2"/>
          <p:cNvSpPr>
            <a:spLocks noGrp="1"/>
          </p:cNvSpPr>
          <p:nvPr>
            <p:ph idx="1"/>
          </p:nvPr>
        </p:nvSpPr>
        <p:spPr>
          <a:xfrm>
            <a:off x="457200" y="1600200"/>
            <a:ext cx="7467600" cy="4873625"/>
          </a:xfrm>
        </p:spPr>
        <p:txBody>
          <a:bodyPr>
            <a:normAutofit fontScale="92500" lnSpcReduction="10000"/>
          </a:bodyPr>
          <a:lstStyle/>
          <a:p>
            <a:pPr marL="0" indent="0" algn="just" eaLnBrk="1" fontAlgn="auto" hangingPunct="1">
              <a:spcAft>
                <a:spcPts val="0"/>
              </a:spcAft>
              <a:buFont typeface="Arial" charset="0"/>
              <a:buNone/>
              <a:defRPr/>
            </a:pPr>
            <a:r>
              <a:rPr lang="en-US" sz="2800" dirty="0" smtClean="0"/>
              <a:t>Dari </a:t>
            </a:r>
            <a:r>
              <a:rPr lang="en-US" sz="2800" dirty="0" err="1" smtClean="0"/>
              <a:t>ketiga</a:t>
            </a:r>
            <a:r>
              <a:rPr lang="en-US" sz="2800" dirty="0" smtClean="0"/>
              <a:t> </a:t>
            </a:r>
            <a:r>
              <a:rPr lang="en-US" sz="2800" dirty="0" err="1" smtClean="0"/>
              <a:t>skala</a:t>
            </a:r>
            <a:r>
              <a:rPr lang="en-US" sz="2800" dirty="0" smtClean="0"/>
              <a:t> </a:t>
            </a:r>
            <a:r>
              <a:rPr lang="en-US" sz="2800" dirty="0" err="1" smtClean="0"/>
              <a:t>pengukuran</a:t>
            </a:r>
            <a:r>
              <a:rPr lang="en-US" sz="2800" dirty="0" smtClean="0"/>
              <a:t>, data yang </a:t>
            </a:r>
            <a:r>
              <a:rPr lang="en-US" sz="2800" dirty="0" err="1" smtClean="0"/>
              <a:t>diperoleh</a:t>
            </a:r>
            <a:r>
              <a:rPr lang="en-US" sz="2800" dirty="0" smtClean="0"/>
              <a:t> </a:t>
            </a:r>
            <a:r>
              <a:rPr lang="en-US" sz="2800" dirty="0" err="1" smtClean="0"/>
              <a:t>semuanya</a:t>
            </a:r>
            <a:r>
              <a:rPr lang="en-US" sz="2800" dirty="0" smtClean="0"/>
              <a:t> </a:t>
            </a:r>
            <a:r>
              <a:rPr lang="en-US" sz="2800" dirty="0" err="1" smtClean="0"/>
              <a:t>adalah</a:t>
            </a:r>
            <a:r>
              <a:rPr lang="en-US" sz="2800" dirty="0" smtClean="0"/>
              <a:t> data </a:t>
            </a:r>
            <a:r>
              <a:rPr lang="en-US" sz="2800" dirty="0" err="1" smtClean="0"/>
              <a:t>kualitatif</a:t>
            </a:r>
            <a:r>
              <a:rPr lang="en-US" sz="2800" dirty="0" smtClean="0"/>
              <a:t> yang </a:t>
            </a:r>
            <a:r>
              <a:rPr lang="en-US" sz="2800" dirty="0" err="1" smtClean="0"/>
              <a:t>kemudian</a:t>
            </a:r>
            <a:r>
              <a:rPr lang="en-US" sz="2800" dirty="0" smtClean="0"/>
              <a:t> </a:t>
            </a:r>
            <a:r>
              <a:rPr lang="en-US" sz="2800" dirty="0" err="1" smtClean="0"/>
              <a:t>dikuantitatifkan</a:t>
            </a:r>
            <a:r>
              <a:rPr lang="en-US" sz="2800" dirty="0" smtClean="0"/>
              <a:t>. </a:t>
            </a:r>
            <a:r>
              <a:rPr lang="en-US" sz="2800" dirty="0" err="1" smtClean="0"/>
              <a:t>Tetapi</a:t>
            </a:r>
            <a:r>
              <a:rPr lang="en-US" sz="2800" dirty="0" smtClean="0"/>
              <a:t> </a:t>
            </a:r>
            <a:r>
              <a:rPr lang="en-US" sz="2800" dirty="0" err="1" smtClean="0"/>
              <a:t>dengan</a:t>
            </a:r>
            <a:r>
              <a:rPr lang="en-US" sz="2800" dirty="0" smtClean="0"/>
              <a:t> rating scale data </a:t>
            </a:r>
            <a:r>
              <a:rPr lang="en-US" sz="2800" dirty="0" err="1" smtClean="0"/>
              <a:t>mentah</a:t>
            </a:r>
            <a:r>
              <a:rPr lang="en-US" sz="2800" dirty="0" smtClean="0"/>
              <a:t> yang </a:t>
            </a:r>
            <a:r>
              <a:rPr lang="en-US" sz="2800" dirty="0" err="1" smtClean="0"/>
              <a:t>diperoleh</a:t>
            </a:r>
            <a:r>
              <a:rPr lang="en-US" sz="2800" dirty="0" smtClean="0"/>
              <a:t> </a:t>
            </a:r>
            <a:r>
              <a:rPr lang="en-US" sz="2800" dirty="0" err="1" smtClean="0"/>
              <a:t>berupa</a:t>
            </a:r>
            <a:r>
              <a:rPr lang="en-US" sz="2800" dirty="0" smtClean="0"/>
              <a:t> </a:t>
            </a:r>
            <a:r>
              <a:rPr lang="en-US" sz="2800" dirty="0" err="1" smtClean="0"/>
              <a:t>angka</a:t>
            </a:r>
            <a:r>
              <a:rPr lang="en-US" sz="2800" dirty="0" smtClean="0"/>
              <a:t> </a:t>
            </a:r>
            <a:r>
              <a:rPr lang="en-US" sz="2800" dirty="0" err="1" smtClean="0"/>
              <a:t>kemudian</a:t>
            </a:r>
            <a:r>
              <a:rPr lang="en-US" sz="2800" dirty="0" smtClean="0"/>
              <a:t> </a:t>
            </a:r>
            <a:r>
              <a:rPr lang="en-US" sz="2800" dirty="0" err="1" smtClean="0"/>
              <a:t>ditafsirkan</a:t>
            </a:r>
            <a:r>
              <a:rPr lang="en-US" sz="2800" dirty="0" smtClean="0"/>
              <a:t> </a:t>
            </a:r>
            <a:r>
              <a:rPr lang="en-US" sz="2800" dirty="0" err="1" smtClean="0"/>
              <a:t>dalam</a:t>
            </a:r>
            <a:r>
              <a:rPr lang="en-US" sz="2800" dirty="0" smtClean="0"/>
              <a:t> </a:t>
            </a:r>
            <a:r>
              <a:rPr lang="en-US" sz="2800" dirty="0" err="1" smtClean="0"/>
              <a:t>pengertian</a:t>
            </a:r>
            <a:r>
              <a:rPr lang="en-US" sz="2800" dirty="0" smtClean="0"/>
              <a:t> </a:t>
            </a:r>
            <a:r>
              <a:rPr lang="en-US" sz="2800" dirty="0" err="1" smtClean="0"/>
              <a:t>kualitatif</a:t>
            </a:r>
            <a:r>
              <a:rPr lang="en-US" sz="2800" dirty="0" smtClean="0"/>
              <a:t>. </a:t>
            </a:r>
            <a:r>
              <a:rPr lang="en-US" sz="2800" dirty="0" err="1" smtClean="0"/>
              <a:t>Oleh</a:t>
            </a:r>
            <a:r>
              <a:rPr lang="en-US" sz="2800" dirty="0" smtClean="0"/>
              <a:t> </a:t>
            </a:r>
            <a:r>
              <a:rPr lang="en-US" sz="2800" dirty="0" err="1" smtClean="0"/>
              <a:t>karena</a:t>
            </a:r>
            <a:r>
              <a:rPr lang="en-US" sz="2800" dirty="0" smtClean="0"/>
              <a:t> </a:t>
            </a:r>
            <a:r>
              <a:rPr lang="en-US" sz="2800" dirty="0" err="1" smtClean="0"/>
              <a:t>itu</a:t>
            </a:r>
            <a:r>
              <a:rPr lang="en-US" sz="2800" dirty="0" smtClean="0"/>
              <a:t> rating scale </a:t>
            </a:r>
            <a:r>
              <a:rPr lang="en-US" sz="2800" dirty="0" err="1" smtClean="0"/>
              <a:t>ini</a:t>
            </a:r>
            <a:r>
              <a:rPr lang="en-US" sz="2800" dirty="0" smtClean="0"/>
              <a:t> </a:t>
            </a:r>
            <a:r>
              <a:rPr lang="en-US" sz="2800" dirty="0" err="1" smtClean="0"/>
              <a:t>lebih</a:t>
            </a:r>
            <a:r>
              <a:rPr lang="en-US" sz="2800" dirty="0" smtClean="0"/>
              <a:t> </a:t>
            </a:r>
            <a:r>
              <a:rPr lang="en-US" sz="2800" dirty="0" err="1" smtClean="0"/>
              <a:t>fleksibel</a:t>
            </a:r>
            <a:r>
              <a:rPr lang="en-US" sz="2800" dirty="0" smtClean="0"/>
              <a:t>, </a:t>
            </a:r>
            <a:r>
              <a:rPr lang="en-US" sz="2800" dirty="0" err="1" smtClean="0"/>
              <a:t>tidak</a:t>
            </a:r>
            <a:r>
              <a:rPr lang="en-US" sz="2800" dirty="0" smtClean="0"/>
              <a:t> </a:t>
            </a:r>
            <a:r>
              <a:rPr lang="en-US" sz="2800" dirty="0" err="1" smtClean="0"/>
              <a:t>terbatas</a:t>
            </a:r>
            <a:r>
              <a:rPr lang="en-US" sz="2800" dirty="0" smtClean="0"/>
              <a:t> </a:t>
            </a:r>
            <a:r>
              <a:rPr lang="en-US" sz="2800" dirty="0" err="1" smtClean="0"/>
              <a:t>untuk</a:t>
            </a:r>
            <a:r>
              <a:rPr lang="en-US" sz="2800" dirty="0" smtClean="0"/>
              <a:t> </a:t>
            </a:r>
            <a:r>
              <a:rPr lang="en-US" sz="2800" dirty="0" err="1" smtClean="0"/>
              <a:t>pengukuran</a:t>
            </a:r>
            <a:r>
              <a:rPr lang="en-US" sz="2800" dirty="0" smtClean="0"/>
              <a:t> </a:t>
            </a:r>
            <a:r>
              <a:rPr lang="en-US" sz="2800" dirty="0" err="1" smtClean="0"/>
              <a:t>sikap</a:t>
            </a:r>
            <a:r>
              <a:rPr lang="en-US" sz="2800" dirty="0" smtClean="0"/>
              <a:t> </a:t>
            </a:r>
            <a:r>
              <a:rPr lang="en-US" sz="2800" dirty="0" err="1" smtClean="0"/>
              <a:t>saja</a:t>
            </a:r>
            <a:r>
              <a:rPr lang="en-US" sz="2800" dirty="0" smtClean="0"/>
              <a:t> </a:t>
            </a:r>
            <a:r>
              <a:rPr lang="en-US" sz="2800" dirty="0" err="1" smtClean="0"/>
              <a:t>tetapi</a:t>
            </a:r>
            <a:r>
              <a:rPr lang="en-US" sz="2800" dirty="0" smtClean="0"/>
              <a:t> </a:t>
            </a:r>
            <a:r>
              <a:rPr lang="en-US" sz="2800" dirty="0" err="1" smtClean="0"/>
              <a:t>untuk</a:t>
            </a:r>
            <a:r>
              <a:rPr lang="en-US" sz="2800" dirty="0" smtClean="0"/>
              <a:t> </a:t>
            </a:r>
            <a:r>
              <a:rPr lang="en-US" sz="2800" dirty="0" err="1" smtClean="0"/>
              <a:t>mengukur</a:t>
            </a:r>
            <a:r>
              <a:rPr lang="en-US" sz="2800" dirty="0" smtClean="0"/>
              <a:t> </a:t>
            </a:r>
            <a:r>
              <a:rPr lang="en-US" sz="2800" dirty="0" err="1" smtClean="0"/>
              <a:t>persepsi</a:t>
            </a:r>
            <a:r>
              <a:rPr lang="en-US" sz="2800" dirty="0" smtClean="0"/>
              <a:t> </a:t>
            </a:r>
            <a:r>
              <a:rPr lang="en-US" sz="2800" dirty="0" err="1" smtClean="0"/>
              <a:t>responden</a:t>
            </a:r>
            <a:r>
              <a:rPr lang="en-US" sz="2800" dirty="0" smtClean="0"/>
              <a:t> </a:t>
            </a:r>
            <a:r>
              <a:rPr lang="en-US" sz="2800" dirty="0" err="1" smtClean="0"/>
              <a:t>terhadap</a:t>
            </a:r>
            <a:r>
              <a:rPr lang="en-US" sz="2800" dirty="0" smtClean="0"/>
              <a:t> </a:t>
            </a:r>
            <a:r>
              <a:rPr lang="en-US" sz="2800" dirty="0" err="1" smtClean="0"/>
              <a:t>fenomena</a:t>
            </a:r>
            <a:r>
              <a:rPr lang="en-US" sz="2800" dirty="0" smtClean="0"/>
              <a:t> </a:t>
            </a:r>
            <a:r>
              <a:rPr lang="en-US" sz="2800" dirty="0" err="1" smtClean="0"/>
              <a:t>lainnya</a:t>
            </a:r>
            <a:r>
              <a:rPr lang="en-US" sz="2800" dirty="0" smtClean="0"/>
              <a:t>, </a:t>
            </a:r>
            <a:r>
              <a:rPr lang="en-US" sz="2800" dirty="0" err="1" smtClean="0"/>
              <a:t>seperti</a:t>
            </a:r>
            <a:r>
              <a:rPr lang="en-US" sz="2800" dirty="0" smtClean="0"/>
              <a:t> </a:t>
            </a:r>
            <a:r>
              <a:rPr lang="en-US" sz="2800" dirty="0" err="1" smtClean="0"/>
              <a:t>skala</a:t>
            </a:r>
            <a:r>
              <a:rPr lang="en-US" sz="2800" dirty="0" smtClean="0"/>
              <a:t> </a:t>
            </a:r>
            <a:r>
              <a:rPr lang="en-US" sz="2800" dirty="0" err="1" smtClean="0"/>
              <a:t>untuk</a:t>
            </a:r>
            <a:r>
              <a:rPr lang="en-US" sz="2800" dirty="0" smtClean="0"/>
              <a:t> </a:t>
            </a:r>
            <a:r>
              <a:rPr lang="en-US" sz="2800" dirty="0" err="1" smtClean="0"/>
              <a:t>mengukur</a:t>
            </a:r>
            <a:r>
              <a:rPr lang="en-US" sz="2800" dirty="0" smtClean="0"/>
              <a:t> status </a:t>
            </a:r>
            <a:r>
              <a:rPr lang="en-US" sz="2800" dirty="0" err="1" smtClean="0"/>
              <a:t>sosial</a:t>
            </a:r>
            <a:r>
              <a:rPr lang="en-US" sz="2800" dirty="0" smtClean="0"/>
              <a:t> </a:t>
            </a:r>
            <a:r>
              <a:rPr lang="en-US" sz="2800" dirty="0" err="1" smtClean="0"/>
              <a:t>ekonomi</a:t>
            </a:r>
            <a:r>
              <a:rPr lang="en-US" sz="2800" dirty="0" smtClean="0"/>
              <a:t>, </a:t>
            </a:r>
            <a:r>
              <a:rPr lang="en-US" sz="2800" dirty="0" err="1" smtClean="0"/>
              <a:t>kelembagaan</a:t>
            </a:r>
            <a:r>
              <a:rPr lang="en-US" sz="2800" dirty="0" smtClean="0"/>
              <a:t>, </a:t>
            </a:r>
            <a:r>
              <a:rPr lang="en-US" sz="2800" dirty="0" err="1" smtClean="0"/>
              <a:t>pengetahuan</a:t>
            </a:r>
            <a:r>
              <a:rPr lang="en-US" sz="2800" dirty="0" smtClean="0"/>
              <a:t>, </a:t>
            </a:r>
            <a:r>
              <a:rPr lang="en-US" sz="2800" dirty="0" err="1" smtClean="0"/>
              <a:t>ke</a:t>
            </a:r>
            <a:r>
              <a:rPr lang="en-US" dirty="0" err="1" smtClean="0"/>
              <a:t>mampuan</a:t>
            </a:r>
            <a:r>
              <a:rPr lang="en-US" dirty="0" smtClean="0"/>
              <a:t>, </a:t>
            </a:r>
            <a:r>
              <a:rPr lang="en-US" dirty="0" err="1" smtClean="0"/>
              <a:t>proses</a:t>
            </a:r>
            <a:r>
              <a:rPr lang="en-US" dirty="0" smtClean="0"/>
              <a:t> </a:t>
            </a:r>
            <a:r>
              <a:rPr lang="en-US" dirty="0" err="1" smtClean="0"/>
              <a:t>kegiatan</a:t>
            </a:r>
            <a:r>
              <a:rPr lang="en-US" dirty="0" smtClean="0"/>
              <a:t> </a:t>
            </a:r>
            <a:r>
              <a:rPr lang="en-US" dirty="0" err="1" smtClean="0"/>
              <a:t>dll</a:t>
            </a:r>
            <a:r>
              <a:rPr lang="en-US" dirty="0" smtClean="0"/>
              <a:t>.</a:t>
            </a:r>
          </a:p>
          <a:p>
            <a:pPr marL="274320" indent="-274320" eaLnBrk="1" fontAlgn="auto" hangingPunct="1">
              <a:spcAft>
                <a:spcPts val="0"/>
              </a:spcAft>
              <a:buFont typeface="Wingdings"/>
              <a:buChar char=""/>
              <a:defRPr/>
            </a:pPr>
            <a:endParaRPr lang="en-US" dirty="0"/>
          </a:p>
        </p:txBody>
      </p:sp>
    </p:spTree>
    <p:extLst>
      <p:ext uri="{BB962C8B-B14F-4D97-AF65-F5344CB8AC3E}">
        <p14:creationId xmlns:p14="http://schemas.microsoft.com/office/powerpoint/2010/main" val="6690507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p:txBody>
          <a:bodyPr/>
          <a:lstStyle/>
          <a:p>
            <a:pPr eaLnBrk="1" hangingPunct="1"/>
            <a:endParaRPr lang="id-ID" smtClean="0"/>
          </a:p>
        </p:txBody>
      </p:sp>
      <p:sp>
        <p:nvSpPr>
          <p:cNvPr id="81923" name="Content Placeholder 2"/>
          <p:cNvSpPr>
            <a:spLocks noGrp="1"/>
          </p:cNvSpPr>
          <p:nvPr>
            <p:ph idx="1"/>
          </p:nvPr>
        </p:nvSpPr>
        <p:spPr>
          <a:xfrm>
            <a:off x="457200" y="1600200"/>
            <a:ext cx="7467600" cy="4873625"/>
          </a:xfrm>
        </p:spPr>
        <p:txBody>
          <a:bodyPr/>
          <a:lstStyle/>
          <a:p>
            <a:pPr eaLnBrk="1" hangingPunct="1">
              <a:buFont typeface="Wingdings" pitchFamily="2" charset="2"/>
              <a:buNone/>
            </a:pPr>
            <a:r>
              <a:rPr lang="en-US" i="1" smtClean="0"/>
              <a:t>Contoh:</a:t>
            </a:r>
          </a:p>
          <a:p>
            <a:pPr eaLnBrk="1" hangingPunct="1">
              <a:buFont typeface="Wingdings" pitchFamily="2" charset="2"/>
              <a:buNone/>
            </a:pPr>
            <a:r>
              <a:rPr lang="en-US" i="1" smtClean="0"/>
              <a:t>Kenyaman ruang loby kampus UNIKOM</a:t>
            </a:r>
            <a:r>
              <a:rPr lang="en-US" b="1" i="1" smtClean="0"/>
              <a:t>:</a:t>
            </a:r>
            <a:endParaRPr lang="en-US" i="1" smtClean="0"/>
          </a:p>
          <a:p>
            <a:pPr eaLnBrk="1" hangingPunct="1">
              <a:buFont typeface="Wingdings" pitchFamily="2" charset="2"/>
              <a:buNone/>
            </a:pPr>
            <a:r>
              <a:rPr lang="en-US" i="1" smtClean="0"/>
              <a:t>	5	  4	3	2	1	</a:t>
            </a:r>
          </a:p>
          <a:p>
            <a:pPr eaLnBrk="1" hangingPunct="1">
              <a:buFont typeface="Wingdings" pitchFamily="2" charset="2"/>
              <a:buNone/>
            </a:pPr>
            <a:r>
              <a:rPr lang="en-US" i="1" smtClean="0"/>
              <a:t>	</a:t>
            </a:r>
          </a:p>
          <a:p>
            <a:pPr eaLnBrk="1" hangingPunct="1">
              <a:buFont typeface="Wingdings" pitchFamily="2" charset="2"/>
              <a:buNone/>
            </a:pPr>
            <a:r>
              <a:rPr lang="en-US" i="1" smtClean="0"/>
              <a:t>	Kebersihan area parkir Kampus UNIKOM</a:t>
            </a:r>
            <a:r>
              <a:rPr lang="en-US" b="1" i="1" smtClean="0"/>
              <a:t>:</a:t>
            </a:r>
            <a:endParaRPr lang="en-US" i="1" smtClean="0"/>
          </a:p>
          <a:p>
            <a:pPr eaLnBrk="1" hangingPunct="1">
              <a:buFont typeface="Wingdings" pitchFamily="2" charset="2"/>
              <a:buNone/>
            </a:pPr>
            <a:r>
              <a:rPr lang="en-US" i="1" smtClean="0"/>
              <a:t>	5	  4	3	2	1 </a:t>
            </a:r>
          </a:p>
          <a:p>
            <a:pPr eaLnBrk="1" hangingPunct="1"/>
            <a:endParaRPr lang="en-US" smtClean="0"/>
          </a:p>
        </p:txBody>
      </p:sp>
    </p:spTree>
    <p:extLst>
      <p:ext uri="{BB962C8B-B14F-4D97-AF65-F5344CB8AC3E}">
        <p14:creationId xmlns:p14="http://schemas.microsoft.com/office/powerpoint/2010/main" val="42750617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pPr eaLnBrk="1" hangingPunct="1"/>
            <a:r>
              <a:rPr lang="en-US" smtClean="0"/>
              <a:t>Skala Pengukuran Variabel</a:t>
            </a:r>
          </a:p>
        </p:txBody>
      </p:sp>
      <p:sp>
        <p:nvSpPr>
          <p:cNvPr id="67587" name="Content Placeholder 2"/>
          <p:cNvSpPr>
            <a:spLocks noGrp="1"/>
          </p:cNvSpPr>
          <p:nvPr>
            <p:ph idx="1"/>
          </p:nvPr>
        </p:nvSpPr>
        <p:spPr>
          <a:xfrm>
            <a:off x="457200" y="1600200"/>
            <a:ext cx="7467600" cy="4873625"/>
          </a:xfrm>
        </p:spPr>
        <p:txBody>
          <a:bodyPr/>
          <a:lstStyle/>
          <a:p>
            <a:pPr eaLnBrk="1" hangingPunct="1"/>
            <a:r>
              <a:rPr lang="en-US" sz="3600" smtClean="0"/>
              <a:t>Skala pengukuran merupakan seperangkat aturan yang diperlukan untuk mengkuantitatifkan data dari pengukuran suatu variabel.</a:t>
            </a:r>
          </a:p>
          <a:p>
            <a:pPr eaLnBrk="1" hangingPunct="1"/>
            <a:endParaRPr lang="en-US" smtClean="0"/>
          </a:p>
        </p:txBody>
      </p:sp>
    </p:spTree>
    <p:extLst>
      <p:ext uri="{BB962C8B-B14F-4D97-AF65-F5344CB8AC3E}">
        <p14:creationId xmlns:p14="http://schemas.microsoft.com/office/powerpoint/2010/main" val="7192298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normAutofit fontScale="90000"/>
          </a:bodyPr>
          <a:lstStyle/>
          <a:p>
            <a:pPr eaLnBrk="1" hangingPunct="1"/>
            <a:r>
              <a:rPr lang="en-US" smtClean="0"/>
              <a:t>Macam-macam skala pengukuran (1)</a:t>
            </a:r>
          </a:p>
        </p:txBody>
      </p:sp>
      <p:sp>
        <p:nvSpPr>
          <p:cNvPr id="3" name="Content Placeholder 2"/>
          <p:cNvSpPr>
            <a:spLocks noGrp="1"/>
          </p:cNvSpPr>
          <p:nvPr>
            <p:ph idx="1"/>
          </p:nvPr>
        </p:nvSpPr>
        <p:spPr>
          <a:xfrm>
            <a:off x="457200" y="1600200"/>
            <a:ext cx="7467600" cy="4873625"/>
          </a:xfrm>
        </p:spPr>
        <p:txBody>
          <a:bodyPr rtlCol="0">
            <a:normAutofit lnSpcReduction="10000"/>
          </a:bodyPr>
          <a:lstStyle/>
          <a:p>
            <a:pPr marL="514350" indent="-514350" eaLnBrk="1" fontAlgn="auto" hangingPunct="1">
              <a:spcAft>
                <a:spcPts val="0"/>
              </a:spcAft>
              <a:buFont typeface="+mj-lt"/>
              <a:buAutoNum type="arabicPeriod"/>
              <a:defRPr/>
            </a:pPr>
            <a:r>
              <a:rPr lang="en-US" sz="2800" dirty="0" err="1" smtClean="0"/>
              <a:t>Skala</a:t>
            </a:r>
            <a:r>
              <a:rPr lang="en-US" sz="2800" dirty="0" smtClean="0"/>
              <a:t> Nominal</a:t>
            </a:r>
          </a:p>
          <a:p>
            <a:pPr marL="274320" indent="114300" algn="just" eaLnBrk="1" fontAlgn="auto" hangingPunct="1">
              <a:spcAft>
                <a:spcPts val="0"/>
              </a:spcAft>
              <a:buFont typeface="Arial" pitchFamily="34" charset="0"/>
              <a:buNone/>
              <a:defRPr/>
            </a:pPr>
            <a:r>
              <a:rPr lang="en-US" sz="2800" dirty="0" err="1" smtClean="0"/>
              <a:t>Penelitian</a:t>
            </a:r>
            <a:r>
              <a:rPr lang="en-US" sz="2800" dirty="0" smtClean="0"/>
              <a:t> </a:t>
            </a:r>
            <a:r>
              <a:rPr lang="en-US" sz="2800" dirty="0" err="1" smtClean="0"/>
              <a:t>dengan</a:t>
            </a:r>
            <a:r>
              <a:rPr lang="en-US" sz="2800" dirty="0" smtClean="0"/>
              <a:t> instrument </a:t>
            </a:r>
            <a:r>
              <a:rPr lang="en-US" sz="2800" dirty="0" err="1" smtClean="0"/>
              <a:t>penelitian</a:t>
            </a:r>
            <a:r>
              <a:rPr lang="en-US" sz="2800" dirty="0" smtClean="0"/>
              <a:t> </a:t>
            </a:r>
            <a:r>
              <a:rPr lang="en-US" sz="2800" dirty="0" err="1" smtClean="0"/>
              <a:t>skala</a:t>
            </a:r>
            <a:r>
              <a:rPr lang="en-US" sz="2800" dirty="0" smtClean="0"/>
              <a:t> nominal, </a:t>
            </a:r>
            <a:r>
              <a:rPr lang="en-US" sz="2800" dirty="0" err="1" smtClean="0"/>
              <a:t>sebenarnya</a:t>
            </a:r>
            <a:r>
              <a:rPr lang="en-US" sz="2800" dirty="0" smtClean="0"/>
              <a:t> </a:t>
            </a:r>
            <a:r>
              <a:rPr lang="en-US" sz="2800" dirty="0" err="1" smtClean="0"/>
              <a:t>tidak</a:t>
            </a:r>
            <a:r>
              <a:rPr lang="en-US" sz="2800" dirty="0" smtClean="0"/>
              <a:t> </a:t>
            </a:r>
            <a:r>
              <a:rPr lang="en-US" sz="2800" dirty="0" err="1" smtClean="0"/>
              <a:t>melakukan</a:t>
            </a:r>
            <a:r>
              <a:rPr lang="en-US" sz="2800" dirty="0" smtClean="0"/>
              <a:t> </a:t>
            </a:r>
            <a:r>
              <a:rPr lang="en-US" sz="2800" dirty="0" err="1" smtClean="0"/>
              <a:t>pengukuran</a:t>
            </a:r>
            <a:r>
              <a:rPr lang="en-US" sz="2800" dirty="0" smtClean="0"/>
              <a:t> </a:t>
            </a:r>
            <a:r>
              <a:rPr lang="en-US" sz="2800" dirty="0" err="1" smtClean="0"/>
              <a:t>tetapi</a:t>
            </a:r>
            <a:r>
              <a:rPr lang="en-US" sz="2800" dirty="0" smtClean="0"/>
              <a:t> </a:t>
            </a:r>
            <a:r>
              <a:rPr lang="en-US" sz="2800" dirty="0" err="1" smtClean="0"/>
              <a:t>lebih</a:t>
            </a:r>
            <a:r>
              <a:rPr lang="en-US" sz="2800" dirty="0" smtClean="0"/>
              <a:t> </a:t>
            </a:r>
            <a:r>
              <a:rPr lang="en-US" sz="2800" dirty="0" err="1" smtClean="0"/>
              <a:t>pada</a:t>
            </a:r>
            <a:r>
              <a:rPr lang="en-US" sz="2800" dirty="0" smtClean="0"/>
              <a:t> </a:t>
            </a:r>
            <a:r>
              <a:rPr lang="en-US" sz="2800" dirty="0" err="1" smtClean="0"/>
              <a:t>mengkategorikan</a:t>
            </a:r>
            <a:r>
              <a:rPr lang="en-US" sz="2800" dirty="0" smtClean="0"/>
              <a:t>, </a:t>
            </a:r>
            <a:r>
              <a:rPr lang="en-US" sz="2800" dirty="0" err="1" smtClean="0"/>
              <a:t>memberi</a:t>
            </a:r>
            <a:r>
              <a:rPr lang="en-US" sz="2800" dirty="0" smtClean="0"/>
              <a:t> </a:t>
            </a:r>
            <a:r>
              <a:rPr lang="en-US" sz="2800" dirty="0" err="1" smtClean="0"/>
              <a:t>nama</a:t>
            </a:r>
            <a:r>
              <a:rPr lang="en-US" sz="2800" dirty="0" smtClean="0"/>
              <a:t>, </a:t>
            </a:r>
            <a:r>
              <a:rPr lang="en-US" sz="2800" dirty="0" err="1" smtClean="0"/>
              <a:t>dan</a:t>
            </a:r>
            <a:r>
              <a:rPr lang="en-US" sz="2800" dirty="0" smtClean="0"/>
              <a:t> </a:t>
            </a:r>
            <a:r>
              <a:rPr lang="en-US" sz="2800" dirty="0" err="1" smtClean="0"/>
              <a:t>menghitung</a:t>
            </a:r>
            <a:r>
              <a:rPr lang="en-US" sz="2800" dirty="0" smtClean="0"/>
              <a:t> </a:t>
            </a:r>
            <a:r>
              <a:rPr lang="en-US" sz="2800" dirty="0" err="1" smtClean="0"/>
              <a:t>fakta-fakta</a:t>
            </a:r>
            <a:r>
              <a:rPr lang="en-US" sz="2800" dirty="0" smtClean="0"/>
              <a:t> </a:t>
            </a:r>
            <a:r>
              <a:rPr lang="en-US" sz="2800" dirty="0" err="1" smtClean="0"/>
              <a:t>dari</a:t>
            </a:r>
            <a:r>
              <a:rPr lang="en-US" sz="2800" dirty="0" smtClean="0"/>
              <a:t> </a:t>
            </a:r>
            <a:r>
              <a:rPr lang="en-US" sz="2800" dirty="0" err="1" smtClean="0"/>
              <a:t>obyek</a:t>
            </a:r>
            <a:r>
              <a:rPr lang="en-US" sz="2800" dirty="0" smtClean="0"/>
              <a:t> yang </a:t>
            </a:r>
            <a:r>
              <a:rPr lang="en-US" sz="2800" dirty="0" err="1" smtClean="0"/>
              <a:t>diteliti</a:t>
            </a:r>
            <a:r>
              <a:rPr lang="en-US" sz="2800" dirty="0" smtClean="0"/>
              <a:t>.</a:t>
            </a:r>
          </a:p>
          <a:p>
            <a:pPr marL="274320" indent="-274320" algn="just" eaLnBrk="1" fontAlgn="auto" hangingPunct="1">
              <a:spcAft>
                <a:spcPts val="0"/>
              </a:spcAft>
              <a:buFont typeface="Arial" pitchFamily="34" charset="0"/>
              <a:buNone/>
              <a:defRPr/>
            </a:pPr>
            <a:r>
              <a:rPr lang="en-US" sz="2800" dirty="0" smtClean="0"/>
              <a:t>	</a:t>
            </a:r>
            <a:r>
              <a:rPr lang="en-US" sz="2800" dirty="0" err="1" smtClean="0"/>
              <a:t>Contoh</a:t>
            </a:r>
            <a:r>
              <a:rPr lang="en-US" sz="2800" dirty="0" smtClean="0"/>
              <a:t>:</a:t>
            </a:r>
          </a:p>
          <a:p>
            <a:pPr marL="274320" indent="22225" algn="just" eaLnBrk="1" fontAlgn="auto" hangingPunct="1">
              <a:spcAft>
                <a:spcPts val="0"/>
              </a:spcAft>
              <a:buFont typeface="Arial" pitchFamily="34" charset="0"/>
              <a:buNone/>
              <a:defRPr/>
            </a:pPr>
            <a:r>
              <a:rPr lang="en-US" sz="2800" dirty="0" err="1" smtClean="0"/>
              <a:t>Peneliti</a:t>
            </a:r>
            <a:r>
              <a:rPr lang="en-US" sz="2800" dirty="0" smtClean="0"/>
              <a:t> </a:t>
            </a:r>
            <a:r>
              <a:rPr lang="en-US" sz="2800" dirty="0" err="1" smtClean="0"/>
              <a:t>dapat</a:t>
            </a:r>
            <a:r>
              <a:rPr lang="en-US" sz="2800" dirty="0" smtClean="0"/>
              <a:t> </a:t>
            </a:r>
            <a:r>
              <a:rPr lang="en-US" sz="2800" dirty="0" err="1" smtClean="0"/>
              <a:t>mengkategorikan</a:t>
            </a:r>
            <a:r>
              <a:rPr lang="en-US" sz="2800" dirty="0" smtClean="0"/>
              <a:t>: </a:t>
            </a:r>
            <a:r>
              <a:rPr lang="en-US" sz="2800" dirty="0" err="1" smtClean="0"/>
              <a:t>pegawai</a:t>
            </a:r>
            <a:r>
              <a:rPr lang="en-US" sz="2800" dirty="0" smtClean="0"/>
              <a:t> </a:t>
            </a:r>
            <a:r>
              <a:rPr lang="en-US" sz="2800" dirty="0" err="1" smtClean="0"/>
              <a:t>pria</a:t>
            </a:r>
            <a:r>
              <a:rPr lang="en-US" sz="2800" dirty="0" smtClean="0"/>
              <a:t> </a:t>
            </a:r>
            <a:r>
              <a:rPr lang="en-US" sz="2800" dirty="0" err="1" smtClean="0"/>
              <a:t>dan</a:t>
            </a:r>
            <a:r>
              <a:rPr lang="en-US" sz="2800" dirty="0" smtClean="0"/>
              <a:t> </a:t>
            </a:r>
            <a:r>
              <a:rPr lang="en-US" sz="2800" dirty="0" err="1" smtClean="0"/>
              <a:t>wanita</a:t>
            </a:r>
            <a:r>
              <a:rPr lang="en-US" sz="2800" dirty="0" smtClean="0"/>
              <a:t>, </a:t>
            </a:r>
            <a:r>
              <a:rPr lang="en-US" sz="2800" dirty="0" err="1" smtClean="0"/>
              <a:t>suku</a:t>
            </a:r>
            <a:r>
              <a:rPr lang="en-US" sz="2800" dirty="0" smtClean="0"/>
              <a:t> </a:t>
            </a:r>
            <a:r>
              <a:rPr lang="en-US" sz="2800" dirty="0" err="1" smtClean="0"/>
              <a:t>Sunda</a:t>
            </a:r>
            <a:r>
              <a:rPr lang="en-US" sz="2800" dirty="0" smtClean="0"/>
              <a:t>, </a:t>
            </a:r>
            <a:r>
              <a:rPr lang="en-US" sz="2800" dirty="0" err="1" smtClean="0"/>
              <a:t>Jawa</a:t>
            </a:r>
            <a:r>
              <a:rPr lang="en-US" sz="2800" dirty="0" smtClean="0"/>
              <a:t>, </a:t>
            </a:r>
            <a:r>
              <a:rPr lang="en-US" sz="2800" dirty="0" err="1" smtClean="0"/>
              <a:t>Batak</a:t>
            </a:r>
            <a:r>
              <a:rPr lang="en-US" sz="2800" dirty="0" smtClean="0"/>
              <a:t> </a:t>
            </a:r>
            <a:r>
              <a:rPr lang="en-US" sz="2800" dirty="0" err="1" smtClean="0"/>
              <a:t>dan</a:t>
            </a:r>
            <a:r>
              <a:rPr lang="en-US" sz="2800" dirty="0" smtClean="0"/>
              <a:t> lain-lain.</a:t>
            </a:r>
          </a:p>
          <a:p>
            <a:pPr marL="274320" indent="-274320" eaLnBrk="1" fontAlgn="auto" hangingPunct="1">
              <a:spcAft>
                <a:spcPts val="0"/>
              </a:spcAft>
              <a:buFont typeface="Arial" pitchFamily="34" charset="0"/>
              <a:buChar char="•"/>
              <a:defRPr/>
            </a:pPr>
            <a:endParaRPr lang="en-US" sz="2800" dirty="0" smtClean="0"/>
          </a:p>
          <a:p>
            <a:pPr marL="274320" indent="-274320" eaLnBrk="1" fontAlgn="auto" hangingPunct="1">
              <a:spcAft>
                <a:spcPts val="0"/>
              </a:spcAft>
              <a:buFont typeface="Arial" pitchFamily="34" charset="0"/>
              <a:buChar char="•"/>
              <a:defRPr/>
            </a:pPr>
            <a:endParaRPr lang="en-US" dirty="0" smtClean="0"/>
          </a:p>
        </p:txBody>
      </p:sp>
    </p:spTree>
    <p:extLst>
      <p:ext uri="{BB962C8B-B14F-4D97-AF65-F5344CB8AC3E}">
        <p14:creationId xmlns:p14="http://schemas.microsoft.com/office/powerpoint/2010/main" val="20629659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normAutofit fontScale="90000"/>
          </a:bodyPr>
          <a:lstStyle/>
          <a:p>
            <a:pPr eaLnBrk="1" hangingPunct="1"/>
            <a:r>
              <a:rPr lang="en-US" smtClean="0"/>
              <a:t>Macam-macam skala pengukuran (1)</a:t>
            </a:r>
          </a:p>
        </p:txBody>
      </p:sp>
      <p:sp>
        <p:nvSpPr>
          <p:cNvPr id="69635" name="Content Placeholder 2"/>
          <p:cNvSpPr>
            <a:spLocks noGrp="1"/>
          </p:cNvSpPr>
          <p:nvPr>
            <p:ph idx="1"/>
          </p:nvPr>
        </p:nvSpPr>
        <p:spPr>
          <a:xfrm>
            <a:off x="457200" y="1600200"/>
            <a:ext cx="7467600" cy="4873625"/>
          </a:xfrm>
        </p:spPr>
        <p:txBody>
          <a:bodyPr/>
          <a:lstStyle/>
          <a:p>
            <a:pPr algn="just" eaLnBrk="1" hangingPunct="1">
              <a:buFont typeface="Arial" pitchFamily="34" charset="0"/>
              <a:buChar char="•"/>
            </a:pPr>
            <a:r>
              <a:rPr lang="en-US" sz="3200" smtClean="0"/>
              <a:t>Skala nominal akan menghasilkan data yang disebut data nominal atau data diskrit, yaitu data yang diperoleh dari mengkategorikan, memberi nama dan menghitung fakta-fakta dari obyek yang diobservasi.</a:t>
            </a:r>
          </a:p>
          <a:p>
            <a:pPr eaLnBrk="1" hangingPunct="1">
              <a:buFont typeface="Arial" pitchFamily="34" charset="0"/>
              <a:buChar char="•"/>
            </a:pPr>
            <a:endParaRPr lang="en-US" smtClean="0"/>
          </a:p>
          <a:p>
            <a:pPr eaLnBrk="1" hangingPunct="1">
              <a:buFont typeface="Arial" pitchFamily="34" charset="0"/>
              <a:buChar char="•"/>
            </a:pPr>
            <a:endParaRPr lang="en-US" smtClean="0"/>
          </a:p>
        </p:txBody>
      </p:sp>
    </p:spTree>
    <p:extLst>
      <p:ext uri="{BB962C8B-B14F-4D97-AF65-F5344CB8AC3E}">
        <p14:creationId xmlns:p14="http://schemas.microsoft.com/office/powerpoint/2010/main" val="30692921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normAutofit fontScale="90000"/>
          </a:bodyPr>
          <a:lstStyle/>
          <a:p>
            <a:pPr eaLnBrk="1" hangingPunct="1"/>
            <a:r>
              <a:rPr lang="en-US" smtClean="0"/>
              <a:t>Macam-macam skala pengukuran (2)</a:t>
            </a:r>
          </a:p>
        </p:txBody>
      </p:sp>
      <p:sp>
        <p:nvSpPr>
          <p:cNvPr id="3" name="Content Placeholder 2"/>
          <p:cNvSpPr>
            <a:spLocks noGrp="1"/>
          </p:cNvSpPr>
          <p:nvPr>
            <p:ph idx="1"/>
          </p:nvPr>
        </p:nvSpPr>
        <p:spPr>
          <a:xfrm>
            <a:off x="457200" y="1600200"/>
            <a:ext cx="7467600" cy="4873625"/>
          </a:xfrm>
        </p:spPr>
        <p:txBody>
          <a:bodyPr rtlCol="0">
            <a:normAutofit lnSpcReduction="10000"/>
          </a:bodyPr>
          <a:lstStyle/>
          <a:p>
            <a:pPr marL="514350" indent="-514350" eaLnBrk="1" fontAlgn="auto" hangingPunct="1">
              <a:spcAft>
                <a:spcPts val="0"/>
              </a:spcAft>
              <a:buFont typeface="+mj-lt"/>
              <a:buAutoNum type="arabicPeriod" startAt="2"/>
              <a:defRPr/>
            </a:pPr>
            <a:r>
              <a:rPr lang="en-US" sz="3200" dirty="0" err="1" smtClean="0"/>
              <a:t>Skala</a:t>
            </a:r>
            <a:r>
              <a:rPr lang="en-US" sz="3200" dirty="0" smtClean="0"/>
              <a:t> Ordinal</a:t>
            </a:r>
          </a:p>
          <a:p>
            <a:pPr marL="274320" indent="-274320" algn="just" eaLnBrk="1" fontAlgn="auto" hangingPunct="1">
              <a:spcAft>
                <a:spcPts val="0"/>
              </a:spcAft>
              <a:buFont typeface="Arial" pitchFamily="34" charset="0"/>
              <a:buChar char="•"/>
              <a:defRPr/>
            </a:pPr>
            <a:r>
              <a:rPr lang="en-US" sz="3200" dirty="0" err="1" smtClean="0"/>
              <a:t>Skala</a:t>
            </a:r>
            <a:r>
              <a:rPr lang="en-US" sz="3200" dirty="0" smtClean="0"/>
              <a:t> ordinal </a:t>
            </a:r>
            <a:r>
              <a:rPr lang="en-US" sz="3200" dirty="0" err="1" smtClean="0"/>
              <a:t>adalah</a:t>
            </a:r>
            <a:r>
              <a:rPr lang="en-US" sz="3200" dirty="0" smtClean="0"/>
              <a:t> </a:t>
            </a:r>
            <a:r>
              <a:rPr lang="en-US" sz="3200" dirty="0" err="1" smtClean="0"/>
              <a:t>skala</a:t>
            </a:r>
            <a:r>
              <a:rPr lang="en-US" sz="3200" dirty="0" smtClean="0"/>
              <a:t> yang </a:t>
            </a:r>
            <a:r>
              <a:rPr lang="en-US" sz="3200" dirty="0" err="1" smtClean="0"/>
              <a:t>berjenjang</a:t>
            </a:r>
            <a:r>
              <a:rPr lang="en-US" sz="3200" dirty="0" smtClean="0"/>
              <a:t> </a:t>
            </a:r>
            <a:r>
              <a:rPr lang="en-US" sz="3200" dirty="0" err="1" smtClean="0"/>
              <a:t>dimana</a:t>
            </a:r>
            <a:r>
              <a:rPr lang="en-US" sz="3200" dirty="0" smtClean="0"/>
              <a:t> </a:t>
            </a:r>
            <a:r>
              <a:rPr lang="en-US" sz="3200" dirty="0" err="1" smtClean="0"/>
              <a:t>sesuatu</a:t>
            </a:r>
            <a:r>
              <a:rPr lang="en-US" sz="3200" dirty="0" smtClean="0"/>
              <a:t> “</a:t>
            </a:r>
            <a:r>
              <a:rPr lang="en-US" sz="3200" dirty="0" err="1" smtClean="0"/>
              <a:t>lebih</a:t>
            </a:r>
            <a:r>
              <a:rPr lang="en-US" sz="3200" dirty="0" smtClean="0"/>
              <a:t>” </a:t>
            </a:r>
            <a:r>
              <a:rPr lang="en-US" sz="3200" dirty="0" err="1" smtClean="0"/>
              <a:t>atau</a:t>
            </a:r>
            <a:r>
              <a:rPr lang="en-US" sz="3200" dirty="0" smtClean="0"/>
              <a:t> </a:t>
            </a:r>
            <a:r>
              <a:rPr lang="en-US" sz="3200" dirty="0" err="1" smtClean="0"/>
              <a:t>kurang</a:t>
            </a:r>
            <a:r>
              <a:rPr lang="en-US" sz="3200" dirty="0" smtClean="0"/>
              <a:t> </a:t>
            </a:r>
            <a:r>
              <a:rPr lang="en-US" sz="3200" dirty="0" err="1" smtClean="0"/>
              <a:t>dari</a:t>
            </a:r>
            <a:r>
              <a:rPr lang="en-US" sz="3200" dirty="0" smtClean="0"/>
              <a:t> yang lain. Data yang </a:t>
            </a:r>
            <a:r>
              <a:rPr lang="en-US" sz="3200" dirty="0" err="1" smtClean="0"/>
              <a:t>diperoleh</a:t>
            </a:r>
            <a:r>
              <a:rPr lang="en-US" sz="3200" dirty="0" smtClean="0"/>
              <a:t> </a:t>
            </a:r>
            <a:r>
              <a:rPr lang="en-US" sz="3200" dirty="0" err="1" smtClean="0"/>
              <a:t>dari</a:t>
            </a:r>
            <a:r>
              <a:rPr lang="en-US" sz="3200" dirty="0" smtClean="0"/>
              <a:t> </a:t>
            </a:r>
            <a:r>
              <a:rPr lang="en-US" sz="3200" dirty="0" err="1" smtClean="0"/>
              <a:t>pengukuran</a:t>
            </a:r>
            <a:r>
              <a:rPr lang="en-US" sz="3200" dirty="0" smtClean="0"/>
              <a:t> </a:t>
            </a:r>
            <a:r>
              <a:rPr lang="en-US" sz="3200" dirty="0" err="1" smtClean="0"/>
              <a:t>dengan</a:t>
            </a:r>
            <a:r>
              <a:rPr lang="en-US" sz="3200" dirty="0" smtClean="0"/>
              <a:t> </a:t>
            </a:r>
            <a:r>
              <a:rPr lang="en-US" sz="3200" dirty="0" err="1" smtClean="0"/>
              <a:t>skala</a:t>
            </a:r>
            <a:r>
              <a:rPr lang="en-US" sz="3200" dirty="0" smtClean="0"/>
              <a:t> </a:t>
            </a:r>
            <a:r>
              <a:rPr lang="en-US" sz="3200" dirty="0" err="1" smtClean="0"/>
              <a:t>ini</a:t>
            </a:r>
            <a:r>
              <a:rPr lang="en-US" sz="3200" dirty="0" smtClean="0"/>
              <a:t> </a:t>
            </a:r>
            <a:r>
              <a:rPr lang="en-US" sz="3200" dirty="0" err="1" smtClean="0"/>
              <a:t>disebut</a:t>
            </a:r>
            <a:r>
              <a:rPr lang="en-US" sz="3200" dirty="0" smtClean="0"/>
              <a:t> data ordinal </a:t>
            </a:r>
            <a:r>
              <a:rPr lang="en-US" sz="3200" dirty="0" err="1" smtClean="0"/>
              <a:t>yaitu</a:t>
            </a:r>
            <a:r>
              <a:rPr lang="en-US" sz="3200" dirty="0" smtClean="0"/>
              <a:t> data </a:t>
            </a:r>
            <a:r>
              <a:rPr lang="en-US" sz="3200" dirty="0" err="1" smtClean="0"/>
              <a:t>berjenjang</a:t>
            </a:r>
            <a:r>
              <a:rPr lang="en-US" sz="3200" dirty="0" smtClean="0"/>
              <a:t> yang </a:t>
            </a:r>
            <a:r>
              <a:rPr lang="en-US" sz="3200" dirty="0" err="1" smtClean="0"/>
              <a:t>jarak</a:t>
            </a:r>
            <a:r>
              <a:rPr lang="en-US" sz="3200" dirty="0" smtClean="0"/>
              <a:t> </a:t>
            </a:r>
            <a:r>
              <a:rPr lang="en-US" sz="3200" dirty="0" err="1" smtClean="0"/>
              <a:t>antara</a:t>
            </a:r>
            <a:r>
              <a:rPr lang="en-US" sz="3200" dirty="0" smtClean="0"/>
              <a:t> </a:t>
            </a:r>
            <a:r>
              <a:rPr lang="en-US" sz="3200" dirty="0" err="1" smtClean="0"/>
              <a:t>satu</a:t>
            </a:r>
            <a:r>
              <a:rPr lang="en-US" sz="3200" dirty="0" smtClean="0"/>
              <a:t> data </a:t>
            </a:r>
            <a:r>
              <a:rPr lang="en-US" sz="3200" dirty="0" err="1" smtClean="0"/>
              <a:t>dengan</a:t>
            </a:r>
            <a:r>
              <a:rPr lang="en-US" sz="3200" dirty="0" smtClean="0"/>
              <a:t> data yang lain </a:t>
            </a:r>
            <a:r>
              <a:rPr lang="en-US" sz="3200" dirty="0" err="1" smtClean="0"/>
              <a:t>tidak</a:t>
            </a:r>
            <a:r>
              <a:rPr lang="en-US" sz="3200" dirty="0" smtClean="0"/>
              <a:t> </a:t>
            </a:r>
            <a:r>
              <a:rPr lang="en-US" sz="3200" dirty="0" err="1" smtClean="0"/>
              <a:t>sama</a:t>
            </a:r>
            <a:r>
              <a:rPr lang="en-US" sz="3200" dirty="0" smtClean="0"/>
              <a:t>.</a:t>
            </a:r>
          </a:p>
          <a:p>
            <a:pPr marL="274320" indent="-274320" algn="just" eaLnBrk="1" fontAlgn="auto" hangingPunct="1">
              <a:spcAft>
                <a:spcPts val="0"/>
              </a:spcAft>
              <a:buFont typeface="Arial" pitchFamily="34" charset="0"/>
              <a:buChar char="•"/>
              <a:defRPr/>
            </a:pPr>
            <a:r>
              <a:rPr lang="en-US" sz="3200" dirty="0" err="1" smtClean="0"/>
              <a:t>Contoh</a:t>
            </a:r>
            <a:r>
              <a:rPr lang="en-US" sz="3200" dirty="0" smtClean="0"/>
              <a:t>: </a:t>
            </a:r>
            <a:r>
              <a:rPr lang="en-US" sz="3200" dirty="0" err="1" smtClean="0"/>
              <a:t>golongan</a:t>
            </a:r>
            <a:r>
              <a:rPr lang="en-US" sz="3200" dirty="0" smtClean="0"/>
              <a:t> </a:t>
            </a:r>
            <a:r>
              <a:rPr lang="en-US" sz="3200" dirty="0" err="1" smtClean="0"/>
              <a:t>gaji</a:t>
            </a:r>
            <a:r>
              <a:rPr lang="en-US" sz="3200" dirty="0" smtClean="0"/>
              <a:t> </a:t>
            </a:r>
            <a:r>
              <a:rPr lang="en-US" sz="3200" dirty="0" err="1" smtClean="0"/>
              <a:t>pegawai</a:t>
            </a:r>
            <a:r>
              <a:rPr lang="en-US" sz="3200" dirty="0" smtClean="0"/>
              <a:t>.</a:t>
            </a:r>
          </a:p>
          <a:p>
            <a:pPr marL="274320" indent="-274320" eaLnBrk="1" fontAlgn="auto" hangingPunct="1">
              <a:spcAft>
                <a:spcPts val="0"/>
              </a:spcAft>
              <a:buFont typeface="Arial" pitchFamily="34" charset="0"/>
              <a:buChar char="•"/>
              <a:defRPr/>
            </a:pPr>
            <a:endParaRPr lang="en-US" dirty="0" smtClean="0"/>
          </a:p>
        </p:txBody>
      </p:sp>
    </p:spTree>
    <p:extLst>
      <p:ext uri="{BB962C8B-B14F-4D97-AF65-F5344CB8AC3E}">
        <p14:creationId xmlns:p14="http://schemas.microsoft.com/office/powerpoint/2010/main" val="41063238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normAutofit fontScale="90000"/>
          </a:bodyPr>
          <a:lstStyle/>
          <a:p>
            <a:pPr eaLnBrk="1" hangingPunct="1"/>
            <a:r>
              <a:rPr lang="en-US" smtClean="0"/>
              <a:t>Macam-macam skala pengukuran (3)</a:t>
            </a:r>
          </a:p>
        </p:txBody>
      </p:sp>
      <p:sp>
        <p:nvSpPr>
          <p:cNvPr id="3" name="Content Placeholder 2"/>
          <p:cNvSpPr>
            <a:spLocks noGrp="1"/>
          </p:cNvSpPr>
          <p:nvPr>
            <p:ph idx="1"/>
          </p:nvPr>
        </p:nvSpPr>
        <p:spPr>
          <a:xfrm>
            <a:off x="457200" y="1600200"/>
            <a:ext cx="7467600" cy="4873625"/>
          </a:xfrm>
        </p:spPr>
        <p:txBody>
          <a:bodyPr rtlCol="0">
            <a:normAutofit lnSpcReduction="10000"/>
          </a:bodyPr>
          <a:lstStyle/>
          <a:p>
            <a:pPr marL="514350" indent="-514350" eaLnBrk="1" fontAlgn="auto" hangingPunct="1">
              <a:spcAft>
                <a:spcPts val="0"/>
              </a:spcAft>
              <a:buFont typeface="+mj-lt"/>
              <a:buAutoNum type="arabicPeriod" startAt="3"/>
              <a:defRPr/>
            </a:pPr>
            <a:r>
              <a:rPr lang="en-US" sz="2800" dirty="0" err="1" smtClean="0"/>
              <a:t>Skala</a:t>
            </a:r>
            <a:r>
              <a:rPr lang="en-US" sz="2800" dirty="0" smtClean="0"/>
              <a:t> Interval</a:t>
            </a:r>
          </a:p>
          <a:p>
            <a:pPr marL="274320" indent="-274320" algn="just" eaLnBrk="1" fontAlgn="auto" hangingPunct="1">
              <a:spcAft>
                <a:spcPts val="0"/>
              </a:spcAft>
              <a:buFont typeface="Arial" charset="0"/>
              <a:buNone/>
              <a:defRPr/>
            </a:pPr>
            <a:r>
              <a:rPr lang="en-US" sz="2800" dirty="0" smtClean="0"/>
              <a:t>	</a:t>
            </a:r>
            <a:r>
              <a:rPr lang="en-US" sz="2800" dirty="0" err="1" smtClean="0"/>
              <a:t>Skala</a:t>
            </a:r>
            <a:r>
              <a:rPr lang="en-US" sz="2800" dirty="0" smtClean="0"/>
              <a:t> interval </a:t>
            </a:r>
            <a:r>
              <a:rPr lang="en-US" sz="2800" dirty="0" err="1" smtClean="0"/>
              <a:t>adalah</a:t>
            </a:r>
            <a:r>
              <a:rPr lang="en-US" sz="2800" dirty="0" smtClean="0"/>
              <a:t> </a:t>
            </a:r>
            <a:r>
              <a:rPr lang="en-US" sz="2800" dirty="0" err="1" smtClean="0"/>
              <a:t>skala</a:t>
            </a:r>
            <a:r>
              <a:rPr lang="en-US" sz="2800" dirty="0" smtClean="0"/>
              <a:t> yang </a:t>
            </a:r>
            <a:r>
              <a:rPr lang="en-US" sz="2800" dirty="0" err="1" smtClean="0"/>
              <a:t>jarak</a:t>
            </a:r>
            <a:r>
              <a:rPr lang="en-US" sz="2800" dirty="0" smtClean="0"/>
              <a:t> </a:t>
            </a:r>
            <a:r>
              <a:rPr lang="en-US" sz="2800" dirty="0" err="1" smtClean="0"/>
              <a:t>antara</a:t>
            </a:r>
            <a:r>
              <a:rPr lang="en-US" sz="2800" dirty="0" smtClean="0"/>
              <a:t> </a:t>
            </a:r>
            <a:r>
              <a:rPr lang="en-US" sz="2800" dirty="0" err="1" smtClean="0"/>
              <a:t>satu</a:t>
            </a:r>
            <a:r>
              <a:rPr lang="en-US" sz="2800" dirty="0" smtClean="0"/>
              <a:t> data </a:t>
            </a:r>
            <a:r>
              <a:rPr lang="en-US" sz="2800" dirty="0" err="1" smtClean="0"/>
              <a:t>dengan</a:t>
            </a:r>
            <a:r>
              <a:rPr lang="en-US" sz="2800" dirty="0" smtClean="0"/>
              <a:t> data lain </a:t>
            </a:r>
            <a:r>
              <a:rPr lang="en-US" sz="2800" dirty="0" err="1" smtClean="0"/>
              <a:t>sama</a:t>
            </a:r>
            <a:r>
              <a:rPr lang="en-US" sz="2800" dirty="0" smtClean="0"/>
              <a:t> </a:t>
            </a:r>
            <a:r>
              <a:rPr lang="en-US" sz="2800" dirty="0" err="1" smtClean="0"/>
              <a:t>tetapi</a:t>
            </a:r>
            <a:r>
              <a:rPr lang="en-US" sz="2800" dirty="0" smtClean="0"/>
              <a:t> </a:t>
            </a:r>
            <a:r>
              <a:rPr lang="en-US" sz="2800" dirty="0" err="1" smtClean="0"/>
              <a:t>tidak</a:t>
            </a:r>
            <a:r>
              <a:rPr lang="en-US" sz="2800" dirty="0" smtClean="0"/>
              <a:t> </a:t>
            </a:r>
            <a:r>
              <a:rPr lang="en-US" sz="2800" dirty="0" err="1" smtClean="0"/>
              <a:t>mempunyai</a:t>
            </a:r>
            <a:r>
              <a:rPr lang="en-US" sz="2800" dirty="0" smtClean="0"/>
              <a:t> </a:t>
            </a:r>
            <a:r>
              <a:rPr lang="en-US" sz="2800" dirty="0" err="1" smtClean="0"/>
              <a:t>nilai</a:t>
            </a:r>
            <a:r>
              <a:rPr lang="en-US" sz="2800" dirty="0" smtClean="0"/>
              <a:t> </a:t>
            </a:r>
            <a:r>
              <a:rPr lang="en-US" sz="2800" dirty="0" err="1" smtClean="0"/>
              <a:t>nol</a:t>
            </a:r>
            <a:r>
              <a:rPr lang="en-US" sz="2800" dirty="0" smtClean="0"/>
              <a:t> (0) </a:t>
            </a:r>
            <a:r>
              <a:rPr lang="en-US" sz="2800" dirty="0" err="1" smtClean="0"/>
              <a:t>absolut</a:t>
            </a:r>
            <a:r>
              <a:rPr lang="en-US" sz="2800" dirty="0" smtClean="0"/>
              <a:t> (</a:t>
            </a:r>
            <a:r>
              <a:rPr lang="en-US" sz="2800" dirty="0" err="1" smtClean="0"/>
              <a:t>nol</a:t>
            </a:r>
            <a:r>
              <a:rPr lang="en-US" sz="2800" dirty="0" smtClean="0"/>
              <a:t> yang </a:t>
            </a:r>
            <a:r>
              <a:rPr lang="en-US" sz="2800" dirty="0" err="1" smtClean="0"/>
              <a:t>berarti</a:t>
            </a:r>
            <a:r>
              <a:rPr lang="en-US" sz="2800" dirty="0" smtClean="0"/>
              <a:t> </a:t>
            </a:r>
            <a:r>
              <a:rPr lang="en-US" sz="2800" dirty="0" err="1" smtClean="0"/>
              <a:t>tidak</a:t>
            </a:r>
            <a:r>
              <a:rPr lang="en-US" sz="2800" dirty="0" smtClean="0"/>
              <a:t> </a:t>
            </a:r>
            <a:r>
              <a:rPr lang="en-US" sz="2800" dirty="0" err="1" smtClean="0"/>
              <a:t>ada</a:t>
            </a:r>
            <a:r>
              <a:rPr lang="en-US" sz="2800" dirty="0" smtClean="0"/>
              <a:t> </a:t>
            </a:r>
            <a:r>
              <a:rPr lang="en-US" sz="2800" dirty="0" err="1" smtClean="0"/>
              <a:t>nilainya</a:t>
            </a:r>
            <a:r>
              <a:rPr lang="en-US" sz="2800" dirty="0" smtClean="0"/>
              <a:t>)</a:t>
            </a:r>
          </a:p>
          <a:p>
            <a:pPr marL="514350" indent="-514350" algn="just" eaLnBrk="1" fontAlgn="auto" hangingPunct="1">
              <a:spcAft>
                <a:spcPts val="0"/>
              </a:spcAft>
              <a:buFont typeface="+mj-lt"/>
              <a:buAutoNum type="arabicPeriod" startAt="4"/>
              <a:defRPr/>
            </a:pPr>
            <a:r>
              <a:rPr lang="en-US" sz="2800" dirty="0" err="1" smtClean="0"/>
              <a:t>Skala</a:t>
            </a:r>
            <a:r>
              <a:rPr lang="en-US" sz="2800" dirty="0" smtClean="0"/>
              <a:t> Ratio</a:t>
            </a:r>
          </a:p>
          <a:p>
            <a:pPr marL="274320" indent="-274320" algn="just" eaLnBrk="1" fontAlgn="auto" hangingPunct="1">
              <a:spcAft>
                <a:spcPts val="0"/>
              </a:spcAft>
              <a:buFont typeface="Arial" charset="0"/>
              <a:buNone/>
              <a:defRPr/>
            </a:pPr>
            <a:r>
              <a:rPr lang="en-US" sz="2800" dirty="0" smtClean="0"/>
              <a:t>	</a:t>
            </a:r>
            <a:r>
              <a:rPr lang="en-US" sz="2800" dirty="0" err="1" smtClean="0"/>
              <a:t>Skala</a:t>
            </a:r>
            <a:r>
              <a:rPr lang="en-US" sz="2800" dirty="0" smtClean="0"/>
              <a:t> ratio </a:t>
            </a:r>
            <a:r>
              <a:rPr lang="en-US" sz="2800" dirty="0" err="1" smtClean="0"/>
              <a:t>adalah</a:t>
            </a:r>
            <a:r>
              <a:rPr lang="en-US" sz="2800" dirty="0" smtClean="0"/>
              <a:t> </a:t>
            </a:r>
            <a:r>
              <a:rPr lang="en-US" sz="2800" dirty="0" err="1" smtClean="0"/>
              <a:t>skala</a:t>
            </a:r>
            <a:r>
              <a:rPr lang="en-US" sz="2800" dirty="0" smtClean="0"/>
              <a:t> yang </a:t>
            </a:r>
            <a:r>
              <a:rPr lang="en-US" sz="2800" dirty="0" err="1" smtClean="0"/>
              <a:t>jarak</a:t>
            </a:r>
            <a:r>
              <a:rPr lang="en-US" sz="2800" dirty="0" smtClean="0"/>
              <a:t> </a:t>
            </a:r>
            <a:r>
              <a:rPr lang="en-US" sz="2800" dirty="0" err="1" smtClean="0"/>
              <a:t>antara</a:t>
            </a:r>
            <a:r>
              <a:rPr lang="en-US" sz="2800" dirty="0" smtClean="0"/>
              <a:t> </a:t>
            </a:r>
            <a:r>
              <a:rPr lang="en-US" sz="2800" dirty="0" err="1" smtClean="0"/>
              <a:t>satu</a:t>
            </a:r>
            <a:r>
              <a:rPr lang="en-US" sz="2800" dirty="0" smtClean="0"/>
              <a:t> data </a:t>
            </a:r>
            <a:r>
              <a:rPr lang="en-US" sz="2800" dirty="0" err="1" smtClean="0"/>
              <a:t>dengan</a:t>
            </a:r>
            <a:r>
              <a:rPr lang="en-US" sz="2800" dirty="0" smtClean="0"/>
              <a:t> data lain </a:t>
            </a:r>
            <a:r>
              <a:rPr lang="en-US" sz="2800" dirty="0" err="1" smtClean="0"/>
              <a:t>mempunyai</a:t>
            </a:r>
            <a:r>
              <a:rPr lang="en-US" sz="2800" dirty="0" smtClean="0"/>
              <a:t> </a:t>
            </a:r>
            <a:r>
              <a:rPr lang="en-US" sz="2800" dirty="0" err="1" smtClean="0"/>
              <a:t>jarak</a:t>
            </a:r>
            <a:r>
              <a:rPr lang="en-US" sz="2800" dirty="0" smtClean="0"/>
              <a:t> yang </a:t>
            </a:r>
            <a:r>
              <a:rPr lang="en-US" sz="2800" dirty="0" err="1" smtClean="0"/>
              <a:t>sama</a:t>
            </a:r>
            <a:r>
              <a:rPr lang="en-US" sz="2800" dirty="0" smtClean="0"/>
              <a:t> </a:t>
            </a:r>
            <a:r>
              <a:rPr lang="en-US" sz="2800" dirty="0" err="1" smtClean="0"/>
              <a:t>tetapi</a:t>
            </a:r>
            <a:r>
              <a:rPr lang="en-US" sz="2800" dirty="0" smtClean="0"/>
              <a:t> </a:t>
            </a:r>
            <a:r>
              <a:rPr lang="en-US" sz="2800" dirty="0" err="1" smtClean="0"/>
              <a:t>mempunyai</a:t>
            </a:r>
            <a:r>
              <a:rPr lang="en-US" sz="2800" dirty="0" smtClean="0"/>
              <a:t> </a:t>
            </a:r>
            <a:r>
              <a:rPr lang="en-US" sz="2800" dirty="0" err="1" smtClean="0"/>
              <a:t>nilai</a:t>
            </a:r>
            <a:r>
              <a:rPr lang="en-US" sz="2800" dirty="0" smtClean="0"/>
              <a:t> </a:t>
            </a:r>
            <a:r>
              <a:rPr lang="en-US" sz="2800" dirty="0" err="1" smtClean="0"/>
              <a:t>nol</a:t>
            </a:r>
            <a:r>
              <a:rPr lang="en-US" sz="2800" dirty="0" smtClean="0"/>
              <a:t> (0) </a:t>
            </a:r>
            <a:r>
              <a:rPr lang="en-US" sz="2800" dirty="0" err="1" smtClean="0"/>
              <a:t>absolut</a:t>
            </a:r>
            <a:r>
              <a:rPr lang="en-US" sz="2800" dirty="0" smtClean="0"/>
              <a:t> .</a:t>
            </a:r>
          </a:p>
          <a:p>
            <a:pPr marL="274320" indent="-274320" eaLnBrk="1" fontAlgn="auto" hangingPunct="1">
              <a:spcAft>
                <a:spcPts val="0"/>
              </a:spcAft>
              <a:buFont typeface="Arial" pitchFamily="34" charset="0"/>
              <a:buChar char="•"/>
              <a:defRPr/>
            </a:pPr>
            <a:endParaRPr lang="en-US" dirty="0" smtClean="0"/>
          </a:p>
        </p:txBody>
      </p:sp>
    </p:spTree>
    <p:extLst>
      <p:ext uri="{BB962C8B-B14F-4D97-AF65-F5344CB8AC3E}">
        <p14:creationId xmlns:p14="http://schemas.microsoft.com/office/powerpoint/2010/main" val="8616640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normAutofit fontScale="90000"/>
          </a:bodyPr>
          <a:lstStyle/>
          <a:p>
            <a:pPr eaLnBrk="1" hangingPunct="1"/>
            <a:r>
              <a:rPr lang="en-US" smtClean="0"/>
              <a:t>Skala menurut fenomena sosial yang diukur </a:t>
            </a:r>
          </a:p>
        </p:txBody>
      </p:sp>
      <p:sp>
        <p:nvSpPr>
          <p:cNvPr id="3" name="Content Placeholder 2"/>
          <p:cNvSpPr>
            <a:spLocks noGrp="1"/>
          </p:cNvSpPr>
          <p:nvPr>
            <p:ph idx="1"/>
          </p:nvPr>
        </p:nvSpPr>
        <p:spPr>
          <a:xfrm>
            <a:off x="457200" y="1600200"/>
            <a:ext cx="7467600" cy="4873625"/>
          </a:xfrm>
        </p:spPr>
        <p:txBody>
          <a:bodyPr rtlCol="0">
            <a:normAutofit lnSpcReduction="10000"/>
          </a:bodyPr>
          <a:lstStyle/>
          <a:p>
            <a:pPr marL="274320" indent="-274320" algn="just" eaLnBrk="1" fontAlgn="auto" hangingPunct="1">
              <a:spcAft>
                <a:spcPts val="0"/>
              </a:spcAft>
              <a:buFont typeface="Arial" pitchFamily="34" charset="0"/>
              <a:buChar char="•"/>
              <a:defRPr/>
            </a:pPr>
            <a:r>
              <a:rPr lang="en-US" sz="2800" dirty="0" err="1" smtClean="0"/>
              <a:t>Skala</a:t>
            </a:r>
            <a:r>
              <a:rPr lang="en-US" sz="2800" dirty="0" smtClean="0"/>
              <a:t> </a:t>
            </a:r>
            <a:r>
              <a:rPr lang="en-US" sz="2800" dirty="0" err="1" smtClean="0"/>
              <a:t>pengukuran</a:t>
            </a:r>
            <a:r>
              <a:rPr lang="en-US" sz="2800" dirty="0" smtClean="0"/>
              <a:t> </a:t>
            </a:r>
            <a:r>
              <a:rPr lang="en-US" sz="2800" dirty="0" err="1" smtClean="0"/>
              <a:t>untuk</a:t>
            </a:r>
            <a:r>
              <a:rPr lang="en-US" sz="2800" dirty="0" smtClean="0"/>
              <a:t> </a:t>
            </a:r>
            <a:r>
              <a:rPr lang="en-US" sz="2800" dirty="0" err="1" smtClean="0"/>
              <a:t>mengukur</a:t>
            </a:r>
            <a:r>
              <a:rPr lang="en-US" sz="2800" dirty="0" smtClean="0"/>
              <a:t> </a:t>
            </a:r>
            <a:r>
              <a:rPr lang="en-US" sz="2800" dirty="0" err="1" smtClean="0"/>
              <a:t>perilaku</a:t>
            </a:r>
            <a:r>
              <a:rPr lang="en-US" sz="2800" dirty="0" smtClean="0"/>
              <a:t> </a:t>
            </a:r>
            <a:r>
              <a:rPr lang="en-US" sz="2800" dirty="0" err="1" smtClean="0"/>
              <a:t>susila</a:t>
            </a:r>
            <a:r>
              <a:rPr lang="en-US" sz="2800" dirty="0" smtClean="0"/>
              <a:t> </a:t>
            </a:r>
            <a:r>
              <a:rPr lang="en-US" sz="2800" dirty="0" err="1" smtClean="0"/>
              <a:t>dan</a:t>
            </a:r>
            <a:r>
              <a:rPr lang="en-US" sz="2800" dirty="0" smtClean="0"/>
              <a:t> </a:t>
            </a:r>
            <a:r>
              <a:rPr lang="en-US" sz="2800" dirty="0" err="1" smtClean="0"/>
              <a:t>kepribadian</a:t>
            </a:r>
            <a:r>
              <a:rPr lang="en-US" sz="2800" dirty="0" smtClean="0"/>
              <a:t>.</a:t>
            </a:r>
          </a:p>
          <a:p>
            <a:pPr marL="365125" indent="-365125" algn="just" eaLnBrk="1" fontAlgn="auto" hangingPunct="1">
              <a:spcAft>
                <a:spcPts val="0"/>
              </a:spcAft>
              <a:buFont typeface="Arial" pitchFamily="34" charset="0"/>
              <a:buNone/>
              <a:defRPr/>
            </a:pPr>
            <a:r>
              <a:rPr lang="en-US" sz="2800" dirty="0" smtClean="0"/>
              <a:t>	</a:t>
            </a:r>
            <a:r>
              <a:rPr lang="en-US" sz="2800" dirty="0" err="1" smtClean="0"/>
              <a:t>Contoh</a:t>
            </a:r>
            <a:r>
              <a:rPr lang="en-US" sz="2800" dirty="0" smtClean="0"/>
              <a:t>: </a:t>
            </a:r>
            <a:r>
              <a:rPr lang="en-US" sz="2800" dirty="0" err="1" smtClean="0"/>
              <a:t>skala</a:t>
            </a:r>
            <a:r>
              <a:rPr lang="en-US" sz="2800" dirty="0" smtClean="0"/>
              <a:t> </a:t>
            </a:r>
            <a:r>
              <a:rPr lang="en-US" sz="2800" dirty="0" err="1" smtClean="0"/>
              <a:t>sikap</a:t>
            </a:r>
            <a:r>
              <a:rPr lang="en-US" sz="2800" dirty="0" smtClean="0"/>
              <a:t>, </a:t>
            </a:r>
            <a:r>
              <a:rPr lang="en-US" sz="2800" dirty="0" err="1" smtClean="0"/>
              <a:t>skala</a:t>
            </a:r>
            <a:r>
              <a:rPr lang="en-US" sz="2800" dirty="0" smtClean="0"/>
              <a:t> moral, test </a:t>
            </a:r>
            <a:r>
              <a:rPr lang="en-US" sz="2800" dirty="0" err="1" smtClean="0"/>
              <a:t>karakter</a:t>
            </a:r>
            <a:r>
              <a:rPr lang="en-US" sz="2800" dirty="0" smtClean="0"/>
              <a:t>, </a:t>
            </a:r>
            <a:r>
              <a:rPr lang="en-US" sz="2800" dirty="0" err="1" smtClean="0"/>
              <a:t>skala</a:t>
            </a:r>
            <a:r>
              <a:rPr lang="en-US" sz="2800" dirty="0" smtClean="0"/>
              <a:t> </a:t>
            </a:r>
            <a:r>
              <a:rPr lang="en-US" sz="2800" dirty="0" err="1" smtClean="0"/>
              <a:t>partisipasi</a:t>
            </a:r>
            <a:r>
              <a:rPr lang="en-US" sz="2800" dirty="0" smtClean="0"/>
              <a:t> </a:t>
            </a:r>
            <a:r>
              <a:rPr lang="en-US" sz="2800" dirty="0" err="1" smtClean="0"/>
              <a:t>sosial</a:t>
            </a:r>
            <a:r>
              <a:rPr lang="en-US" sz="2800" dirty="0" smtClean="0"/>
              <a:t>.</a:t>
            </a:r>
          </a:p>
          <a:p>
            <a:pPr marL="274320" indent="-274320" algn="just" eaLnBrk="1" fontAlgn="auto" hangingPunct="1">
              <a:spcAft>
                <a:spcPts val="0"/>
              </a:spcAft>
              <a:buFont typeface="Arial" pitchFamily="34" charset="0"/>
              <a:buChar char="•"/>
              <a:defRPr/>
            </a:pPr>
            <a:r>
              <a:rPr lang="en-US" sz="2800" dirty="0" err="1" smtClean="0"/>
              <a:t>Skala</a:t>
            </a:r>
            <a:r>
              <a:rPr lang="en-US" sz="2800" dirty="0" smtClean="0"/>
              <a:t> </a:t>
            </a:r>
            <a:r>
              <a:rPr lang="en-US" sz="2800" dirty="0" err="1" smtClean="0"/>
              <a:t>pengukuran</a:t>
            </a:r>
            <a:r>
              <a:rPr lang="en-US" sz="2800" dirty="0" smtClean="0"/>
              <a:t> </a:t>
            </a:r>
            <a:r>
              <a:rPr lang="en-US" sz="2800" dirty="0" err="1" smtClean="0"/>
              <a:t>untuk</a:t>
            </a:r>
            <a:r>
              <a:rPr lang="en-US" sz="2800" dirty="0" smtClean="0"/>
              <a:t> </a:t>
            </a:r>
            <a:r>
              <a:rPr lang="en-US" sz="2800" dirty="0" err="1" smtClean="0"/>
              <a:t>mengukur</a:t>
            </a:r>
            <a:r>
              <a:rPr lang="en-US" sz="2800" dirty="0" smtClean="0"/>
              <a:t> </a:t>
            </a:r>
            <a:r>
              <a:rPr lang="en-US" sz="2800" dirty="0" err="1" smtClean="0"/>
              <a:t>berbagai</a:t>
            </a:r>
            <a:r>
              <a:rPr lang="en-US" sz="2800" dirty="0" smtClean="0"/>
              <a:t> </a:t>
            </a:r>
            <a:r>
              <a:rPr lang="en-US" sz="2800" dirty="0" err="1" smtClean="0"/>
              <a:t>aspek</a:t>
            </a:r>
            <a:r>
              <a:rPr lang="en-US" sz="2800" dirty="0" smtClean="0"/>
              <a:t> </a:t>
            </a:r>
            <a:r>
              <a:rPr lang="en-US" sz="2800" dirty="0" err="1" smtClean="0"/>
              <a:t>budaya</a:t>
            </a:r>
            <a:r>
              <a:rPr lang="en-US" sz="2800" dirty="0" smtClean="0"/>
              <a:t> lain </a:t>
            </a:r>
            <a:r>
              <a:rPr lang="en-US" sz="2800" dirty="0" err="1" smtClean="0"/>
              <a:t>dan</a:t>
            </a:r>
            <a:r>
              <a:rPr lang="en-US" sz="2800" dirty="0" smtClean="0"/>
              <a:t> </a:t>
            </a:r>
            <a:r>
              <a:rPr lang="en-US" sz="2800" dirty="0" err="1" smtClean="0"/>
              <a:t>lingkungan</a:t>
            </a:r>
            <a:r>
              <a:rPr lang="en-US" sz="2800" dirty="0" smtClean="0"/>
              <a:t> </a:t>
            </a:r>
            <a:r>
              <a:rPr lang="en-US" sz="2800" dirty="0" err="1" smtClean="0"/>
              <a:t>sosial</a:t>
            </a:r>
            <a:r>
              <a:rPr lang="en-US" sz="2800" dirty="0" smtClean="0"/>
              <a:t>.</a:t>
            </a:r>
          </a:p>
          <a:p>
            <a:pPr marL="274320" indent="-274320" algn="just" eaLnBrk="1" fontAlgn="auto" hangingPunct="1">
              <a:spcAft>
                <a:spcPts val="0"/>
              </a:spcAft>
              <a:buFont typeface="Arial" pitchFamily="34" charset="0"/>
              <a:buNone/>
              <a:defRPr/>
            </a:pPr>
            <a:r>
              <a:rPr lang="en-US" sz="2800" dirty="0" smtClean="0"/>
              <a:t>	</a:t>
            </a:r>
            <a:r>
              <a:rPr lang="en-US" sz="2800" dirty="0" err="1" smtClean="0"/>
              <a:t>Contoh</a:t>
            </a:r>
            <a:r>
              <a:rPr lang="en-US" sz="2800" dirty="0" smtClean="0"/>
              <a:t>: </a:t>
            </a:r>
            <a:r>
              <a:rPr lang="en-US" sz="2800" dirty="0" err="1" smtClean="0"/>
              <a:t>skala</a:t>
            </a:r>
            <a:r>
              <a:rPr lang="en-US" sz="2800" dirty="0" smtClean="0"/>
              <a:t> </a:t>
            </a:r>
            <a:r>
              <a:rPr lang="en-US" sz="2800" dirty="0" err="1" smtClean="0"/>
              <a:t>untuk</a:t>
            </a:r>
            <a:r>
              <a:rPr lang="en-US" sz="2800" dirty="0" smtClean="0"/>
              <a:t> </a:t>
            </a:r>
            <a:r>
              <a:rPr lang="en-US" sz="2800" dirty="0" err="1" smtClean="0"/>
              <a:t>mengukur</a:t>
            </a:r>
            <a:r>
              <a:rPr lang="en-US" sz="2800" dirty="0" smtClean="0"/>
              <a:t> status </a:t>
            </a:r>
            <a:r>
              <a:rPr lang="en-US" sz="2800" dirty="0" err="1" smtClean="0"/>
              <a:t>sosial</a:t>
            </a:r>
            <a:r>
              <a:rPr lang="en-US" sz="2800" dirty="0" smtClean="0"/>
              <a:t> </a:t>
            </a:r>
            <a:r>
              <a:rPr lang="en-US" sz="2800" dirty="0" err="1" smtClean="0"/>
              <a:t>ekonomi</a:t>
            </a:r>
            <a:r>
              <a:rPr lang="en-US" sz="2800" dirty="0" smtClean="0"/>
              <a:t>, lembaga2 </a:t>
            </a:r>
            <a:r>
              <a:rPr lang="en-US" sz="2800" dirty="0" err="1" smtClean="0"/>
              <a:t>sosial</a:t>
            </a:r>
            <a:r>
              <a:rPr lang="en-US" sz="2800" dirty="0" smtClean="0"/>
              <a:t>, </a:t>
            </a:r>
            <a:r>
              <a:rPr lang="en-US" sz="2800" dirty="0" err="1" smtClean="0"/>
              <a:t>kemasyarakatan</a:t>
            </a:r>
            <a:r>
              <a:rPr lang="en-US" sz="2800" dirty="0" smtClean="0"/>
              <a:t>, </a:t>
            </a:r>
            <a:r>
              <a:rPr lang="en-US" sz="2800" dirty="0" err="1" smtClean="0"/>
              <a:t>kondisi</a:t>
            </a:r>
            <a:r>
              <a:rPr lang="en-US" sz="2800" dirty="0" smtClean="0"/>
              <a:t> </a:t>
            </a:r>
            <a:r>
              <a:rPr lang="en-US" sz="2800" dirty="0" err="1" smtClean="0"/>
              <a:t>kerumahtanggaan</a:t>
            </a:r>
            <a:r>
              <a:rPr lang="en-US" sz="2800" dirty="0" smtClean="0"/>
              <a:t>.</a:t>
            </a:r>
          </a:p>
          <a:p>
            <a:pPr marL="274320" indent="-274320" eaLnBrk="1" fontAlgn="auto" hangingPunct="1">
              <a:spcAft>
                <a:spcPts val="0"/>
              </a:spcAft>
              <a:buFont typeface="Arial" pitchFamily="34" charset="0"/>
              <a:buChar char="•"/>
              <a:defRPr/>
            </a:pPr>
            <a:endParaRPr lang="en-US" dirty="0" smtClean="0"/>
          </a:p>
        </p:txBody>
      </p:sp>
    </p:spTree>
    <p:extLst>
      <p:ext uri="{BB962C8B-B14F-4D97-AF65-F5344CB8AC3E}">
        <p14:creationId xmlns:p14="http://schemas.microsoft.com/office/powerpoint/2010/main" val="22914986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p:txBody>
          <a:bodyPr/>
          <a:lstStyle/>
          <a:p>
            <a:pPr eaLnBrk="1" hangingPunct="1"/>
            <a:r>
              <a:rPr lang="en-US" sz="3600" smtClean="0"/>
              <a:t>Skala Sikap</a:t>
            </a:r>
          </a:p>
        </p:txBody>
      </p:sp>
      <p:sp>
        <p:nvSpPr>
          <p:cNvPr id="73731" name="Content Placeholder 2"/>
          <p:cNvSpPr>
            <a:spLocks noGrp="1"/>
          </p:cNvSpPr>
          <p:nvPr>
            <p:ph idx="1"/>
          </p:nvPr>
        </p:nvSpPr>
        <p:spPr>
          <a:xfrm>
            <a:off x="457200" y="1600200"/>
            <a:ext cx="7467600" cy="4873625"/>
          </a:xfrm>
        </p:spPr>
        <p:txBody>
          <a:bodyPr/>
          <a:lstStyle/>
          <a:p>
            <a:pPr eaLnBrk="1" hangingPunct="1"/>
            <a:r>
              <a:rPr lang="en-US" sz="3200" smtClean="0"/>
              <a:t>Skala likert</a:t>
            </a:r>
          </a:p>
          <a:p>
            <a:pPr eaLnBrk="1" hangingPunct="1"/>
            <a:r>
              <a:rPr lang="en-US" sz="3200" smtClean="0"/>
              <a:t>Skala Guttman</a:t>
            </a:r>
          </a:p>
          <a:p>
            <a:pPr eaLnBrk="1" hangingPunct="1"/>
            <a:r>
              <a:rPr lang="en-US" sz="3200" smtClean="0"/>
              <a:t>Rating Scale</a:t>
            </a:r>
          </a:p>
          <a:p>
            <a:pPr eaLnBrk="1" hangingPunct="1"/>
            <a:r>
              <a:rPr lang="en-US" sz="3200" smtClean="0"/>
              <a:t>Semantic Defferensial</a:t>
            </a:r>
          </a:p>
          <a:p>
            <a:pPr eaLnBrk="1" hangingPunct="1"/>
            <a:r>
              <a:rPr lang="en-US" sz="3200" smtClean="0"/>
              <a:t>Skala Thurstone</a:t>
            </a:r>
          </a:p>
          <a:p>
            <a:pPr eaLnBrk="1" hangingPunct="1"/>
            <a:endParaRPr lang="en-US" smtClean="0"/>
          </a:p>
        </p:txBody>
      </p:sp>
    </p:spTree>
    <p:extLst>
      <p:ext uri="{BB962C8B-B14F-4D97-AF65-F5344CB8AC3E}">
        <p14:creationId xmlns:p14="http://schemas.microsoft.com/office/powerpoint/2010/main" val="11238985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lstStyle/>
          <a:p>
            <a:pPr eaLnBrk="1" hangingPunct="1"/>
            <a:r>
              <a:rPr lang="en-US" smtClean="0"/>
              <a:t>Skala Likert (1)</a:t>
            </a:r>
          </a:p>
        </p:txBody>
      </p:sp>
      <p:sp>
        <p:nvSpPr>
          <p:cNvPr id="74755" name="Content Placeholder 2"/>
          <p:cNvSpPr>
            <a:spLocks noGrp="1"/>
          </p:cNvSpPr>
          <p:nvPr>
            <p:ph idx="1"/>
          </p:nvPr>
        </p:nvSpPr>
        <p:spPr>
          <a:xfrm>
            <a:off x="457200" y="1600200"/>
            <a:ext cx="7467600" cy="4873625"/>
          </a:xfrm>
        </p:spPr>
        <p:txBody>
          <a:bodyPr>
            <a:normAutofit/>
          </a:bodyPr>
          <a:lstStyle/>
          <a:p>
            <a:pPr algn="just" eaLnBrk="1" hangingPunct="1">
              <a:buFont typeface="Arial" pitchFamily="34" charset="0"/>
              <a:buChar char="•"/>
            </a:pPr>
            <a:r>
              <a:rPr lang="en-US" smtClean="0"/>
              <a:t>Skala likert digunakan untuk mengukur sikap, pendapat, dan persepsi seseorang atau sekelompok orang tentang fenomena sosial. </a:t>
            </a:r>
          </a:p>
          <a:p>
            <a:pPr algn="just" eaLnBrk="1" hangingPunct="1">
              <a:buFont typeface="Arial" pitchFamily="34" charset="0"/>
              <a:buChar char="•"/>
            </a:pPr>
            <a:r>
              <a:rPr lang="en-US" smtClean="0"/>
              <a:t>Dengan skala likert , maka variabel yang akan diukur dijabarkan menjadi sub variabel, kemudian subvariabel dijabarkan menjadi komponen2 yang dapat terukur (indikator). Indikator ini kemudian dijadikan titik tolak untuk menyusun item instrument yang dapat berupa pertanyaan atau pernyataan yang kemudian dijawab oleh responden.</a:t>
            </a:r>
          </a:p>
          <a:p>
            <a:pPr eaLnBrk="1" hangingPunct="1">
              <a:buFont typeface="Arial" pitchFamily="34" charset="0"/>
              <a:buChar char="•"/>
            </a:pPr>
            <a:endParaRPr lang="en-US" smtClean="0"/>
          </a:p>
        </p:txBody>
      </p:sp>
    </p:spTree>
    <p:extLst>
      <p:ext uri="{BB962C8B-B14F-4D97-AF65-F5344CB8AC3E}">
        <p14:creationId xmlns:p14="http://schemas.microsoft.com/office/powerpoint/2010/main" val="7219918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TotalTime>
  <Words>586</Words>
  <Application>Microsoft Office PowerPoint</Application>
  <PresentationFormat>On-screen Show (4:3)</PresentationFormat>
  <Paragraphs>67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Austin</vt:lpstr>
      <vt:lpstr>Pertemuan 6 </vt:lpstr>
      <vt:lpstr>Skala Pengukuran Variabel</vt:lpstr>
      <vt:lpstr>Macam-macam skala pengukuran (1)</vt:lpstr>
      <vt:lpstr>Macam-macam skala pengukuran (1)</vt:lpstr>
      <vt:lpstr>Macam-macam skala pengukuran (2)</vt:lpstr>
      <vt:lpstr>Macam-macam skala pengukuran (3)</vt:lpstr>
      <vt:lpstr>Skala menurut fenomena sosial yang diukur </vt:lpstr>
      <vt:lpstr>Skala Sikap</vt:lpstr>
      <vt:lpstr>Skala Likert (1)</vt:lpstr>
      <vt:lpstr>Skala Likert (2)</vt:lpstr>
      <vt:lpstr>Skala Likert (3)</vt:lpstr>
      <vt:lpstr>Skala Guttman (1)</vt:lpstr>
      <vt:lpstr>Skala Guttman (2)</vt:lpstr>
      <vt:lpstr>Semantic Defferensial</vt:lpstr>
      <vt:lpstr>Rating Scale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Pertemuan 6 </dc:title>
  <dc:creator>RAHASIA</dc:creator>
  <cp:lastModifiedBy>RAHASIA</cp:lastModifiedBy>
  <cp:revision>1</cp:revision>
  <dcterms:created xsi:type="dcterms:W3CDTF">2020-04-14T13:10:13Z</dcterms:created>
  <dcterms:modified xsi:type="dcterms:W3CDTF">2020-04-14T13:12:14Z</dcterms:modified>
</cp:coreProperties>
</file>