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11" r:id="rId3"/>
    <p:sldId id="331" r:id="rId4"/>
    <p:sldId id="332" r:id="rId5"/>
    <p:sldId id="312" r:id="rId6"/>
    <p:sldId id="313" r:id="rId7"/>
    <p:sldId id="360" r:id="rId8"/>
    <p:sldId id="314" r:id="rId9"/>
    <p:sldId id="336" r:id="rId10"/>
    <p:sldId id="333" r:id="rId11"/>
    <p:sldId id="343" r:id="rId12"/>
    <p:sldId id="356" r:id="rId13"/>
    <p:sldId id="361" r:id="rId14"/>
    <p:sldId id="349" r:id="rId15"/>
    <p:sldId id="350" r:id="rId16"/>
    <p:sldId id="357" r:id="rId17"/>
    <p:sldId id="358" r:id="rId18"/>
    <p:sldId id="359" r:id="rId19"/>
    <p:sldId id="363" r:id="rId20"/>
    <p:sldId id="362" r:id="rId21"/>
    <p:sldId id="364" r:id="rId22"/>
    <p:sldId id="354" r:id="rId23"/>
    <p:sldId id="289" r:id="rId24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TEKNIK INFORMATIKA - </a:t>
            </a:r>
            <a:r>
              <a:rPr lang="en-US" sz="2800" b="1" dirty="0">
                <a:solidFill>
                  <a:schemeClr val="bg1"/>
                </a:solidFill>
              </a:rPr>
              <a:t>UNIKOM</a:t>
            </a:r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>
                <a:solidFill>
                  <a:schemeClr val="bg1"/>
                </a:solidFill>
              </a:rPr>
              <a:t>S</a:t>
            </a:r>
            <a:r>
              <a:rPr lang="en-US" sz="3200" b="1" dirty="0" err="1" smtClean="0">
                <a:solidFill>
                  <a:schemeClr val="bg1"/>
                </a:solidFill>
              </a:rPr>
              <a:t>truktur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r>
              <a:rPr lang="en-US" sz="3200" b="1" dirty="0" smtClean="0">
                <a:solidFill>
                  <a:schemeClr val="bg1"/>
                </a:solidFill>
              </a:rPr>
              <a:t>ata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{</a:t>
            </a:r>
            <a:r>
              <a:rPr lang="en-US" b="1" dirty="0" err="1" smtClean="0">
                <a:solidFill>
                  <a:srgbClr val="0070C0"/>
                </a:solidFill>
              </a:rPr>
              <a:t>sama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seperti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penyisipan</a:t>
            </a:r>
            <a:r>
              <a:rPr lang="en-US" b="1" dirty="0" smtClean="0">
                <a:solidFill>
                  <a:srgbClr val="0070C0"/>
                </a:solidFill>
              </a:rPr>
              <a:t> di depan</a:t>
            </a:r>
            <a:r>
              <a:rPr lang="en-US" b="1" dirty="0" smtClean="0"/>
              <a:t>}</a:t>
            </a:r>
          </a:p>
          <a:p>
            <a:pPr marL="0" lvl="2" indent="1587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≠ Nil</a:t>
            </a:r>
            <a:r>
              <a:rPr lang="en-US" b="1" dirty="0" smtClean="0"/>
              <a:t>}</a:t>
            </a:r>
            <a:endParaRPr lang="en-US" sz="2800" dirty="0" smtClean="0"/>
          </a:p>
        </p:txBody>
      </p:sp>
      <p:grpSp>
        <p:nvGrpSpPr>
          <p:cNvPr id="53" name="Group 3"/>
          <p:cNvGrpSpPr/>
          <p:nvPr/>
        </p:nvGrpSpPr>
        <p:grpSpPr>
          <a:xfrm>
            <a:off x="3994150" y="3886200"/>
            <a:ext cx="2063751" cy="685800"/>
            <a:chOff x="1752600" y="3352800"/>
            <a:chExt cx="1604211" cy="534194"/>
          </a:xfrm>
        </p:grpSpPr>
        <p:sp>
          <p:nvSpPr>
            <p:cNvPr id="57" name="Rectangle 56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6096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grpSp>
        <p:nvGrpSpPr>
          <p:cNvPr id="62" name="Group 46"/>
          <p:cNvGrpSpPr/>
          <p:nvPr/>
        </p:nvGrpSpPr>
        <p:grpSpPr>
          <a:xfrm>
            <a:off x="1181099" y="3886200"/>
            <a:ext cx="2070100" cy="684781"/>
            <a:chOff x="5175738" y="2362200"/>
            <a:chExt cx="1910862" cy="684781"/>
          </a:xfrm>
        </p:grpSpPr>
        <p:sp>
          <p:nvSpPr>
            <p:cNvPr id="63" name="Rectangle 62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300355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0129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7942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3213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75" name="Shape 43"/>
          <p:cNvCxnSpPr>
            <a:stCxn id="74" idx="1"/>
          </p:cNvCxnSpPr>
          <p:nvPr/>
        </p:nvCxnSpPr>
        <p:spPr>
          <a:xfrm rot="10800000" flipV="1">
            <a:off x="5114926" y="3340388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1341591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083780" y="3983517"/>
            <a:ext cx="684781" cy="49014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4145827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0800000">
            <a:off x="323850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79120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60"/>
          <p:cNvCxnSpPr/>
          <p:nvPr/>
        </p:nvCxnSpPr>
        <p:spPr>
          <a:xfrm>
            <a:off x="1765300" y="3340388"/>
            <a:ext cx="450849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6781800" y="3887219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8029979" y="4213843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6927544" y="4228585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8268206" y="4001004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575550" y="3964432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87" name="Straight Arrow Connector 86"/>
          <p:cNvCxnSpPr/>
          <p:nvPr/>
        </p:nvCxnSpPr>
        <p:spPr>
          <a:xfrm rot="10800000">
            <a:off x="602615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5463326" y="4004633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8261349" y="305528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</a:t>
            </a:r>
            <a:r>
              <a:rPr lang="en-US" sz="3200" b="1" dirty="0" err="1" smtClean="0"/>
              <a:t>aru</a:t>
            </a:r>
            <a:endParaRPr lang="en-US" sz="3200" b="1" dirty="0"/>
          </a:p>
        </p:txBody>
      </p:sp>
      <p:cxnSp>
        <p:nvCxnSpPr>
          <p:cNvPr id="90" name="Shape 43"/>
          <p:cNvCxnSpPr>
            <a:stCxn id="89" idx="1"/>
          </p:cNvCxnSpPr>
          <p:nvPr/>
        </p:nvCxnSpPr>
        <p:spPr>
          <a:xfrm rot="10800000" flipV="1">
            <a:off x="8054975" y="3347670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60"/>
          <p:cNvCxnSpPr/>
          <p:nvPr/>
        </p:nvCxnSpPr>
        <p:spPr>
          <a:xfrm>
            <a:off x="6369051" y="3345380"/>
            <a:ext cx="1327149" cy="54183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57200" y="4892138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/>
      <p:bldP spid="72" grpId="0"/>
      <p:bldP spid="73" grpId="0"/>
      <p:bldP spid="74" grpId="0"/>
      <p:bldP spid="82" grpId="0" animBg="1"/>
      <p:bldP spid="86" grpId="0"/>
      <p:bldP spid="89" grpId="0"/>
      <p:bldP spid="1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27147"/>
              </p:ext>
            </p:extLst>
          </p:nvPr>
        </p:nvGraphicFramePr>
        <p:xfrm>
          <a:off x="0" y="1981200"/>
          <a:ext cx="977305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Visio" r:id="rId3" imgW="5453280" imgH="892800" progId="Visio.Drawing.11">
                  <p:embed/>
                </p:oleObj>
              </mc:Choice>
              <mc:Fallback>
                <p:oleObj name="Visio" r:id="rId3" imgW="5453280" imgH="89280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77305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013587"/>
              </p:ext>
            </p:extLst>
          </p:nvPr>
        </p:nvGraphicFramePr>
        <p:xfrm>
          <a:off x="4204" y="3818900"/>
          <a:ext cx="9825596" cy="227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Visio" r:id="rId5" imgW="5453396" imgH="1201436" progId="Visio.Drawing.11">
                  <p:embed/>
                </p:oleObj>
              </mc:Choice>
              <mc:Fallback>
                <p:oleObj name="Visio" r:id="rId5" imgW="5453396" imgH="1201436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" y="3818900"/>
                        <a:ext cx="9825596" cy="227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05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Misalkan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menyisipkan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4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sebelum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9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Mula-mula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keadaan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berikut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765550" y="3834825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947886" y="332377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Penyisipan</a:t>
            </a:r>
            <a:r>
              <a:rPr lang="en-US" b="1" dirty="0"/>
              <a:t> di Tengah </a:t>
            </a:r>
            <a:r>
              <a:rPr lang="en-US" b="1" dirty="0" smtClean="0"/>
              <a:t>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786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184333" y="3049586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3871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9672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85116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558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4430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>
            <a:off x="62880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6412" y="2794132"/>
            <a:ext cx="2889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sp>
        <p:nvSpPr>
          <p:cNvPr id="11" name="TextBox 16"/>
          <p:cNvSpPr txBox="1"/>
          <p:nvPr/>
        </p:nvSpPr>
        <p:spPr>
          <a:xfrm>
            <a:off x="7683730" y="2808646"/>
            <a:ext cx="77242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10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24808" y="2794132"/>
            <a:ext cx="33913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</a:t>
            </a:r>
            <a:endParaRPr lang="en-US" sz="2800" b="1" dirty="0"/>
          </a:p>
        </p:txBody>
      </p:sp>
      <p:sp>
        <p:nvSpPr>
          <p:cNvPr id="13" name="TextBox 9"/>
          <p:cNvSpPr txBox="1"/>
          <p:nvPr/>
        </p:nvSpPr>
        <p:spPr>
          <a:xfrm>
            <a:off x="7467382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66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344488" y="2776950"/>
            <a:ext cx="1568450" cy="569428"/>
            <a:chOff x="304800" y="4114800"/>
            <a:chExt cx="1447800" cy="714571"/>
          </a:xfrm>
        </p:grpSpPr>
        <p:sp>
          <p:nvSpPr>
            <p:cNvPr id="18" name="Rectangle 17"/>
            <p:cNvSpPr/>
            <p:nvPr/>
          </p:nvSpPr>
          <p:spPr>
            <a:xfrm>
              <a:off x="304800" y="4114800"/>
              <a:ext cx="1447800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034341" y="4456247"/>
              <a:ext cx="684780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50758" y="4172786"/>
              <a:ext cx="533400" cy="65658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6652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891721" y="2468067"/>
            <a:ext cx="0" cy="3096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9434" y="1876038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r>
              <a:rPr lang="en-US" sz="3200" b="1" dirty="0" smtClean="0"/>
              <a:t>antu</a:t>
            </a:r>
            <a:endParaRPr lang="en-US" sz="3200" b="1" dirty="0"/>
          </a:p>
        </p:txBody>
      </p:sp>
      <p:cxnSp>
        <p:nvCxnSpPr>
          <p:cNvPr id="31" name="Shape 65"/>
          <p:cNvCxnSpPr>
            <a:stCxn id="30" idx="3"/>
          </p:cNvCxnSpPr>
          <p:nvPr/>
        </p:nvCxnSpPr>
        <p:spPr>
          <a:xfrm>
            <a:off x="5235134" y="2168426"/>
            <a:ext cx="432048" cy="61525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49344" y="2349288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409863" y="305435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72026" y="286780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7497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795017" y="305963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103676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0358" y="286054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919515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220028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524172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1014" y="3834825"/>
            <a:ext cx="1003300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/>
                </a:solidFill>
              </a:rPr>
              <a:t>B</a:t>
            </a:r>
            <a:r>
              <a:rPr lang="en-US" sz="3200" b="1" dirty="0" err="1" smtClean="0">
                <a:solidFill>
                  <a:schemeClr val="tx1"/>
                </a:solidFill>
              </a:rPr>
              <a:t>aru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926670" y="4139625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53965" y="4106647"/>
            <a:ext cx="545688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4023" y="3881033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888559" y="4110443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90886" y="332345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243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00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7200" y="4892138"/>
            <a:ext cx="88074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205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5" grpId="0" animBg="1"/>
      <p:bldP spid="7" grpId="0"/>
      <p:bldP spid="21" grpId="0" animBg="1"/>
      <p:bldP spid="23" grpId="0" animBg="1"/>
      <p:bldP spid="10" grpId="0"/>
      <p:bldP spid="11" grpId="0"/>
      <p:bldP spid="12" grpId="0"/>
      <p:bldP spid="13" grpId="0"/>
      <p:bldP spid="30" grpId="0"/>
      <p:bldP spid="52" grpId="0" animBg="1"/>
      <p:bldP spid="58" grpId="0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pun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List, </a:t>
            </a:r>
            <a:r>
              <a:rPr lang="en-US" dirty="0" err="1" smtClean="0"/>
              <a:t>perbedaanya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Pointer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di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pointer </a:t>
            </a:r>
            <a:r>
              <a:rPr lang="en-US" dirty="0" err="1" smtClean="0"/>
              <a:t>bantuan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145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/>
              <a:t>D</a:t>
            </a:r>
            <a:r>
              <a:rPr lang="en-US" sz="4200" b="1" dirty="0" smtClean="0"/>
              <a:t>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170062"/>
              </p:ext>
            </p:extLst>
          </p:nvPr>
        </p:nvGraphicFramePr>
        <p:xfrm>
          <a:off x="3799368" y="2225038"/>
          <a:ext cx="29062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1" name="Visio" r:id="rId3" imgW="1561680" imgH="407880" progId="Visio.Drawing.11">
                  <p:embed/>
                </p:oleObj>
              </mc:Choice>
              <mc:Fallback>
                <p:oleObj name="Visio" r:id="rId3" imgW="1561680" imgH="40788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368" y="2225038"/>
                        <a:ext cx="290623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46482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02015"/>
              </p:ext>
            </p:extLst>
          </p:nvPr>
        </p:nvGraphicFramePr>
        <p:xfrm>
          <a:off x="1676400" y="3215638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050833"/>
              </p:ext>
            </p:extLst>
          </p:nvPr>
        </p:nvGraphicFramePr>
        <p:xfrm>
          <a:off x="1676400" y="3581400"/>
          <a:ext cx="277368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2" name="Visio" r:id="rId5" imgW="1608480" imgH="618480" progId="Visio.Drawing.11">
                  <p:embed/>
                </p:oleObj>
              </mc:Choice>
              <mc:Fallback>
                <p:oleObj name="Visio" r:id="rId5" imgW="1608480" imgH="618480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277368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908113"/>
              </p:ext>
            </p:extLst>
          </p:nvPr>
        </p:nvGraphicFramePr>
        <p:xfrm>
          <a:off x="7010400" y="3200400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3" name="Visio" r:id="rId7" imgW="583920" imgH="1075680" progId="Visio.Drawing.11">
                  <p:embed/>
                </p:oleObj>
              </mc:Choice>
              <mc:Fallback>
                <p:oleObj name="Visio" r:id="rId7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200400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/>
              <a:t>D</a:t>
            </a:r>
            <a:r>
              <a:rPr lang="en-US" sz="4200" b="1" dirty="0" smtClean="0"/>
              <a:t>epan </a:t>
            </a:r>
            <a:r>
              <a:rPr lang="en-US" sz="4200" b="1" dirty="0" smtClean="0"/>
              <a:t>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/>
              <a:t>A</a:t>
            </a:r>
            <a:r>
              <a:rPr lang="en-US" sz="3000" dirty="0" err="1" smtClean="0"/>
              <a:t>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B050"/>
                </a:solidFill>
              </a:rPr>
              <a:t>P</a:t>
            </a:r>
            <a:r>
              <a:rPr lang="en-US" sz="3000" dirty="0" err="1" smtClean="0">
                <a:solidFill>
                  <a:srgbClr val="00B050"/>
                </a:solidFill>
              </a:rPr>
              <a:t>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237" name="Group 52236"/>
          <p:cNvGrpSpPr/>
          <p:nvPr/>
        </p:nvGrpSpPr>
        <p:grpSpPr>
          <a:xfrm>
            <a:off x="1684629" y="3044158"/>
            <a:ext cx="1390256" cy="545689"/>
            <a:chOff x="1684629" y="2881578"/>
            <a:chExt cx="1390256" cy="545689"/>
          </a:xfrm>
        </p:grpSpPr>
        <p:sp>
          <p:nvSpPr>
            <p:cNvPr id="27" name="Rectangle 26"/>
            <p:cNvSpPr/>
            <p:nvPr/>
          </p:nvSpPr>
          <p:spPr>
            <a:xfrm>
              <a:off x="1684629" y="2882089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2452731" y="3142408"/>
              <a:ext cx="522449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8888" y="2926329"/>
              <a:ext cx="5122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1774284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90679" y="2975528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41" name="Group 52240"/>
          <p:cNvGrpSpPr/>
          <p:nvPr/>
        </p:nvGrpSpPr>
        <p:grpSpPr>
          <a:xfrm>
            <a:off x="3733428" y="2151034"/>
            <a:ext cx="5639172" cy="1424919"/>
            <a:chOff x="3733428" y="1988454"/>
            <a:chExt cx="5639172" cy="1424919"/>
          </a:xfrm>
        </p:grpSpPr>
        <p:sp>
          <p:nvSpPr>
            <p:cNvPr id="23" name="TextBox 9"/>
            <p:cNvSpPr txBox="1"/>
            <p:nvPr/>
          </p:nvSpPr>
          <p:spPr>
            <a:xfrm>
              <a:off x="8216900" y="1988454"/>
              <a:ext cx="1155700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000" dirty="0" err="1"/>
                <a:t>A</a:t>
              </a:r>
              <a:r>
                <a:rPr lang="en-US" sz="3000" dirty="0" err="1" smtClean="0"/>
                <a:t>khir</a:t>
              </a:r>
              <a:endParaRPr lang="en-US" sz="3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792964" y="2454450"/>
              <a:ext cx="0" cy="4276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831025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14318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82226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46303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4"/>
            <p:cNvCxnSpPr/>
            <p:nvPr/>
          </p:nvCxnSpPr>
          <p:spPr>
            <a:xfrm>
              <a:off x="6952968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289854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8190049" y="2912435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289854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927918" y="3147756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2982479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13829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rot="10800000">
            <a:off x="3080715" y="3400892"/>
            <a:ext cx="810514" cy="15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639850" y="3133987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2046958" y="3896380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>
            <a:off x="2464988" y="3402413"/>
            <a:ext cx="256100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55371" y="3249424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7200" y="4892138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 err="1"/>
              <a:t>B</a:t>
            </a:r>
            <a:r>
              <a:rPr lang="en-US" sz="4200" b="1" dirty="0" err="1" smtClean="0"/>
              <a:t>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199" y="1600200"/>
            <a:ext cx="883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depan}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5429" y="25908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/>
              <a:t>A</a:t>
            </a:r>
            <a:r>
              <a:rPr lang="en-US" sz="3000" dirty="0" err="1" smtClean="0"/>
              <a:t>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1613279" y="3144797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3071" y="2716629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697371" y="25908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/>
              <a:t>A</a:t>
            </a:r>
            <a:r>
              <a:rPr lang="en-US" sz="3000" dirty="0" err="1" smtClean="0"/>
              <a:t>khir</a:t>
            </a:r>
            <a:endParaRPr lang="en-US" sz="3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73435" y="3056796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163401" y="3481393"/>
            <a:ext cx="2059051" cy="528889"/>
            <a:chOff x="7162230" y="3041627"/>
            <a:chExt cx="2059051" cy="528889"/>
          </a:xfrm>
        </p:grpSpPr>
        <p:sp>
          <p:nvSpPr>
            <p:cNvPr id="12" name="Rectangle 11"/>
            <p:cNvSpPr/>
            <p:nvPr/>
          </p:nvSpPr>
          <p:spPr>
            <a:xfrm>
              <a:off x="7831025" y="3041627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30576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>
              <a:off x="8190049" y="3069578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7927918" y="3307293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3142016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32" name="TextBox 52231"/>
          <p:cNvSpPr txBox="1"/>
          <p:nvPr/>
        </p:nvSpPr>
        <p:spPr>
          <a:xfrm>
            <a:off x="6745329" y="4336146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 flipH="1">
            <a:off x="7419459" y="3868766"/>
            <a:ext cx="107864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5800" y="3475507"/>
            <a:ext cx="5487853" cy="549289"/>
            <a:chOff x="1684629" y="3040558"/>
            <a:chExt cx="5487853" cy="549289"/>
          </a:xfrm>
        </p:grpSpPr>
        <p:grpSp>
          <p:nvGrpSpPr>
            <p:cNvPr id="52237" name="Group 52236"/>
            <p:cNvGrpSpPr/>
            <p:nvPr/>
          </p:nvGrpSpPr>
          <p:grpSpPr>
            <a:xfrm>
              <a:off x="1684629" y="3044158"/>
              <a:ext cx="1390256" cy="545689"/>
              <a:chOff x="1684629" y="2881578"/>
              <a:chExt cx="1390256" cy="54568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84629" y="2882089"/>
                <a:ext cx="1390256" cy="52245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2731" y="3142408"/>
                <a:ext cx="522449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208888" y="2926329"/>
                <a:ext cx="512200" cy="50093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774284" y="3146042"/>
                <a:ext cx="522450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590679" y="2975528"/>
                <a:ext cx="522450" cy="3345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5782226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60817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306112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306112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30087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30862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3080715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55371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4"/>
          <p:cNvCxnSpPr/>
          <p:nvPr/>
        </p:nvCxnSpPr>
        <p:spPr>
          <a:xfrm>
            <a:off x="5954139" y="3689190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2" idx="1"/>
          </p:cNvCxnSpPr>
          <p:nvPr/>
        </p:nvCxnSpPr>
        <p:spPr>
          <a:xfrm rot="10800000" flipV="1">
            <a:off x="7696201" y="2993628"/>
            <a:ext cx="156871" cy="48617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15" idx="0"/>
          </p:cNvCxnSpPr>
          <p:nvPr/>
        </p:nvCxnSpPr>
        <p:spPr>
          <a:xfrm rot="10800000" flipV="1">
            <a:off x="5478525" y="2867799"/>
            <a:ext cx="1218846" cy="61182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729186" y="3563638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" y="21336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4907340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947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23" grpId="0"/>
      <p:bldP spid="52232" grpId="0"/>
      <p:bldP spid="52232" grpId="1"/>
      <p:bldP spid="56" grpId="0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smtClean="0"/>
              <a:t>Tengah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831" y="32076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270681" y="3792429"/>
            <a:ext cx="0" cy="3096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5661" y="3200400"/>
            <a:ext cx="145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Phapus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31" name="Shape 65"/>
          <p:cNvCxnSpPr>
            <a:stCxn id="30" idx="3"/>
            <a:endCxn id="23" idx="0"/>
          </p:cNvCxnSpPr>
          <p:nvPr/>
        </p:nvCxnSpPr>
        <p:spPr>
          <a:xfrm>
            <a:off x="3577677" y="3492788"/>
            <a:ext cx="235498" cy="60852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17550" y="4100778"/>
            <a:ext cx="1568450" cy="569962"/>
            <a:chOff x="344488" y="2776416"/>
            <a:chExt cx="1568450" cy="569962"/>
          </a:xfrm>
        </p:grpSpPr>
        <p:grpSp>
          <p:nvGrpSpPr>
            <p:cNvPr id="15" name="Group 43"/>
            <p:cNvGrpSpPr/>
            <p:nvPr/>
          </p:nvGrpSpPr>
          <p:grpSpPr>
            <a:xfrm>
              <a:off x="344488" y="2776950"/>
              <a:ext cx="1568450" cy="569428"/>
              <a:chOff x="304800" y="4114800"/>
              <a:chExt cx="1447800" cy="71457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034341" y="4456247"/>
                <a:ext cx="684780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50758" y="4172786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rot="5400000">
              <a:off x="467497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60358" y="286054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292577" y="4097663"/>
            <a:ext cx="3047773" cy="549339"/>
            <a:chOff x="1919515" y="2773301"/>
            <a:chExt cx="3047773" cy="549339"/>
          </a:xfrm>
        </p:grpSpPr>
        <p:sp>
          <p:nvSpPr>
            <p:cNvPr id="23" name="Rectangle 22"/>
            <p:cNvSpPr/>
            <p:nvPr/>
          </p:nvSpPr>
          <p:spPr>
            <a:xfrm>
              <a:off x="26558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54430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4808" y="2794132"/>
              <a:ext cx="3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766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795017" y="304512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1919515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5340350" y="3207654"/>
            <a:ext cx="3879850" cy="1448574"/>
            <a:chOff x="4967288" y="1883292"/>
            <a:chExt cx="3879850" cy="1448574"/>
          </a:xfrm>
        </p:grpSpPr>
        <p:sp>
          <p:nvSpPr>
            <p:cNvPr id="25" name="Rectangle 24"/>
            <p:cNvSpPr/>
            <p:nvPr/>
          </p:nvSpPr>
          <p:spPr>
            <a:xfrm>
              <a:off x="72786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184333" y="3049586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9672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585116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4"/>
            <p:cNvCxnSpPr/>
            <p:nvPr/>
          </p:nvCxnSpPr>
          <p:spPr>
            <a:xfrm>
              <a:off x="62880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86412" y="2794132"/>
              <a:ext cx="28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7683730" y="2808646"/>
              <a:ext cx="7724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10</a:t>
              </a:r>
              <a:endParaRPr lang="en-US" sz="28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473280" y="188329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khir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49344" y="2349288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409863" y="305435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8372026" y="286780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103676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524172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10800000">
            <a:off x="4593090" y="44733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30" idx="1"/>
          </p:cNvCxnSpPr>
          <p:nvPr/>
        </p:nvCxnSpPr>
        <p:spPr>
          <a:xfrm rot="10800000" flipV="1">
            <a:off x="1848535" y="3492787"/>
            <a:ext cx="277126" cy="60798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30662" y="322936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>
            <a:endCxn id="49" idx="2"/>
          </p:cNvCxnSpPr>
          <p:nvPr/>
        </p:nvCxnSpPr>
        <p:spPr>
          <a:xfrm flipV="1">
            <a:off x="3878262" y="3752582"/>
            <a:ext cx="776121" cy="528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91406" y="4315175"/>
            <a:ext cx="3653970" cy="1200187"/>
            <a:chOff x="1618344" y="2990813"/>
            <a:chExt cx="3653970" cy="120018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618344" y="2990813"/>
              <a:ext cx="0" cy="120018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28549" y="4191000"/>
              <a:ext cx="364376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5272314" y="3323452"/>
              <a:ext cx="0" cy="8675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25661" y="4351463"/>
            <a:ext cx="3352801" cy="949813"/>
            <a:chOff x="1752599" y="3027101"/>
            <a:chExt cx="3352801" cy="94981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105400" y="3027101"/>
              <a:ext cx="0" cy="93529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752599" y="3976914"/>
              <a:ext cx="335280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752599" y="3317352"/>
              <a:ext cx="0" cy="659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038350" y="4315175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1784573" y="3200334"/>
            <a:ext cx="6216427" cy="1463086"/>
            <a:chOff x="381000" y="4245492"/>
            <a:chExt cx="6216427" cy="1463086"/>
          </a:xfrm>
        </p:grpSpPr>
        <p:sp>
          <p:nvSpPr>
            <p:cNvPr id="94" name="TextBox 93"/>
            <p:cNvSpPr txBox="1"/>
            <p:nvPr/>
          </p:nvSpPr>
          <p:spPr>
            <a:xfrm>
              <a:off x="381000" y="424549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95" name="Straight Arrow Connector 94"/>
            <p:cNvCxnSpPr>
              <a:stCxn id="94" idx="2"/>
            </p:cNvCxnSpPr>
            <p:nvPr/>
          </p:nvCxnSpPr>
          <p:spPr>
            <a:xfrm>
              <a:off x="958850" y="4830267"/>
              <a:ext cx="0" cy="309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05719" y="5138616"/>
              <a:ext cx="1568450" cy="569962"/>
              <a:chOff x="344488" y="2776416"/>
              <a:chExt cx="1568450" cy="569962"/>
            </a:xfrm>
          </p:grpSpPr>
          <p:grpSp>
            <p:nvGrpSpPr>
              <p:cNvPr id="99" name="Group 43"/>
              <p:cNvGrpSpPr/>
              <p:nvPr/>
            </p:nvGrpSpPr>
            <p:grpSpPr>
              <a:xfrm>
                <a:off x="344488" y="2776950"/>
                <a:ext cx="1568450" cy="569428"/>
                <a:chOff x="304800" y="4114800"/>
                <a:chExt cx="1447800" cy="714571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034341" y="4456247"/>
                  <a:ext cx="684780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850758" y="4172786"/>
                  <a:ext cx="533400" cy="65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rot="5400000">
                <a:off x="467497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60358" y="286054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2717577" y="4245492"/>
              <a:ext cx="3879850" cy="1448574"/>
              <a:chOff x="4967288" y="1883292"/>
              <a:chExt cx="3879850" cy="144857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2786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8184333" y="3049586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9672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rot="5400000">
                <a:off x="5851162" y="3048774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4"/>
              <p:cNvCxnSpPr/>
              <p:nvPr/>
            </p:nvCxnSpPr>
            <p:spPr>
              <a:xfrm>
                <a:off x="6288088" y="2990813"/>
                <a:ext cx="990600" cy="12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5586412" y="2794132"/>
                <a:ext cx="2889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:endParaRPr lang="en-US" sz="2800" dirty="0"/>
              </a:p>
            </p:txBody>
          </p:sp>
          <p:sp>
            <p:nvSpPr>
              <p:cNvPr id="119" name="TextBox 16"/>
              <p:cNvSpPr txBox="1"/>
              <p:nvPr/>
            </p:nvSpPr>
            <p:spPr>
              <a:xfrm>
                <a:off x="7683730" y="2808646"/>
                <a:ext cx="772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7473280" y="188329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/>
                  <a:t>A</a:t>
                </a:r>
                <a:r>
                  <a:rPr lang="en-US" sz="3200" dirty="0" err="1" smtClean="0"/>
                  <a:t>khir</a:t>
                </a:r>
                <a:endParaRPr lang="en-US" sz="32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>
                <a:off x="8049344" y="2349288"/>
                <a:ext cx="0" cy="42766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409863" y="305435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72026" y="286780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5103676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6524172" y="3149018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 rot="10800000">
              <a:off x="1970317" y="55112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1726519" y="53530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838199" y="1600200"/>
            <a:ext cx="906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depan}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38200" y="2086428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847" y="26009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Misalkan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dihapus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angka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28600" y="5156537"/>
            <a:ext cx="94488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230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0" grpId="0"/>
      <p:bldP spid="30" grpId="1"/>
      <p:bldP spid="49" grpId="0"/>
      <p:bldP spid="49" grpId="1"/>
      <p:bldP spid="140" grpId="0"/>
      <p:bldP spid="141" grpId="0"/>
      <p:bldP spid="142" grpId="0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2667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/>
              <a:t>Operasi-operasi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i="1" dirty="0" smtClean="0"/>
              <a:t>traversal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pencarian</a:t>
            </a:r>
            <a:r>
              <a:rPr lang="en-US" sz="2800" i="1" dirty="0" smtClean="0"/>
              <a:t> (searching),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(</a:t>
            </a:r>
            <a:r>
              <a:rPr lang="en-US" sz="2800" i="1" dirty="0" smtClean="0"/>
              <a:t>sorting) </a:t>
            </a:r>
            <a:r>
              <a:rPr lang="en-US" sz="2800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penghancuran</a:t>
            </a:r>
            <a:r>
              <a:rPr lang="en-US" sz="2800" i="1" dirty="0" smtClean="0"/>
              <a:t> (destroy)</a:t>
            </a:r>
            <a:r>
              <a:rPr lang="en-US" sz="2800" dirty="0" smtClean="0"/>
              <a:t> </a:t>
            </a:r>
            <a:r>
              <a:rPr lang="en-US" sz="2800" dirty="0" err="1" smtClean="0"/>
              <a:t>diperlakukan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single linked </a:t>
            </a:r>
            <a:r>
              <a:rPr lang="en-US" sz="2800" i="1" dirty="0" smtClean="0">
                <a:solidFill>
                  <a:srgbClr val="FF0000"/>
                </a:solidFill>
              </a:rPr>
              <a:t>list.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/>
              <a:t>Metode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Minimum Sort,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Bubble Sort </a:t>
            </a:r>
            <a:r>
              <a:rPr lang="en-US" sz="2800" dirty="0" err="1" smtClean="0"/>
              <a:t>dan</a:t>
            </a:r>
            <a:r>
              <a:rPr lang="en-US" sz="2800" dirty="0" smtClean="0"/>
              <a:t> Maximum Sort.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5150" y="4648200"/>
            <a:ext cx="88074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untuk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masing-masing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operasi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!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648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200" dirty="0" smtClean="0"/>
              <a:t>Ada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list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double linked list. </a:t>
            </a:r>
            <a:r>
              <a:rPr lang="en-US" sz="3200" dirty="0" err="1" smtClean="0"/>
              <a:t>Deklarasi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b="1" u="sng" dirty="0" err="1" smtClean="0"/>
              <a:t>Kamus</a:t>
            </a:r>
            <a:r>
              <a:rPr lang="en-US" sz="3200" b="1" u="sng" dirty="0" smtClean="0"/>
              <a:t>:</a:t>
            </a: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b="1" u="sng" dirty="0" smtClean="0"/>
              <a:t>Type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/>
              <a:t>PointMhs</a:t>
            </a:r>
            <a:r>
              <a:rPr lang="en-US" sz="3200" dirty="0" smtClean="0"/>
              <a:t> =</a:t>
            </a:r>
            <a:r>
              <a:rPr lang="en-US" sz="3200" dirty="0" smtClean="0">
                <a:sym typeface="Symbol" panose="05050102010706020507" pitchFamily="18" charset="2"/>
              </a:rPr>
              <a:t></a:t>
            </a:r>
            <a:r>
              <a:rPr lang="en-US" sz="3200" dirty="0" err="1" smtClean="0">
                <a:sym typeface="Symbol" panose="05050102010706020507" pitchFamily="18" charset="2"/>
              </a:rPr>
              <a:t>SimpulMhs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r>
              <a:rPr lang="en-US" sz="3200" dirty="0" smtClean="0">
                <a:sym typeface="Symbol" panose="05050102010706020507" pitchFamily="18" charset="2"/>
              </a:rPr>
              <a:t> = </a:t>
            </a:r>
            <a:r>
              <a:rPr lang="en-US" sz="3200" b="1" u="sng" dirty="0" smtClean="0">
                <a:sym typeface="Symbol" panose="05050102010706020507" pitchFamily="18" charset="2"/>
              </a:rPr>
              <a:t>Record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smtClean="0">
                <a:sym typeface="Symbol" panose="05050102010706020507" pitchFamily="18" charset="2"/>
              </a:rPr>
              <a:t>NIM, Nama : </a:t>
            </a:r>
            <a:r>
              <a:rPr lang="en-US" sz="3200" b="1" u="sng" dirty="0" smtClean="0">
                <a:sym typeface="Symbol" panose="05050102010706020507" pitchFamily="18" charset="2"/>
              </a:rPr>
              <a:t>string</a:t>
            </a:r>
            <a:r>
              <a:rPr lang="en-US" sz="3200" dirty="0" smtClean="0">
                <a:sym typeface="Symbol" panose="05050102010706020507" pitchFamily="18" charset="2"/>
              </a:rPr>
              <a:t>,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smtClean="0">
                <a:sym typeface="Symbol" panose="05050102010706020507" pitchFamily="18" charset="2"/>
              </a:rPr>
              <a:t>JK : </a:t>
            </a:r>
            <a:r>
              <a:rPr lang="en-US" sz="3200" b="1" u="sng" dirty="0" smtClean="0">
                <a:sym typeface="Symbol" panose="05050102010706020507" pitchFamily="18" charset="2"/>
              </a:rPr>
              <a:t>char</a:t>
            </a:r>
            <a:r>
              <a:rPr lang="en-US" sz="3200" dirty="0" smtClean="0">
                <a:sym typeface="Symbol" panose="05050102010706020507" pitchFamily="18" charset="2"/>
              </a:rPr>
              <a:t>		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sz="3200" i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jenis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3200" i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kelamin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 (L/P)}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b="1" u="sng" dirty="0" err="1" smtClean="0">
                <a:sym typeface="Symbol" panose="05050102010706020507" pitchFamily="18" charset="2"/>
              </a:rPr>
              <a:t>EndRecord</a:t>
            </a:r>
            <a:endParaRPr lang="en-US" sz="3200" b="1" u="sng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SimpulMhs</a:t>
            </a:r>
            <a:r>
              <a:rPr lang="en-US" sz="3200" dirty="0" smtClean="0">
                <a:sym typeface="Symbol" panose="05050102010706020507" pitchFamily="18" charset="2"/>
              </a:rPr>
              <a:t> = </a:t>
            </a:r>
            <a:r>
              <a:rPr lang="en-US" sz="3200" b="1" u="sng" dirty="0" smtClean="0">
                <a:sym typeface="Symbol" panose="05050102010706020507" pitchFamily="18" charset="2"/>
              </a:rPr>
              <a:t>Record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err="1" smtClean="0">
                <a:sym typeface="Symbol" panose="05050102010706020507" pitchFamily="18" charset="2"/>
              </a:rPr>
              <a:t>InfoMhs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r>
              <a:rPr lang="en-US" sz="3200" b="1" u="sng" dirty="0" smtClean="0">
                <a:sym typeface="Symbol" panose="05050102010706020507" pitchFamily="18" charset="2"/>
              </a:rPr>
              <a:t>,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err="1" smtClean="0">
                <a:sym typeface="Symbol" panose="05050102010706020507" pitchFamily="18" charset="2"/>
              </a:rPr>
              <a:t>Prev</a:t>
            </a:r>
            <a:r>
              <a:rPr lang="en-US" sz="3200" dirty="0" smtClean="0">
                <a:sym typeface="Symbol" panose="05050102010706020507" pitchFamily="18" charset="2"/>
              </a:rPr>
              <a:t>, Next : </a:t>
            </a:r>
            <a:r>
              <a:rPr lang="en-US" sz="3200" dirty="0" err="1" smtClean="0">
                <a:sym typeface="Symbol" panose="05050102010706020507" pitchFamily="18" charset="2"/>
              </a:rPr>
              <a:t>PointMhs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b="1" u="sng" dirty="0" err="1" smtClean="0">
                <a:sym typeface="Symbol" panose="05050102010706020507" pitchFamily="18" charset="2"/>
              </a:rPr>
              <a:t>EndRecord</a:t>
            </a:r>
            <a:endParaRPr lang="en-US" sz="3200" b="1" u="sng" dirty="0" smtClean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endParaRPr lang="en-US" sz="3200" dirty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Awal</a:t>
            </a:r>
            <a:r>
              <a:rPr lang="en-US" sz="3200" dirty="0" smtClean="0">
                <a:sym typeface="Symbol" panose="05050102010706020507" pitchFamily="18" charset="2"/>
              </a:rPr>
              <a:t>, </a:t>
            </a:r>
            <a:r>
              <a:rPr lang="en-US" sz="3200" dirty="0" err="1" smtClean="0">
                <a:sym typeface="Symbol" panose="05050102010706020507" pitchFamily="18" charset="2"/>
              </a:rPr>
              <a:t>Akhir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PointMhs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Mhs</a:t>
            </a:r>
            <a:r>
              <a:rPr lang="en-US" sz="3200" dirty="0" err="1" smtClean="0">
                <a:sym typeface="Symbol" panose="05050102010706020507" pitchFamily="18" charset="2"/>
              </a:rPr>
              <a:t>Baru</a:t>
            </a:r>
            <a:r>
              <a:rPr lang="en-US" sz="3200" dirty="0" smtClean="0">
                <a:sym typeface="Symbol" panose="05050102010706020507" pitchFamily="18" charset="2"/>
              </a:rPr>
              <a:t>, </a:t>
            </a:r>
            <a:r>
              <a:rPr lang="en-US" sz="3200" dirty="0" err="1" smtClean="0">
                <a:sym typeface="Symbol" panose="05050102010706020507" pitchFamily="18" charset="2"/>
              </a:rPr>
              <a:t>Mhs</a:t>
            </a:r>
            <a:r>
              <a:rPr lang="en-US" sz="3200" dirty="0" err="1" smtClean="0">
                <a:sym typeface="Symbol" panose="05050102010706020507" pitchFamily="18" charset="2"/>
              </a:rPr>
              <a:t>Hapus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73714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Linked list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berisi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 / 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berikutnya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link/pointer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sebelumnya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Simpul</a:t>
            </a:r>
            <a:r>
              <a:rPr lang="en-US" b="1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5250" y="5192991"/>
            <a:ext cx="20637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Data</a:t>
            </a:r>
          </a:p>
          <a:p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Info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7375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</a:t>
            </a:r>
            <a:r>
              <a:rPr lang="en-US" b="1" dirty="0" err="1" smtClean="0"/>
              <a:t>Sambungan</a:t>
            </a:r>
            <a:r>
              <a:rPr lang="en-US" b="1" dirty="0" smtClean="0"/>
              <a:t> </a:t>
            </a:r>
            <a:r>
              <a:rPr lang="en-US" b="1" dirty="0" err="1" smtClean="0"/>
              <a:t>Kanan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ext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835401" y="3733799"/>
            <a:ext cx="1962150" cy="685797"/>
            <a:chOff x="3835401" y="3733799"/>
            <a:chExt cx="1962150" cy="685797"/>
          </a:xfrm>
        </p:grpSpPr>
        <p:grpSp>
          <p:nvGrpSpPr>
            <p:cNvPr id="12" name="Group 11"/>
            <p:cNvGrpSpPr/>
            <p:nvPr/>
          </p:nvGrpSpPr>
          <p:grpSpPr>
            <a:xfrm>
              <a:off x="3835401" y="3733799"/>
              <a:ext cx="1962150" cy="685797"/>
              <a:chOff x="1752600" y="3352802"/>
              <a:chExt cx="1219200" cy="5341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2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432057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>
              <a:off x="3951488" y="4074913"/>
              <a:ext cx="684781" cy="25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0800000" flipV="1">
            <a:off x="3149600" y="4267200"/>
            <a:ext cx="990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9700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</a:t>
            </a:r>
            <a:r>
              <a:rPr lang="en-US" b="1" dirty="0" err="1" smtClean="0"/>
              <a:t>Sambungan</a:t>
            </a:r>
            <a:r>
              <a:rPr lang="en-US" b="1" dirty="0" smtClean="0"/>
              <a:t> </a:t>
            </a:r>
            <a:r>
              <a:rPr lang="en-US" b="1" dirty="0" err="1" smtClean="0"/>
              <a:t>Kiri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62600" y="4267200"/>
            <a:ext cx="1371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4114799"/>
            <a:ext cx="34925" cy="10781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deklarasi</a:t>
            </a:r>
            <a:r>
              <a:rPr lang="en-US" sz="3600" dirty="0" smtClean="0"/>
              <a:t> list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didefinisikan</a:t>
            </a:r>
            <a:r>
              <a:rPr lang="en-US" sz="3600" dirty="0" smtClean="0"/>
              <a:t>, </a:t>
            </a:r>
            <a:r>
              <a:rPr lang="en-US" sz="3600" dirty="0" err="1" smtClean="0"/>
              <a:t>buat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algoritma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bukan</a:t>
            </a:r>
            <a:r>
              <a:rPr lang="en-US" sz="3600" dirty="0" smtClean="0"/>
              <a:t> program)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prosedur</a:t>
            </a:r>
            <a:r>
              <a:rPr lang="en-US" sz="3600" dirty="0" smtClean="0"/>
              <a:t> </a:t>
            </a:r>
            <a:r>
              <a:rPr lang="en-US" sz="3600" dirty="0" err="1" smtClean="0"/>
              <a:t>berparameter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: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penyisipan</a:t>
            </a:r>
            <a:r>
              <a:rPr lang="en-US" sz="3600" dirty="0" smtClean="0"/>
              <a:t> di </a:t>
            </a:r>
            <a:r>
              <a:rPr lang="en-US" sz="3600" dirty="0" err="1" smtClean="0"/>
              <a:t>tengah</a:t>
            </a:r>
            <a:r>
              <a:rPr lang="en-US" sz="3600" dirty="0" smtClean="0"/>
              <a:t> 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</a:t>
            </a:r>
            <a:r>
              <a:rPr lang="en-US" sz="3600" smtClean="0"/>
              <a:t>di depan</a:t>
            </a:r>
            <a:endParaRPr lang="en-US" sz="3600" dirty="0" smtClean="0"/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pengurutan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metode</a:t>
            </a:r>
            <a:r>
              <a:rPr lang="en-US" sz="3600" dirty="0" smtClean="0"/>
              <a:t> bubble sort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smtClean="0"/>
              <a:t>des</a:t>
            </a:r>
            <a:r>
              <a:rPr lang="en-US" sz="3600" dirty="0" smtClean="0"/>
              <a:t>cending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NIM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62987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Ketentuan</a:t>
            </a:r>
            <a:r>
              <a:rPr lang="en-US" sz="4000" dirty="0" smtClean="0"/>
              <a:t> </a:t>
            </a:r>
            <a:r>
              <a:rPr lang="en-US" sz="4000" dirty="0" err="1" smtClean="0"/>
              <a:t>Penyelesaian</a:t>
            </a:r>
            <a:r>
              <a:rPr lang="en-US" sz="4000" dirty="0" smtClean="0"/>
              <a:t> </a:t>
            </a:r>
            <a:r>
              <a:rPr lang="en-US" sz="4000" dirty="0" err="1" smtClean="0"/>
              <a:t>Soal</a:t>
            </a:r>
            <a:r>
              <a:rPr lang="en-US" sz="4000" dirty="0" smtClean="0"/>
              <a:t> </a:t>
            </a:r>
            <a:r>
              <a:rPr lang="en-US" sz="4000" dirty="0" err="1" smtClean="0"/>
              <a:t>Latihan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hanya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boleh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menyelesaikan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satu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soal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latihan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tiga</a:t>
            </a:r>
            <a:r>
              <a:rPr lang="en-US" sz="3600" dirty="0" smtClean="0"/>
              <a:t> (3)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(</a:t>
            </a:r>
            <a:r>
              <a:rPr lang="en-US" sz="3600" dirty="0" err="1" smtClean="0"/>
              <a:t>berarti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hanya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tiga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3600" dirty="0" smtClean="0"/>
              <a:t>)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Siapa</a:t>
            </a:r>
            <a:r>
              <a:rPr lang="en-US" sz="3600" dirty="0" smtClean="0"/>
              <a:t> </a:t>
            </a:r>
            <a:r>
              <a:rPr lang="en-US" sz="3600" dirty="0" err="1" smtClean="0"/>
              <a:t>cepat</a:t>
            </a:r>
            <a:r>
              <a:rPr lang="en-US" sz="3600" dirty="0" smtClean="0"/>
              <a:t> </a:t>
            </a:r>
            <a:r>
              <a:rPr lang="en-US" sz="3600" dirty="0" err="1" smtClean="0"/>
              <a:t>mengirim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dia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mendapat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,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didapat</a:t>
            </a:r>
            <a:r>
              <a:rPr lang="en-US" sz="3600" dirty="0" smtClean="0"/>
              <a:t> 3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3 </a:t>
            </a:r>
            <a:r>
              <a:rPr lang="en-US" sz="3600" dirty="0" err="1" smtClean="0"/>
              <a:t>soal</a:t>
            </a:r>
            <a:r>
              <a:rPr lang="en-US" sz="3600" dirty="0" smtClean="0"/>
              <a:t> </a:t>
            </a:r>
            <a:r>
              <a:rPr lang="en-US" sz="3600" dirty="0" err="1" smtClean="0"/>
              <a:t>latihan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,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jawaban-jawaban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diabaikan</a:t>
            </a:r>
            <a:r>
              <a:rPr lang="en-US" sz="3600" dirty="0" smtClean="0"/>
              <a:t>.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Kirimkan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jawabannya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email, </a:t>
            </a:r>
            <a:r>
              <a:rPr lang="en-US" sz="3600" dirty="0" err="1" smtClean="0"/>
              <a:t>ditunggu</a:t>
            </a:r>
            <a:r>
              <a:rPr lang="en-US" sz="3600" dirty="0" smtClean="0"/>
              <a:t> </a:t>
            </a:r>
            <a:r>
              <a:rPr lang="en-US" sz="3600" dirty="0" err="1" smtClean="0"/>
              <a:t>sampai</a:t>
            </a:r>
            <a:r>
              <a:rPr lang="en-US" sz="3600" dirty="0" smtClean="0"/>
              <a:t> </a:t>
            </a:r>
            <a:r>
              <a:rPr lang="en-US" sz="3600" dirty="0" err="1" smtClean="0"/>
              <a:t>hari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Kamis</a:t>
            </a:r>
            <a:r>
              <a:rPr lang="en-US" sz="3600" b="1" dirty="0" smtClean="0">
                <a:solidFill>
                  <a:srgbClr val="FF0000"/>
                </a:solidFill>
              </a:rPr>
              <a:t> 16 April 2020 </a:t>
            </a:r>
            <a:r>
              <a:rPr lang="en-US" sz="3600" b="1" dirty="0" err="1" smtClean="0">
                <a:solidFill>
                  <a:srgbClr val="FF0000"/>
                </a:solidFill>
              </a:rPr>
              <a:t>pukul</a:t>
            </a:r>
            <a:r>
              <a:rPr lang="en-US" sz="3600" b="1" dirty="0" smtClean="0">
                <a:solidFill>
                  <a:srgbClr val="FF0000"/>
                </a:solidFill>
              </a:rPr>
              <a:t> 13:30 WIB.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97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NamaPointer</a:t>
            </a:r>
            <a:r>
              <a:rPr lang="en-US" dirty="0" smtClean="0"/>
              <a:t> </a:t>
            </a:r>
            <a:r>
              <a:rPr lang="en-US" dirty="0" smtClean="0"/>
              <a:t>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pt-BR" dirty="0" smtClean="0"/>
              <a:t>        </a:t>
            </a:r>
            <a:r>
              <a:rPr lang="pt-BR" dirty="0" smtClean="0"/>
              <a:t>MedanData  </a:t>
            </a:r>
            <a:r>
              <a:rPr lang="pt-BR" dirty="0" smtClean="0"/>
              <a:t>: tipedata,</a:t>
            </a:r>
            <a:endParaRPr lang="en-US" dirty="0" smtClean="0"/>
          </a:p>
          <a:p>
            <a:pPr>
              <a:buNone/>
            </a:pPr>
            <a:r>
              <a:rPr lang="pt-BR" dirty="0"/>
              <a:t>	 </a:t>
            </a:r>
            <a:r>
              <a:rPr lang="pt-BR" dirty="0" smtClean="0"/>
              <a:t>   </a:t>
            </a:r>
            <a:r>
              <a:rPr lang="en-US" dirty="0" err="1" smtClean="0"/>
              <a:t>S</a:t>
            </a:r>
            <a:r>
              <a:rPr lang="en-US" dirty="0" err="1" smtClean="0"/>
              <a:t>ambunganKiri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dirty="0" err="1" smtClean="0"/>
              <a:t>ambunganKanan</a:t>
            </a:r>
            <a:r>
              <a:rPr lang="en-US" dirty="0" smtClean="0"/>
              <a:t>   </a:t>
            </a:r>
            <a:r>
              <a:rPr lang="en-US" dirty="0" smtClean="0"/>
              <a:t>: </a:t>
            </a:r>
            <a:r>
              <a:rPr lang="en-US" dirty="0" err="1" smtClean="0"/>
              <a:t>NamaPointer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</a:t>
            </a:r>
            <a:r>
              <a:rPr lang="en-US" dirty="0" err="1" smtClean="0"/>
              <a:t>amaVarPointer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NamaPointer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/>
              <a:t>Info         </a:t>
            </a:r>
            <a:r>
              <a:rPr lang="en-US" dirty="0" smtClean="0"/>
              <a:t>: </a:t>
            </a:r>
            <a:r>
              <a:rPr lang="en-US" b="1" u="sng" dirty="0" smtClean="0"/>
              <a:t>integer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Prev</a:t>
            </a:r>
            <a:r>
              <a:rPr lang="en-US" dirty="0" smtClean="0"/>
              <a:t>, Next </a:t>
            </a:r>
            <a:r>
              <a:rPr lang="en-US" dirty="0" smtClean="0"/>
              <a:t>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r>
              <a:rPr lang="en-US" dirty="0" err="1"/>
              <a:t>A</a:t>
            </a:r>
            <a:r>
              <a:rPr lang="en-US" dirty="0" err="1" smtClean="0"/>
              <a:t>wal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khir</a:t>
            </a:r>
            <a:r>
              <a:rPr lang="en-US" dirty="0" smtClean="0"/>
              <a:t> </a:t>
            </a:r>
            <a:r>
              <a:rPr lang="en-US" dirty="0" smtClean="0"/>
              <a:t>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</a:t>
            </a:r>
            <a:r>
              <a:rPr lang="en-US" dirty="0"/>
              <a:t>L</a:t>
            </a:r>
            <a:r>
              <a:rPr lang="en-US" dirty="0" smtClean="0"/>
              <a:t>inked </a:t>
            </a:r>
            <a:r>
              <a:rPr lang="en-US" dirty="0"/>
              <a:t>L</a:t>
            </a:r>
            <a:r>
              <a:rPr lang="en-US" dirty="0" smtClean="0"/>
              <a:t>ist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Linked List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dua</a:t>
            </a:r>
            <a:r>
              <a:rPr lang="en-US" dirty="0" smtClean="0">
                <a:solidFill>
                  <a:srgbClr val="FF0000"/>
                </a:solidFill>
              </a:rPr>
              <a:t> pointer </a:t>
            </a:r>
            <a:r>
              <a:rPr lang="en-US" dirty="0" err="1" smtClean="0">
                <a:solidFill>
                  <a:srgbClr val="FF0000"/>
                </a:solidFill>
              </a:rPr>
              <a:t>sambungan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terhubung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sebelumnya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91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082225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0574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652712"/>
            <a:ext cx="533400" cy="4095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003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27660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</a:t>
            </a:r>
            <a:r>
              <a:rPr lang="en-US" sz="3200" b="1" dirty="0" err="1" smtClean="0"/>
              <a:t>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581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315987"/>
            <a:ext cx="673510" cy="4350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19617"/>
            <a:ext cx="673510" cy="4350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2766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386300"/>
            <a:ext cx="482025" cy="9937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Depan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4290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46451" y="2590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36999" y="34290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657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505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505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90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83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770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770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86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86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28831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429003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770372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770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046743" y="352632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91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657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kosong</a:t>
            </a:r>
            <a:r>
              <a:rPr lang="en-US" sz="2800" b="1" dirty="0"/>
              <a:t> {</a:t>
            </a:r>
            <a:r>
              <a:rPr lang="en-US" sz="2800" b="1" dirty="0" err="1">
                <a:solidFill>
                  <a:srgbClr val="FF0000"/>
                </a:solidFill>
              </a:rPr>
              <a:t>Awal</a:t>
            </a:r>
            <a:r>
              <a:rPr lang="en-US" sz="2800" b="1" dirty="0">
                <a:solidFill>
                  <a:srgbClr val="FF0000"/>
                </a:solidFill>
              </a:rPr>
              <a:t> ≠ Nil</a:t>
            </a:r>
            <a:r>
              <a:rPr lang="en-US" sz="2800" b="1" dirty="0"/>
              <a:t>}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58730" y="352864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" y="2590800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B</a:t>
            </a:r>
            <a:r>
              <a:rPr lang="en-US" sz="3200" dirty="0" err="1" smtClean="0"/>
              <a:t>aru</a:t>
            </a:r>
            <a:endParaRPr lang="en-US" sz="3200" dirty="0"/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28831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2883187"/>
            <a:ext cx="527051" cy="54580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7200" y="4892138"/>
            <a:ext cx="88074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2186</TotalTime>
  <Words>807</Words>
  <Application>Microsoft Office PowerPoint</Application>
  <PresentationFormat>A4 Paper (210x297 mm)</PresentationFormat>
  <Paragraphs>170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Algerian</vt:lpstr>
      <vt:lpstr>Arial Narrow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</vt:lpstr>
      <vt:lpstr>Penyisipan di Depan</vt:lpstr>
      <vt:lpstr>Penyisipan di Depan (lanjutan)</vt:lpstr>
      <vt:lpstr>Penyisipan di Belakang</vt:lpstr>
      <vt:lpstr>Penyisipan di Tengah </vt:lpstr>
      <vt:lpstr>Penyisipan di Tengah (lanjutan)</vt:lpstr>
      <vt:lpstr>Penghapusan</vt:lpstr>
      <vt:lpstr>Penghapusan di Depan</vt:lpstr>
      <vt:lpstr>Penghapusan di Depan (lanjutan)</vt:lpstr>
      <vt:lpstr>Penghapusan di Belakang</vt:lpstr>
      <vt:lpstr>Penghapusan di Tengah</vt:lpstr>
      <vt:lpstr>Operasi-operasi lainnya</vt:lpstr>
      <vt:lpstr>Soal Latihan</vt:lpstr>
      <vt:lpstr>Soal Latihan(lanjutan)</vt:lpstr>
      <vt:lpstr>Ketentuan Penyelesaian Soal Latihan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498</cp:revision>
  <dcterms:created xsi:type="dcterms:W3CDTF">2010-02-18T01:05:10Z</dcterms:created>
  <dcterms:modified xsi:type="dcterms:W3CDTF">2020-04-15T03:25:04Z</dcterms:modified>
</cp:coreProperties>
</file>