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311" r:id="rId3"/>
    <p:sldId id="331" r:id="rId4"/>
    <p:sldId id="332" r:id="rId5"/>
    <p:sldId id="312" r:id="rId6"/>
    <p:sldId id="313" r:id="rId7"/>
    <p:sldId id="360" r:id="rId8"/>
    <p:sldId id="314" r:id="rId9"/>
    <p:sldId id="336" r:id="rId10"/>
    <p:sldId id="333" r:id="rId11"/>
    <p:sldId id="343" r:id="rId12"/>
    <p:sldId id="356" r:id="rId13"/>
    <p:sldId id="361" r:id="rId14"/>
    <p:sldId id="349" r:id="rId15"/>
    <p:sldId id="350" r:id="rId16"/>
    <p:sldId id="357" r:id="rId17"/>
    <p:sldId id="358" r:id="rId18"/>
    <p:sldId id="359" r:id="rId19"/>
    <p:sldId id="363" r:id="rId20"/>
    <p:sldId id="362" r:id="rId21"/>
    <p:sldId id="364" r:id="rId22"/>
    <p:sldId id="354" r:id="rId23"/>
    <p:sldId id="289" r:id="rId24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4/15/2020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TEKNIK INFORMATIKA - </a:t>
            </a:r>
            <a:r>
              <a:rPr lang="en-US" sz="2800" b="1" dirty="0">
                <a:solidFill>
                  <a:schemeClr val="bg1"/>
                </a:solidFill>
              </a:rPr>
              <a:t>UNIKOM</a:t>
            </a:r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Double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>
                <a:solidFill>
                  <a:schemeClr val="bg1"/>
                </a:solidFill>
              </a:rPr>
              <a:t>S</a:t>
            </a:r>
            <a:r>
              <a:rPr lang="en-US" sz="3200" b="1" dirty="0" err="1" smtClean="0">
                <a:solidFill>
                  <a:schemeClr val="bg1"/>
                </a:solidFill>
              </a:rPr>
              <a:t>truktur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D</a:t>
            </a:r>
            <a:r>
              <a:rPr lang="en-US" sz="3200" b="1" dirty="0" smtClean="0">
                <a:solidFill>
                  <a:schemeClr val="bg1"/>
                </a:solidFill>
              </a:rPr>
              <a:t>ata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</a:t>
            </a:r>
            <a:r>
              <a:rPr lang="en-US" b="1" dirty="0" smtClean="0"/>
              <a:t>{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b="1" dirty="0" err="1" smtClean="0">
                <a:solidFill>
                  <a:srgbClr val="FF0000"/>
                </a:solidFill>
              </a:rPr>
              <a:t>wal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{</a:t>
            </a:r>
            <a:r>
              <a:rPr lang="en-US" b="1" dirty="0" err="1" smtClean="0">
                <a:solidFill>
                  <a:srgbClr val="0070C0"/>
                </a:solidFill>
              </a:rPr>
              <a:t>sama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seperti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pada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penyisipan</a:t>
            </a:r>
            <a:r>
              <a:rPr lang="en-US" b="1" dirty="0" smtClean="0">
                <a:solidFill>
                  <a:srgbClr val="0070C0"/>
                </a:solidFill>
              </a:rPr>
              <a:t> di depan</a:t>
            </a:r>
            <a:r>
              <a:rPr lang="en-US" b="1" dirty="0" smtClean="0"/>
              <a:t>}</a:t>
            </a:r>
          </a:p>
          <a:p>
            <a:pPr marL="0" lvl="2" indent="1587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</a:t>
            </a:r>
            <a:r>
              <a:rPr lang="en-US" b="1" dirty="0" smtClean="0"/>
              <a:t>{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b="1" dirty="0" err="1" smtClean="0">
                <a:solidFill>
                  <a:srgbClr val="FF0000"/>
                </a:solidFill>
              </a:rPr>
              <a:t>wal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≠ Nil</a:t>
            </a:r>
            <a:r>
              <a:rPr lang="en-US" b="1" dirty="0" smtClean="0"/>
              <a:t>}</a:t>
            </a:r>
            <a:endParaRPr lang="en-US" sz="2800" dirty="0" smtClean="0"/>
          </a:p>
        </p:txBody>
      </p:sp>
      <p:grpSp>
        <p:nvGrpSpPr>
          <p:cNvPr id="53" name="Group 3"/>
          <p:cNvGrpSpPr/>
          <p:nvPr/>
        </p:nvGrpSpPr>
        <p:grpSpPr>
          <a:xfrm>
            <a:off x="3994150" y="3886200"/>
            <a:ext cx="2063751" cy="685800"/>
            <a:chOff x="1752600" y="3352800"/>
            <a:chExt cx="1604211" cy="534194"/>
          </a:xfrm>
        </p:grpSpPr>
        <p:sp>
          <p:nvSpPr>
            <p:cNvPr id="57" name="Rectangle 56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609600" y="30480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wal</a:t>
            </a:r>
            <a:endParaRPr lang="en-US" sz="3200" b="1" dirty="0"/>
          </a:p>
        </p:txBody>
      </p:sp>
      <p:grpSp>
        <p:nvGrpSpPr>
          <p:cNvPr id="62" name="Group 46"/>
          <p:cNvGrpSpPr/>
          <p:nvPr/>
        </p:nvGrpSpPr>
        <p:grpSpPr>
          <a:xfrm>
            <a:off x="1181099" y="3886200"/>
            <a:ext cx="2070100" cy="684781"/>
            <a:chOff x="5175738" y="2362200"/>
            <a:chExt cx="1910862" cy="684781"/>
          </a:xfrm>
        </p:grpSpPr>
        <p:sp>
          <p:nvSpPr>
            <p:cNvPr id="63" name="Rectangle 62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1" name="Straight Arrow Connector 70"/>
          <p:cNvCxnSpPr/>
          <p:nvPr/>
        </p:nvCxnSpPr>
        <p:spPr>
          <a:xfrm>
            <a:off x="3003550" y="4114797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012950" y="3962400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794250" y="3962400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5321300" y="30480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khir</a:t>
            </a:r>
            <a:endParaRPr lang="en-US" sz="3200" b="1" dirty="0"/>
          </a:p>
        </p:txBody>
      </p:sp>
      <p:cxnSp>
        <p:nvCxnSpPr>
          <p:cNvPr id="75" name="Shape 43"/>
          <p:cNvCxnSpPr>
            <a:stCxn id="74" idx="1"/>
          </p:cNvCxnSpPr>
          <p:nvPr/>
        </p:nvCxnSpPr>
        <p:spPr>
          <a:xfrm rot="10800000" flipV="1">
            <a:off x="5114926" y="3340388"/>
            <a:ext cx="20637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1341591" y="4227566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1083780" y="3983517"/>
            <a:ext cx="684781" cy="490141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4145827" y="4227566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0800000">
            <a:off x="3238500" y="4343397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791200" y="4114797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60"/>
          <p:cNvCxnSpPr/>
          <p:nvPr/>
        </p:nvCxnSpPr>
        <p:spPr>
          <a:xfrm>
            <a:off x="1765300" y="3340388"/>
            <a:ext cx="450849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6781800" y="3887219"/>
            <a:ext cx="2070100" cy="6847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rot="5400000">
            <a:off x="8029979" y="4213843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6927544" y="4228585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8268206" y="4001004"/>
            <a:ext cx="684781" cy="4572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575550" y="3964432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87" name="Straight Arrow Connector 86"/>
          <p:cNvCxnSpPr/>
          <p:nvPr/>
        </p:nvCxnSpPr>
        <p:spPr>
          <a:xfrm rot="10800000">
            <a:off x="6026150" y="4343397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5463326" y="4004633"/>
            <a:ext cx="684781" cy="4572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8261349" y="305528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B</a:t>
            </a:r>
            <a:r>
              <a:rPr lang="en-US" sz="3200" b="1" dirty="0" err="1" smtClean="0"/>
              <a:t>aru</a:t>
            </a:r>
            <a:endParaRPr lang="en-US" sz="3200" b="1" dirty="0"/>
          </a:p>
        </p:txBody>
      </p:sp>
      <p:cxnSp>
        <p:nvCxnSpPr>
          <p:cNvPr id="90" name="Shape 43"/>
          <p:cNvCxnSpPr>
            <a:stCxn id="89" idx="1"/>
          </p:cNvCxnSpPr>
          <p:nvPr/>
        </p:nvCxnSpPr>
        <p:spPr>
          <a:xfrm rot="10800000" flipV="1">
            <a:off x="8054975" y="3347670"/>
            <a:ext cx="20637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hape 60"/>
          <p:cNvCxnSpPr/>
          <p:nvPr/>
        </p:nvCxnSpPr>
        <p:spPr>
          <a:xfrm>
            <a:off x="6369051" y="3345380"/>
            <a:ext cx="1327149" cy="541839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457200" y="4892138"/>
            <a:ext cx="880745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belakang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belakang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masih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tidak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1" grpId="0"/>
      <p:bldP spid="72" grpId="0"/>
      <p:bldP spid="73" grpId="0"/>
      <p:bldP spid="74" grpId="0"/>
      <p:bldP spid="82" grpId="0" animBg="1"/>
      <p:bldP spid="86" grpId="0"/>
      <p:bldP spid="89" grpId="0"/>
      <p:bldP spid="1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27147"/>
              </p:ext>
            </p:extLst>
          </p:nvPr>
        </p:nvGraphicFramePr>
        <p:xfrm>
          <a:off x="0" y="1981200"/>
          <a:ext cx="977305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Visio" r:id="rId3" imgW="5453280" imgH="892800" progId="Visio.Drawing.11">
                  <p:embed/>
                </p:oleObj>
              </mc:Choice>
              <mc:Fallback>
                <p:oleObj name="Visio" r:id="rId3" imgW="5453280" imgH="892800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1200"/>
                        <a:ext cx="9773055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013587"/>
              </p:ext>
            </p:extLst>
          </p:nvPr>
        </p:nvGraphicFramePr>
        <p:xfrm>
          <a:off x="4204" y="3818900"/>
          <a:ext cx="9825596" cy="227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Visio" r:id="rId5" imgW="5453396" imgH="1201436" progId="Visio.Drawing.11">
                  <p:embed/>
                </p:oleObj>
              </mc:Choice>
              <mc:Fallback>
                <p:oleObj name="Visio" r:id="rId5" imgW="5453396" imgH="1201436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4" y="3818900"/>
                        <a:ext cx="9825596" cy="227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</a:t>
            </a:r>
            <a:endParaRPr lang="en-US" sz="4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505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Misalkan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menyisipkan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angka</a:t>
            </a:r>
            <a:r>
              <a:rPr lang="en-US" sz="2800" b="1" dirty="0" smtClean="0"/>
              <a:t> 4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sebelum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angka</a:t>
            </a:r>
            <a:r>
              <a:rPr lang="en-US" sz="2800" b="1" dirty="0" smtClean="0"/>
              <a:t> 9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1600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Mula-mula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keadaan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sebagai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berikut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3765550" y="3834825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3947886" y="3323772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Penyisipan</a:t>
            </a:r>
            <a:r>
              <a:rPr lang="en-US" b="1" dirty="0"/>
              <a:t> di Tengah </a:t>
            </a:r>
            <a:r>
              <a:rPr lang="en-US" b="1" dirty="0" smtClean="0"/>
              <a:t>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278688" y="2776951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8184333" y="3049586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3871" y="188329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wal</a:t>
            </a:r>
            <a:endParaRPr lang="en-US" sz="3200" b="1" dirty="0"/>
          </a:p>
        </p:txBody>
      </p:sp>
      <p:sp>
        <p:nvSpPr>
          <p:cNvPr id="21" name="Rectangle 20"/>
          <p:cNvSpPr/>
          <p:nvPr/>
        </p:nvSpPr>
        <p:spPr>
          <a:xfrm>
            <a:off x="4967288" y="2776951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851162" y="3048774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55888" y="2776951"/>
            <a:ext cx="1568450" cy="5456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3544302" y="3048774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14"/>
          <p:cNvCxnSpPr/>
          <p:nvPr/>
        </p:nvCxnSpPr>
        <p:spPr>
          <a:xfrm>
            <a:off x="6288088" y="2990813"/>
            <a:ext cx="990600" cy="12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86412" y="2794132"/>
            <a:ext cx="288925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9</a:t>
            </a:r>
            <a:endParaRPr lang="en-US" sz="2800" b="1" dirty="0"/>
          </a:p>
        </p:txBody>
      </p:sp>
      <p:sp>
        <p:nvSpPr>
          <p:cNvPr id="11" name="TextBox 16"/>
          <p:cNvSpPr txBox="1"/>
          <p:nvPr/>
        </p:nvSpPr>
        <p:spPr>
          <a:xfrm>
            <a:off x="7683730" y="2808646"/>
            <a:ext cx="772426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10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24808" y="2794132"/>
            <a:ext cx="33913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7</a:t>
            </a:r>
            <a:endParaRPr lang="en-US" sz="2800" b="1" dirty="0"/>
          </a:p>
        </p:txBody>
      </p:sp>
      <p:sp>
        <p:nvSpPr>
          <p:cNvPr id="13" name="TextBox 9"/>
          <p:cNvSpPr txBox="1"/>
          <p:nvPr/>
        </p:nvSpPr>
        <p:spPr>
          <a:xfrm>
            <a:off x="7467382" y="188329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khir</a:t>
            </a:r>
            <a:endParaRPr lang="en-US" sz="32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76688" y="2990813"/>
            <a:ext cx="990600" cy="12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43"/>
          <p:cNvGrpSpPr/>
          <p:nvPr/>
        </p:nvGrpSpPr>
        <p:grpSpPr>
          <a:xfrm>
            <a:off x="344488" y="2776950"/>
            <a:ext cx="1568450" cy="569428"/>
            <a:chOff x="304800" y="4114800"/>
            <a:chExt cx="1447800" cy="714571"/>
          </a:xfrm>
        </p:grpSpPr>
        <p:sp>
          <p:nvSpPr>
            <p:cNvPr id="18" name="Rectangle 17"/>
            <p:cNvSpPr/>
            <p:nvPr/>
          </p:nvSpPr>
          <p:spPr>
            <a:xfrm>
              <a:off x="304800" y="4114800"/>
              <a:ext cx="1447800" cy="684781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1034341" y="4456247"/>
              <a:ext cx="684780" cy="18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50758" y="4172786"/>
              <a:ext cx="533400" cy="65658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665288" y="2990813"/>
            <a:ext cx="990600" cy="12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891721" y="2468067"/>
            <a:ext cx="0" cy="3096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79434" y="1876038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  <a:r>
              <a:rPr lang="en-US" sz="3200" b="1" dirty="0" smtClean="0"/>
              <a:t>antu</a:t>
            </a:r>
            <a:endParaRPr lang="en-US" sz="3200" b="1" dirty="0"/>
          </a:p>
        </p:txBody>
      </p:sp>
      <p:cxnSp>
        <p:nvCxnSpPr>
          <p:cNvPr id="31" name="Shape 65"/>
          <p:cNvCxnSpPr>
            <a:stCxn id="30" idx="3"/>
          </p:cNvCxnSpPr>
          <p:nvPr/>
        </p:nvCxnSpPr>
        <p:spPr>
          <a:xfrm>
            <a:off x="5235134" y="2168426"/>
            <a:ext cx="432048" cy="61525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049344" y="2349288"/>
            <a:ext cx="0" cy="4276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7409863" y="305435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8372026" y="2867806"/>
            <a:ext cx="545689" cy="3774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67497" y="305256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2795017" y="305963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5103676" y="3052568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60358" y="2860546"/>
            <a:ext cx="545689" cy="3774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1919515" y="3149018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4220028" y="3149018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6524172" y="3149018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961014" y="3834825"/>
            <a:ext cx="1003300" cy="584775"/>
          </a:xfrm>
          <a:prstGeom prst="rect">
            <a:avLst/>
          </a:prstGeom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tx1"/>
                </a:solidFill>
              </a:rPr>
              <a:t>B</a:t>
            </a:r>
            <a:r>
              <a:rPr lang="en-US" sz="3200" b="1" dirty="0" err="1" smtClean="0">
                <a:solidFill>
                  <a:schemeClr val="tx1"/>
                </a:solidFill>
              </a:rPr>
              <a:t>aru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926670" y="4139625"/>
            <a:ext cx="825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4653965" y="4106647"/>
            <a:ext cx="545688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264023" y="3881033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4</a:t>
            </a:r>
            <a:endParaRPr lang="en-US" sz="2800" b="1" dirty="0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3888559" y="4110443"/>
            <a:ext cx="545689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090886" y="3323452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243286" y="3048000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100286" y="3048000"/>
            <a:ext cx="0" cy="784216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57200" y="4892138"/>
            <a:ext cx="880745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tengah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tengah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masih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tidak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2052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25" grpId="0" animBg="1"/>
      <p:bldP spid="7" grpId="0"/>
      <p:bldP spid="21" grpId="0" animBg="1"/>
      <p:bldP spid="23" grpId="0" animBg="1"/>
      <p:bldP spid="10" grpId="0"/>
      <p:bldP spid="11" grpId="0"/>
      <p:bldP spid="12" grpId="0"/>
      <p:bldP spid="13" grpId="0"/>
      <p:bldP spid="30" grpId="0"/>
      <p:bldP spid="52" grpId="0" animBg="1"/>
      <p:bldP spid="58" grpId="0"/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Penghapusan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pun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Single Linked List, </a:t>
            </a:r>
            <a:r>
              <a:rPr lang="en-US" dirty="0" err="1" smtClean="0"/>
              <a:t>perbedaanya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 smtClean="0"/>
              <a:t>Pointer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di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pointer </a:t>
            </a:r>
            <a:r>
              <a:rPr lang="en-US" dirty="0" err="1" smtClean="0"/>
              <a:t>bantuan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1451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di </a:t>
            </a:r>
            <a:r>
              <a:rPr lang="en-US" sz="4200" b="1" dirty="0"/>
              <a:t>D</a:t>
            </a:r>
            <a:r>
              <a:rPr lang="en-US" sz="4200" b="1" dirty="0" smtClean="0"/>
              <a:t>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170062"/>
              </p:ext>
            </p:extLst>
          </p:nvPr>
        </p:nvGraphicFramePr>
        <p:xfrm>
          <a:off x="3799368" y="2225038"/>
          <a:ext cx="290623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79" name="Visio" r:id="rId3" imgW="1561680" imgH="407880" progId="Visio.Drawing.11">
                  <p:embed/>
                </p:oleObj>
              </mc:Choice>
              <mc:Fallback>
                <p:oleObj name="Visio" r:id="rId3" imgW="1561680" imgH="407880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9368" y="2225038"/>
                        <a:ext cx="2906232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1524000"/>
            <a:ext cx="464820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dalam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kondisi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902015"/>
              </p:ext>
            </p:extLst>
          </p:nvPr>
        </p:nvGraphicFramePr>
        <p:xfrm>
          <a:off x="1676400" y="3215638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050833"/>
              </p:ext>
            </p:extLst>
          </p:nvPr>
        </p:nvGraphicFramePr>
        <p:xfrm>
          <a:off x="1676400" y="3581400"/>
          <a:ext cx="277368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80" name="Visio" r:id="rId5" imgW="1608480" imgH="618480" progId="Visio.Drawing.11">
                  <p:embed/>
                </p:oleObj>
              </mc:Choice>
              <mc:Fallback>
                <p:oleObj name="Visio" r:id="rId5" imgW="1608480" imgH="618480" progId="Visio.Drawing.11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581400"/>
                        <a:ext cx="277368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908113"/>
              </p:ext>
            </p:extLst>
          </p:nvPr>
        </p:nvGraphicFramePr>
        <p:xfrm>
          <a:off x="7010400" y="3200400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81" name="Visio" r:id="rId7" imgW="583920" imgH="1075680" progId="Visio.Drawing.11">
                  <p:embed/>
                </p:oleObj>
              </mc:Choice>
              <mc:Fallback>
                <p:oleObj name="Visio" r:id="rId7" imgW="583920" imgH="107568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200400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di </a:t>
            </a:r>
            <a:r>
              <a:rPr lang="en-US" sz="4200" b="1" dirty="0"/>
              <a:t>D</a:t>
            </a:r>
            <a:r>
              <a:rPr lang="en-US" sz="4200" b="1" dirty="0" smtClean="0"/>
              <a:t>epan </a:t>
            </a:r>
            <a:r>
              <a:rPr lang="en-US" sz="4200" b="1" dirty="0" smtClean="0"/>
              <a:t>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/>
              <a:t>A</a:t>
            </a:r>
            <a:r>
              <a:rPr lang="en-US" sz="3000" dirty="0" err="1" smtClean="0"/>
              <a:t>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solidFill>
                  <a:srgbClr val="00B050"/>
                </a:solidFill>
              </a:rPr>
              <a:t>P</a:t>
            </a:r>
            <a:r>
              <a:rPr lang="en-US" sz="3000" dirty="0" err="1" smtClean="0">
                <a:solidFill>
                  <a:srgbClr val="00B050"/>
                </a:solidFill>
              </a:rPr>
              <a:t>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237" name="Group 52236"/>
          <p:cNvGrpSpPr/>
          <p:nvPr/>
        </p:nvGrpSpPr>
        <p:grpSpPr>
          <a:xfrm>
            <a:off x="1684629" y="3044158"/>
            <a:ext cx="1390256" cy="545689"/>
            <a:chOff x="1684629" y="2881578"/>
            <a:chExt cx="1390256" cy="545689"/>
          </a:xfrm>
        </p:grpSpPr>
        <p:sp>
          <p:nvSpPr>
            <p:cNvPr id="27" name="Rectangle 26"/>
            <p:cNvSpPr/>
            <p:nvPr/>
          </p:nvSpPr>
          <p:spPr>
            <a:xfrm>
              <a:off x="1684629" y="2882089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2452731" y="3142408"/>
              <a:ext cx="522449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208888" y="2926329"/>
              <a:ext cx="51220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5400000">
              <a:off x="1774284" y="3146042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590679" y="2975528"/>
              <a:ext cx="522450" cy="3345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241" name="Group 52240"/>
          <p:cNvGrpSpPr/>
          <p:nvPr/>
        </p:nvGrpSpPr>
        <p:grpSpPr>
          <a:xfrm>
            <a:off x="3733428" y="2151034"/>
            <a:ext cx="5639172" cy="1424919"/>
            <a:chOff x="3733428" y="1988454"/>
            <a:chExt cx="5639172" cy="1424919"/>
          </a:xfrm>
        </p:grpSpPr>
        <p:sp>
          <p:nvSpPr>
            <p:cNvPr id="23" name="TextBox 9"/>
            <p:cNvSpPr txBox="1"/>
            <p:nvPr/>
          </p:nvSpPr>
          <p:spPr>
            <a:xfrm>
              <a:off x="8216900" y="1988454"/>
              <a:ext cx="1155700" cy="55399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000" dirty="0" err="1"/>
                <a:t>A</a:t>
              </a:r>
              <a:r>
                <a:rPr lang="en-US" sz="3000" dirty="0" err="1" smtClean="0"/>
                <a:t>khir</a:t>
              </a:r>
              <a:endParaRPr lang="en-US" sz="30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8792964" y="2454450"/>
              <a:ext cx="0" cy="42766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7831025" y="288209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8614400" y="314318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782226" y="288209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546303" y="314241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33428" y="288209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501529" y="314241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4"/>
            <p:cNvCxnSpPr/>
            <p:nvPr/>
          </p:nvCxnSpPr>
          <p:spPr>
            <a:xfrm>
              <a:off x="6952968" y="308684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31011" y="2898540"/>
              <a:ext cx="25610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1" name="TextBox 16"/>
            <p:cNvSpPr txBox="1"/>
            <p:nvPr/>
          </p:nvSpPr>
          <p:spPr>
            <a:xfrm>
              <a:off x="8190049" y="2912435"/>
              <a:ext cx="68467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37712" y="2898540"/>
              <a:ext cx="300601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904170" y="308684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7927918" y="3147756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8780769" y="2982479"/>
              <a:ext cx="522450" cy="3345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08343" y="313829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883740" y="3146042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5119863" y="323831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7162230" y="323831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1" name="Straight Arrow Connector 40"/>
          <p:cNvCxnSpPr/>
          <p:nvPr/>
        </p:nvCxnSpPr>
        <p:spPr>
          <a:xfrm rot="10800000">
            <a:off x="3080715" y="3400892"/>
            <a:ext cx="810514" cy="15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3639850" y="3133987"/>
            <a:ext cx="522450" cy="3345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  <a:endCxn id="17" idx="0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2046958" y="3896380"/>
            <a:ext cx="1247442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2234" name="Straight Arrow Connector 52233"/>
          <p:cNvCxnSpPr/>
          <p:nvPr/>
        </p:nvCxnSpPr>
        <p:spPr>
          <a:xfrm>
            <a:off x="2464988" y="3402413"/>
            <a:ext cx="256100" cy="6463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55371" y="3249424"/>
            <a:ext cx="878057" cy="12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57200" y="4892138"/>
            <a:ext cx="880745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depan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depan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lebih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dari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di </a:t>
            </a:r>
            <a:r>
              <a:rPr lang="en-US" sz="4200" b="1" dirty="0" err="1"/>
              <a:t>B</a:t>
            </a:r>
            <a:r>
              <a:rPr lang="en-US" sz="4200" b="1" dirty="0" err="1" smtClean="0"/>
              <a:t>elakang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199" y="1600200"/>
            <a:ext cx="8839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{</a:t>
            </a:r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di depan}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35429" y="2590800"/>
            <a:ext cx="1155700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/>
              <a:t>A</a:t>
            </a:r>
            <a:r>
              <a:rPr lang="en-US" sz="3000" dirty="0" err="1" smtClean="0"/>
              <a:t>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1613279" y="3144797"/>
            <a:ext cx="0" cy="3404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853071" y="2716629"/>
            <a:ext cx="1292823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sp>
        <p:nvSpPr>
          <p:cNvPr id="23" name="TextBox 9"/>
          <p:cNvSpPr txBox="1"/>
          <p:nvPr/>
        </p:nvSpPr>
        <p:spPr>
          <a:xfrm>
            <a:off x="6697371" y="2590800"/>
            <a:ext cx="1155700" cy="5539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 err="1"/>
              <a:t>A</a:t>
            </a:r>
            <a:r>
              <a:rPr lang="en-US" sz="3000" dirty="0" err="1" smtClean="0"/>
              <a:t>khir</a:t>
            </a:r>
            <a:endParaRPr lang="en-US" sz="30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273435" y="3056796"/>
            <a:ext cx="0" cy="4276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163401" y="3481393"/>
            <a:ext cx="2059051" cy="528889"/>
            <a:chOff x="7162230" y="3041627"/>
            <a:chExt cx="2059051" cy="528889"/>
          </a:xfrm>
        </p:grpSpPr>
        <p:sp>
          <p:nvSpPr>
            <p:cNvPr id="12" name="Rectangle 11"/>
            <p:cNvSpPr/>
            <p:nvPr/>
          </p:nvSpPr>
          <p:spPr>
            <a:xfrm>
              <a:off x="7831025" y="3041627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8614400" y="330576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16"/>
            <p:cNvSpPr txBox="1"/>
            <p:nvPr/>
          </p:nvSpPr>
          <p:spPr>
            <a:xfrm>
              <a:off x="8190049" y="3069578"/>
              <a:ext cx="68467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7927918" y="3307293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8780769" y="3142016"/>
              <a:ext cx="522450" cy="3345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7162230" y="340089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232" name="TextBox 52231"/>
          <p:cNvSpPr txBox="1"/>
          <p:nvPr/>
        </p:nvSpPr>
        <p:spPr>
          <a:xfrm>
            <a:off x="6745329" y="4336146"/>
            <a:ext cx="1247442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2234" name="Straight Arrow Connector 52233"/>
          <p:cNvCxnSpPr/>
          <p:nvPr/>
        </p:nvCxnSpPr>
        <p:spPr>
          <a:xfrm flipH="1">
            <a:off x="7419459" y="3868766"/>
            <a:ext cx="107864" cy="6463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685800" y="3475507"/>
            <a:ext cx="5487853" cy="549289"/>
            <a:chOff x="1684629" y="3040558"/>
            <a:chExt cx="5487853" cy="549289"/>
          </a:xfrm>
        </p:grpSpPr>
        <p:grpSp>
          <p:nvGrpSpPr>
            <p:cNvPr id="52237" name="Group 52236"/>
            <p:cNvGrpSpPr/>
            <p:nvPr/>
          </p:nvGrpSpPr>
          <p:grpSpPr>
            <a:xfrm>
              <a:off x="1684629" y="3044158"/>
              <a:ext cx="1390256" cy="545689"/>
              <a:chOff x="1684629" y="2881578"/>
              <a:chExt cx="1390256" cy="545689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684629" y="2882089"/>
                <a:ext cx="1390256" cy="522450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2452731" y="3142408"/>
                <a:ext cx="522449" cy="18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2208888" y="2926329"/>
                <a:ext cx="512200" cy="50093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rot="5400000">
                <a:off x="1774284" y="3146042"/>
                <a:ext cx="522450" cy="18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1590679" y="2975528"/>
                <a:ext cx="522450" cy="3345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5782226" y="304467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560817" y="330499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33428" y="3044670"/>
              <a:ext cx="1390256" cy="52245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501529" y="3304990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31011" y="3061120"/>
              <a:ext cx="256100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37712" y="3061120"/>
              <a:ext cx="300601" cy="50093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904170" y="324942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08343" y="3300877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883740" y="3308622"/>
              <a:ext cx="522450" cy="181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5119863" y="340089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0800000">
              <a:off x="3080715" y="3400892"/>
              <a:ext cx="810514" cy="15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2855371" y="3249424"/>
              <a:ext cx="878057" cy="12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9" name="Straight Arrow Connector 14"/>
          <p:cNvCxnSpPr/>
          <p:nvPr/>
        </p:nvCxnSpPr>
        <p:spPr>
          <a:xfrm>
            <a:off x="5954139" y="3689190"/>
            <a:ext cx="878057" cy="12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32" idx="1"/>
          </p:cNvCxnSpPr>
          <p:nvPr/>
        </p:nvCxnSpPr>
        <p:spPr>
          <a:xfrm rot="10800000" flipV="1">
            <a:off x="7696201" y="2993628"/>
            <a:ext cx="156871" cy="486174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3" idx="1"/>
            <a:endCxn id="15" idx="0"/>
          </p:cNvCxnSpPr>
          <p:nvPr/>
        </p:nvCxnSpPr>
        <p:spPr>
          <a:xfrm rot="10800000" flipV="1">
            <a:off x="5478525" y="2867799"/>
            <a:ext cx="1218846" cy="61182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5729186" y="3563638"/>
            <a:ext cx="522450" cy="3345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38200" y="213360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200" y="4907340"/>
            <a:ext cx="880745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belakang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belakang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lebih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dari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9471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23" grpId="0"/>
      <p:bldP spid="52232" grpId="0"/>
      <p:bldP spid="52232" grpId="1"/>
      <p:bldP spid="56" grpId="0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/>
              <a:t>di </a:t>
            </a:r>
            <a:r>
              <a:rPr lang="en-US" b="1" dirty="0" smtClean="0"/>
              <a:t>Tengah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2831" y="3207654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wal</a:t>
            </a:r>
            <a:endParaRPr lang="en-US" sz="3200" dirty="0"/>
          </a:p>
        </p:txBody>
      </p: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1270681" y="3792429"/>
            <a:ext cx="0" cy="3096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25661" y="3200400"/>
            <a:ext cx="1452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</a:rPr>
              <a:t>Phapus</a:t>
            </a:r>
            <a:endParaRPr lang="en-US" sz="3200" dirty="0">
              <a:solidFill>
                <a:srgbClr val="00B050"/>
              </a:solidFill>
            </a:endParaRPr>
          </a:p>
        </p:txBody>
      </p:sp>
      <p:cxnSp>
        <p:nvCxnSpPr>
          <p:cNvPr id="31" name="Shape 65"/>
          <p:cNvCxnSpPr>
            <a:stCxn id="30" idx="3"/>
            <a:endCxn id="23" idx="0"/>
          </p:cNvCxnSpPr>
          <p:nvPr/>
        </p:nvCxnSpPr>
        <p:spPr>
          <a:xfrm>
            <a:off x="3577677" y="3492788"/>
            <a:ext cx="235498" cy="608525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717550" y="4100778"/>
            <a:ext cx="1568450" cy="569962"/>
            <a:chOff x="344488" y="2776416"/>
            <a:chExt cx="1568450" cy="569962"/>
          </a:xfrm>
        </p:grpSpPr>
        <p:grpSp>
          <p:nvGrpSpPr>
            <p:cNvPr id="15" name="Group 43"/>
            <p:cNvGrpSpPr/>
            <p:nvPr/>
          </p:nvGrpSpPr>
          <p:grpSpPr>
            <a:xfrm>
              <a:off x="344488" y="2776950"/>
              <a:ext cx="1568450" cy="569428"/>
              <a:chOff x="304800" y="4114800"/>
              <a:chExt cx="1447800" cy="714571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5400000">
                <a:off x="1034341" y="4456247"/>
                <a:ext cx="684780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850758" y="4172786"/>
                <a:ext cx="533400" cy="65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 rot="5400000">
              <a:off x="467497" y="305256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260358" y="2860546"/>
              <a:ext cx="545689" cy="377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2292577" y="4097663"/>
            <a:ext cx="3047773" cy="549339"/>
            <a:chOff x="1919515" y="2773301"/>
            <a:chExt cx="3047773" cy="549339"/>
          </a:xfrm>
        </p:grpSpPr>
        <p:sp>
          <p:nvSpPr>
            <p:cNvPr id="23" name="Rectangle 22"/>
            <p:cNvSpPr/>
            <p:nvPr/>
          </p:nvSpPr>
          <p:spPr>
            <a:xfrm>
              <a:off x="26558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>
              <a:off x="3544302" y="304877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24808" y="2794132"/>
              <a:ext cx="339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7</a:t>
              </a:r>
              <a:endParaRPr lang="en-US" sz="28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976688" y="29908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795017" y="304512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0800000">
              <a:off x="1919515" y="31490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5340350" y="3207654"/>
            <a:ext cx="3879850" cy="1448574"/>
            <a:chOff x="4967288" y="1883292"/>
            <a:chExt cx="3879850" cy="1448574"/>
          </a:xfrm>
        </p:grpSpPr>
        <p:sp>
          <p:nvSpPr>
            <p:cNvPr id="25" name="Rectangle 24"/>
            <p:cNvSpPr/>
            <p:nvPr/>
          </p:nvSpPr>
          <p:spPr>
            <a:xfrm>
              <a:off x="72786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8184333" y="3049586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49672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>
              <a:off x="5851162" y="304877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14"/>
            <p:cNvCxnSpPr/>
            <p:nvPr/>
          </p:nvCxnSpPr>
          <p:spPr>
            <a:xfrm>
              <a:off x="6288088" y="29908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586412" y="2794132"/>
              <a:ext cx="2889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9</a:t>
              </a:r>
              <a:endParaRPr lang="en-US" sz="2800" dirty="0"/>
            </a:p>
          </p:txBody>
        </p:sp>
        <p:sp>
          <p:nvSpPr>
            <p:cNvPr id="11" name="TextBox 16"/>
            <p:cNvSpPr txBox="1"/>
            <p:nvPr/>
          </p:nvSpPr>
          <p:spPr>
            <a:xfrm>
              <a:off x="7683730" y="2808646"/>
              <a:ext cx="7724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10</a:t>
              </a:r>
              <a:endParaRPr lang="en-US" sz="2800" dirty="0"/>
            </a:p>
          </p:txBody>
        </p:sp>
        <p:sp>
          <p:nvSpPr>
            <p:cNvPr id="13" name="TextBox 9"/>
            <p:cNvSpPr txBox="1"/>
            <p:nvPr/>
          </p:nvSpPr>
          <p:spPr>
            <a:xfrm>
              <a:off x="7473280" y="1883292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/>
                <a:t>A</a:t>
              </a:r>
              <a:r>
                <a:rPr lang="en-US" sz="3200" dirty="0" err="1" smtClean="0"/>
                <a:t>khir</a:t>
              </a:r>
              <a:endParaRPr lang="en-US" sz="32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8049344" y="2349288"/>
              <a:ext cx="0" cy="42766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7409863" y="305435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8372026" y="2867806"/>
              <a:ext cx="545689" cy="377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5103676" y="305256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>
              <a:off x="6524172" y="31490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 rot="10800000">
            <a:off x="4593090" y="447338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30" idx="1"/>
          </p:cNvCxnSpPr>
          <p:nvPr/>
        </p:nvCxnSpPr>
        <p:spPr>
          <a:xfrm rot="10800000" flipV="1">
            <a:off x="1848535" y="3492787"/>
            <a:ext cx="277126" cy="607987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030662" y="3229362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0" name="Straight Arrow Connector 49"/>
          <p:cNvCxnSpPr>
            <a:endCxn id="49" idx="2"/>
          </p:cNvCxnSpPr>
          <p:nvPr/>
        </p:nvCxnSpPr>
        <p:spPr>
          <a:xfrm flipV="1">
            <a:off x="3878262" y="3752582"/>
            <a:ext cx="776121" cy="5283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1991406" y="4315175"/>
            <a:ext cx="3653970" cy="1200187"/>
            <a:chOff x="1618344" y="2990813"/>
            <a:chExt cx="3653970" cy="1200187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1618344" y="2990813"/>
              <a:ext cx="0" cy="1200187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628549" y="4191000"/>
              <a:ext cx="364376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5272314" y="3323452"/>
              <a:ext cx="0" cy="86754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2125661" y="4351463"/>
            <a:ext cx="3352801" cy="949813"/>
            <a:chOff x="1752599" y="3027101"/>
            <a:chExt cx="3352801" cy="949813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5105400" y="3027101"/>
              <a:ext cx="0" cy="935299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1752599" y="3976914"/>
              <a:ext cx="3352801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V="1">
              <a:off x="1752599" y="3317352"/>
              <a:ext cx="0" cy="65956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2038350" y="4315175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9" name="Group 138"/>
          <p:cNvGrpSpPr/>
          <p:nvPr/>
        </p:nvGrpSpPr>
        <p:grpSpPr>
          <a:xfrm>
            <a:off x="1784573" y="3200334"/>
            <a:ext cx="6216427" cy="1463086"/>
            <a:chOff x="381000" y="4245492"/>
            <a:chExt cx="6216427" cy="1463086"/>
          </a:xfrm>
        </p:grpSpPr>
        <p:sp>
          <p:nvSpPr>
            <p:cNvPr id="94" name="TextBox 93"/>
            <p:cNvSpPr txBox="1"/>
            <p:nvPr/>
          </p:nvSpPr>
          <p:spPr>
            <a:xfrm>
              <a:off x="381000" y="4245492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95" name="Straight Arrow Connector 94"/>
            <p:cNvCxnSpPr>
              <a:stCxn id="94" idx="2"/>
            </p:cNvCxnSpPr>
            <p:nvPr/>
          </p:nvCxnSpPr>
          <p:spPr>
            <a:xfrm>
              <a:off x="958850" y="4830267"/>
              <a:ext cx="0" cy="30969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8" name="Group 97"/>
            <p:cNvGrpSpPr/>
            <p:nvPr/>
          </p:nvGrpSpPr>
          <p:grpSpPr>
            <a:xfrm>
              <a:off x="405719" y="5138616"/>
              <a:ext cx="1568450" cy="569962"/>
              <a:chOff x="344488" y="2776416"/>
              <a:chExt cx="1568450" cy="569962"/>
            </a:xfrm>
          </p:grpSpPr>
          <p:grpSp>
            <p:nvGrpSpPr>
              <p:cNvPr id="99" name="Group 43"/>
              <p:cNvGrpSpPr/>
              <p:nvPr/>
            </p:nvGrpSpPr>
            <p:grpSpPr>
              <a:xfrm>
                <a:off x="344488" y="2776950"/>
                <a:ext cx="1568450" cy="569428"/>
                <a:chOff x="304800" y="4114800"/>
                <a:chExt cx="1447800" cy="714571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>
                  <a:off x="304800" y="41148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3" name="Straight Connector 102"/>
                <p:cNvCxnSpPr/>
                <p:nvPr/>
              </p:nvCxnSpPr>
              <p:spPr>
                <a:xfrm rot="5400000">
                  <a:off x="1034341" y="4456247"/>
                  <a:ext cx="684780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TextBox 103"/>
                <p:cNvSpPr txBox="1"/>
                <p:nvPr/>
              </p:nvSpPr>
              <p:spPr>
                <a:xfrm>
                  <a:off x="850758" y="4172786"/>
                  <a:ext cx="533400" cy="6565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5</a:t>
                  </a:r>
                  <a:endParaRPr lang="en-US" sz="2800" dirty="0"/>
                </a:p>
              </p:txBody>
            </p:sp>
          </p:grpSp>
          <p:cxnSp>
            <p:nvCxnSpPr>
              <p:cNvPr id="100" name="Straight Connector 99"/>
              <p:cNvCxnSpPr/>
              <p:nvPr/>
            </p:nvCxnSpPr>
            <p:spPr>
              <a:xfrm rot="5400000">
                <a:off x="467497" y="305256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>
                <a:off x="260358" y="2860546"/>
                <a:ext cx="545689" cy="3774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2717577" y="4245492"/>
              <a:ext cx="3879850" cy="1448574"/>
              <a:chOff x="4967288" y="1883292"/>
              <a:chExt cx="3879850" cy="1448574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7278688" y="2776951"/>
                <a:ext cx="1568450" cy="54568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rot="5400000">
                <a:off x="8184333" y="3049586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>
                <a:off x="4967288" y="2776951"/>
                <a:ext cx="1568450" cy="54568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6" name="Straight Connector 115"/>
              <p:cNvCxnSpPr/>
              <p:nvPr/>
            </p:nvCxnSpPr>
            <p:spPr>
              <a:xfrm rot="5400000">
                <a:off x="5851162" y="3048774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4"/>
              <p:cNvCxnSpPr/>
              <p:nvPr/>
            </p:nvCxnSpPr>
            <p:spPr>
              <a:xfrm>
                <a:off x="6288088" y="2990813"/>
                <a:ext cx="990600" cy="126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>
                <a:off x="5586412" y="2794132"/>
                <a:ext cx="2889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9</a:t>
                </a:r>
                <a:endParaRPr lang="en-US" sz="2800" dirty="0"/>
              </a:p>
            </p:txBody>
          </p:sp>
          <p:sp>
            <p:nvSpPr>
              <p:cNvPr id="119" name="TextBox 16"/>
              <p:cNvSpPr txBox="1"/>
              <p:nvPr/>
            </p:nvSpPr>
            <p:spPr>
              <a:xfrm>
                <a:off x="7683730" y="2808646"/>
                <a:ext cx="7724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10</a:t>
                </a:r>
                <a:endParaRPr lang="en-US" sz="2800" dirty="0"/>
              </a:p>
            </p:txBody>
          </p:sp>
          <p:sp>
            <p:nvSpPr>
              <p:cNvPr id="120" name="TextBox 9"/>
              <p:cNvSpPr txBox="1"/>
              <p:nvPr/>
            </p:nvSpPr>
            <p:spPr>
              <a:xfrm>
                <a:off x="7473280" y="1883292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/>
                  <a:t>A</a:t>
                </a:r>
                <a:r>
                  <a:rPr lang="en-US" sz="3200" dirty="0" err="1" smtClean="0"/>
                  <a:t>khir</a:t>
                </a:r>
                <a:endParaRPr lang="en-US" sz="3200" dirty="0"/>
              </a:p>
            </p:txBody>
          </p:sp>
          <p:cxnSp>
            <p:nvCxnSpPr>
              <p:cNvPr id="121" name="Straight Arrow Connector 120"/>
              <p:cNvCxnSpPr/>
              <p:nvPr/>
            </p:nvCxnSpPr>
            <p:spPr>
              <a:xfrm>
                <a:off x="8049344" y="2349288"/>
                <a:ext cx="0" cy="427662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7409863" y="305435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8372026" y="2867806"/>
                <a:ext cx="545689" cy="3774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>
                <a:off x="5103676" y="305256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 rot="10800000">
                <a:off x="6524172" y="3149018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6" name="Straight Arrow Connector 125"/>
            <p:cNvCxnSpPr/>
            <p:nvPr/>
          </p:nvCxnSpPr>
          <p:spPr>
            <a:xfrm rot="10800000">
              <a:off x="1970317" y="55112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>
              <a:off x="1726519" y="53530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0" name="TextBox 139"/>
          <p:cNvSpPr txBox="1"/>
          <p:nvPr/>
        </p:nvSpPr>
        <p:spPr>
          <a:xfrm>
            <a:off x="838199" y="1600200"/>
            <a:ext cx="9067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{</a:t>
            </a:r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di depan}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38200" y="2086428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998847" y="260098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Misalkan</a:t>
            </a:r>
            <a:r>
              <a:rPr lang="en-US" sz="2800" dirty="0" smtClean="0">
                <a:latin typeface="Arial Narrow" pitchFamily="34" charset="0"/>
              </a:rPr>
              <a:t> data yang </a:t>
            </a:r>
            <a:r>
              <a:rPr lang="en-US" sz="2800" dirty="0" err="1" smtClean="0">
                <a:latin typeface="Arial Narrow" pitchFamily="34" charset="0"/>
              </a:rPr>
              <a:t>akan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dihapus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angka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7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28600" y="5156537"/>
            <a:ext cx="94488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tengah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penghapusan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di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tengah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(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memiliki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lebih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dari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satu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 Narrow" pitchFamily="34" charset="0"/>
              </a:rPr>
              <a:t>simpul</a:t>
            </a:r>
            <a:r>
              <a:rPr lang="en-US" sz="20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0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22305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30" grpId="0"/>
      <p:bldP spid="30" grpId="1"/>
      <p:bldP spid="49" grpId="0"/>
      <p:bldP spid="49" grpId="1"/>
      <p:bldP spid="140" grpId="0"/>
      <p:bldP spid="141" grpId="0"/>
      <p:bldP spid="142" grpId="0"/>
      <p:bldP spid="7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Operasi-operasi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2667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dirty="0" err="1" smtClean="0"/>
              <a:t>Operasi-operasi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i="1" dirty="0" smtClean="0"/>
              <a:t>traversal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pencarian</a:t>
            </a:r>
            <a:r>
              <a:rPr lang="en-US" sz="2800" i="1" dirty="0" smtClean="0"/>
              <a:t> (searching), </a:t>
            </a:r>
            <a:r>
              <a:rPr lang="en-US" sz="2800" dirty="0" err="1" smtClean="0"/>
              <a:t>pengurutan</a:t>
            </a:r>
            <a:r>
              <a:rPr lang="en-US" sz="2800" dirty="0" smtClean="0"/>
              <a:t> (</a:t>
            </a:r>
            <a:r>
              <a:rPr lang="en-US" sz="2800" i="1" dirty="0" smtClean="0"/>
              <a:t>sorting) </a:t>
            </a:r>
            <a:r>
              <a:rPr lang="en-US" sz="2800" dirty="0" err="1" smtClean="0"/>
              <a:t>dan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penghancuran</a:t>
            </a:r>
            <a:r>
              <a:rPr lang="en-US" sz="2800" i="1" dirty="0" smtClean="0"/>
              <a:t> (destroy)</a:t>
            </a:r>
            <a:r>
              <a:rPr lang="en-US" sz="2800" dirty="0" smtClean="0"/>
              <a:t> </a:t>
            </a:r>
            <a:r>
              <a:rPr lang="en-US" sz="2800" dirty="0" err="1" smtClean="0"/>
              <a:t>diperlakukan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single linked </a:t>
            </a:r>
            <a:r>
              <a:rPr lang="en-US" sz="2800" i="1" dirty="0" smtClean="0">
                <a:solidFill>
                  <a:srgbClr val="FF0000"/>
                </a:solidFill>
              </a:rPr>
              <a:t>list.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dirty="0" err="1" smtClean="0"/>
              <a:t>Metode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pengurutan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Minimum Sort, </a:t>
            </a:r>
            <a:r>
              <a:rPr lang="en-US" sz="2800" dirty="0" err="1" smtClean="0"/>
              <a:t>tapi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Bubble Sort </a:t>
            </a:r>
            <a:r>
              <a:rPr lang="en-US" sz="2800" dirty="0" err="1" smtClean="0"/>
              <a:t>dan</a:t>
            </a:r>
            <a:r>
              <a:rPr lang="en-US" sz="2800" dirty="0" smtClean="0"/>
              <a:t> Maximum Sort.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65150" y="4648200"/>
            <a:ext cx="880745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untuk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masing-masing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operasi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tersebut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!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4430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6482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200" dirty="0" smtClean="0"/>
              <a:t>Ada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list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double linked list. </a:t>
            </a:r>
            <a:r>
              <a:rPr lang="en-US" sz="3200" dirty="0" err="1" smtClean="0"/>
              <a:t>Deklarasi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list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3200" b="1" u="sng" dirty="0" err="1" smtClean="0"/>
              <a:t>Kamus</a:t>
            </a:r>
            <a:r>
              <a:rPr lang="en-US" sz="3200" b="1" u="sng" dirty="0" smtClean="0"/>
              <a:t>:</a:t>
            </a:r>
          </a:p>
          <a:p>
            <a:pPr marL="457200" indent="0" algn="just">
              <a:spcBef>
                <a:spcPts val="0"/>
              </a:spcBef>
              <a:buNone/>
            </a:pPr>
            <a:r>
              <a:rPr lang="en-US" sz="3200" b="1" u="sng" dirty="0" smtClean="0"/>
              <a:t>Type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 err="1" smtClean="0"/>
              <a:t>PointMhs</a:t>
            </a:r>
            <a:r>
              <a:rPr lang="en-US" sz="3200" dirty="0" smtClean="0"/>
              <a:t> =</a:t>
            </a:r>
            <a:r>
              <a:rPr lang="en-US" sz="3200" dirty="0" smtClean="0">
                <a:sym typeface="Symbol" panose="05050102010706020507" pitchFamily="18" charset="2"/>
              </a:rPr>
              <a:t></a:t>
            </a:r>
            <a:r>
              <a:rPr lang="en-US" sz="3200" dirty="0" err="1" smtClean="0">
                <a:sym typeface="Symbol" panose="05050102010706020507" pitchFamily="18" charset="2"/>
              </a:rPr>
              <a:t>SimpulMhs</a:t>
            </a:r>
            <a:endParaRPr lang="en-US" sz="3200" dirty="0" smtClean="0">
              <a:sym typeface="Symbol" panose="05050102010706020507" pitchFamily="18" charset="2"/>
            </a:endParaRP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 err="1" smtClean="0">
                <a:sym typeface="Symbol" panose="05050102010706020507" pitchFamily="18" charset="2"/>
              </a:rPr>
              <a:t>Mahasiswa</a:t>
            </a:r>
            <a:r>
              <a:rPr lang="en-US" sz="3200" dirty="0" smtClean="0">
                <a:sym typeface="Symbol" panose="05050102010706020507" pitchFamily="18" charset="2"/>
              </a:rPr>
              <a:t> = </a:t>
            </a:r>
            <a:r>
              <a:rPr lang="en-US" sz="3200" b="1" u="sng" dirty="0" smtClean="0">
                <a:sym typeface="Symbol" panose="05050102010706020507" pitchFamily="18" charset="2"/>
              </a:rPr>
              <a:t>Record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>
                <a:sym typeface="Symbol" panose="05050102010706020507" pitchFamily="18" charset="2"/>
              </a:rPr>
              <a:t>	</a:t>
            </a:r>
            <a:r>
              <a:rPr lang="en-US" sz="3200" dirty="0" smtClean="0">
                <a:sym typeface="Symbol" panose="05050102010706020507" pitchFamily="18" charset="2"/>
              </a:rPr>
              <a:t>NIM, Nama : </a:t>
            </a:r>
            <a:r>
              <a:rPr lang="en-US" sz="3200" b="1" u="sng" dirty="0" smtClean="0">
                <a:sym typeface="Symbol" panose="05050102010706020507" pitchFamily="18" charset="2"/>
              </a:rPr>
              <a:t>string</a:t>
            </a:r>
            <a:r>
              <a:rPr lang="en-US" sz="3200" dirty="0" smtClean="0">
                <a:sym typeface="Symbol" panose="05050102010706020507" pitchFamily="18" charset="2"/>
              </a:rPr>
              <a:t>,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>
                <a:sym typeface="Symbol" panose="05050102010706020507" pitchFamily="18" charset="2"/>
              </a:rPr>
              <a:t>	</a:t>
            </a:r>
            <a:r>
              <a:rPr lang="en-US" sz="3200" dirty="0" smtClean="0">
                <a:sym typeface="Symbol" panose="05050102010706020507" pitchFamily="18" charset="2"/>
              </a:rPr>
              <a:t>JK : </a:t>
            </a:r>
            <a:r>
              <a:rPr lang="en-US" sz="3200" b="1" u="sng" dirty="0" smtClean="0">
                <a:sym typeface="Symbol" panose="05050102010706020507" pitchFamily="18" charset="2"/>
              </a:rPr>
              <a:t>char</a:t>
            </a:r>
            <a:r>
              <a:rPr lang="en-US" sz="3200" dirty="0" smtClean="0">
                <a:sym typeface="Symbol" panose="05050102010706020507" pitchFamily="18" charset="2"/>
              </a:rPr>
              <a:t>		</a:t>
            </a:r>
            <a:r>
              <a:rPr lang="en-US" sz="3200" i="1" dirty="0" smtClean="0">
                <a:solidFill>
                  <a:srgbClr val="0070C0"/>
                </a:solidFill>
                <a:sym typeface="Symbol" panose="05050102010706020507" pitchFamily="18" charset="2"/>
              </a:rPr>
              <a:t>{</a:t>
            </a:r>
            <a:r>
              <a:rPr lang="en-US" sz="3200" i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jenis</a:t>
            </a:r>
            <a:r>
              <a:rPr lang="en-US" sz="3200" i="1" dirty="0" smtClean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sz="3200" i="1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kelamin</a:t>
            </a:r>
            <a:r>
              <a:rPr lang="en-US" sz="3200" i="1" dirty="0" smtClean="0">
                <a:solidFill>
                  <a:srgbClr val="0070C0"/>
                </a:solidFill>
                <a:sym typeface="Symbol" panose="05050102010706020507" pitchFamily="18" charset="2"/>
              </a:rPr>
              <a:t> (L/P)}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b="1" u="sng" dirty="0" err="1" smtClean="0">
                <a:sym typeface="Symbol" panose="05050102010706020507" pitchFamily="18" charset="2"/>
              </a:rPr>
              <a:t>EndRecord</a:t>
            </a:r>
            <a:endParaRPr lang="en-US" sz="3200" b="1" u="sng" dirty="0" smtClean="0">
              <a:sym typeface="Symbol" panose="05050102010706020507" pitchFamily="18" charset="2"/>
            </a:endParaRP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 err="1" smtClean="0">
                <a:sym typeface="Symbol" panose="05050102010706020507" pitchFamily="18" charset="2"/>
              </a:rPr>
              <a:t>SimpulMhs</a:t>
            </a:r>
            <a:r>
              <a:rPr lang="en-US" sz="3200" dirty="0" smtClean="0">
                <a:sym typeface="Symbol" panose="05050102010706020507" pitchFamily="18" charset="2"/>
              </a:rPr>
              <a:t> = </a:t>
            </a:r>
            <a:r>
              <a:rPr lang="en-US" sz="3200" b="1" u="sng" dirty="0" smtClean="0">
                <a:sym typeface="Symbol" panose="05050102010706020507" pitchFamily="18" charset="2"/>
              </a:rPr>
              <a:t>Record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>
                <a:sym typeface="Symbol" panose="05050102010706020507" pitchFamily="18" charset="2"/>
              </a:rPr>
              <a:t>	</a:t>
            </a:r>
            <a:r>
              <a:rPr lang="en-US" sz="3200" dirty="0" err="1" smtClean="0">
                <a:sym typeface="Symbol" panose="05050102010706020507" pitchFamily="18" charset="2"/>
              </a:rPr>
              <a:t>InfoMhs</a:t>
            </a:r>
            <a:r>
              <a:rPr lang="en-US" sz="3200" dirty="0" smtClean="0">
                <a:sym typeface="Symbol" panose="05050102010706020507" pitchFamily="18" charset="2"/>
              </a:rPr>
              <a:t> : </a:t>
            </a:r>
            <a:r>
              <a:rPr lang="en-US" sz="3200" dirty="0" err="1" smtClean="0">
                <a:sym typeface="Symbol" panose="05050102010706020507" pitchFamily="18" charset="2"/>
              </a:rPr>
              <a:t>Mahasiswa</a:t>
            </a:r>
            <a:r>
              <a:rPr lang="en-US" sz="3200" b="1" u="sng" dirty="0" smtClean="0">
                <a:sym typeface="Symbol" panose="05050102010706020507" pitchFamily="18" charset="2"/>
              </a:rPr>
              <a:t>,</a:t>
            </a: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dirty="0">
                <a:sym typeface="Symbol" panose="05050102010706020507" pitchFamily="18" charset="2"/>
              </a:rPr>
              <a:t>	</a:t>
            </a:r>
            <a:r>
              <a:rPr lang="en-US" sz="3200" dirty="0" err="1" smtClean="0">
                <a:sym typeface="Symbol" panose="05050102010706020507" pitchFamily="18" charset="2"/>
              </a:rPr>
              <a:t>Prev</a:t>
            </a:r>
            <a:r>
              <a:rPr lang="en-US" sz="3200" dirty="0" smtClean="0">
                <a:sym typeface="Symbol" panose="05050102010706020507" pitchFamily="18" charset="2"/>
              </a:rPr>
              <a:t>, Next : </a:t>
            </a:r>
            <a:r>
              <a:rPr lang="en-US" sz="3200" dirty="0" err="1" smtClean="0">
                <a:sym typeface="Symbol" panose="05050102010706020507" pitchFamily="18" charset="2"/>
              </a:rPr>
              <a:t>PointMhs</a:t>
            </a:r>
            <a:endParaRPr lang="en-US" sz="3200" dirty="0" smtClean="0">
              <a:sym typeface="Symbol" panose="05050102010706020507" pitchFamily="18" charset="2"/>
            </a:endParaRPr>
          </a:p>
          <a:p>
            <a:pPr marL="1028700" indent="0" algn="just">
              <a:spcBef>
                <a:spcPts val="0"/>
              </a:spcBef>
              <a:buNone/>
            </a:pPr>
            <a:r>
              <a:rPr lang="en-US" sz="3200" b="1" u="sng" dirty="0" err="1" smtClean="0">
                <a:sym typeface="Symbol" panose="05050102010706020507" pitchFamily="18" charset="2"/>
              </a:rPr>
              <a:t>EndRecord</a:t>
            </a:r>
            <a:endParaRPr lang="en-US" sz="3200" b="1" u="sng" dirty="0" smtClean="0">
              <a:sym typeface="Symbol" panose="05050102010706020507" pitchFamily="18" charset="2"/>
            </a:endParaRPr>
          </a:p>
          <a:p>
            <a:pPr marL="457200" indent="0" algn="just">
              <a:spcBef>
                <a:spcPts val="0"/>
              </a:spcBef>
              <a:buNone/>
            </a:pPr>
            <a:endParaRPr lang="en-US" sz="3200" dirty="0">
              <a:sym typeface="Symbol" panose="05050102010706020507" pitchFamily="18" charset="2"/>
            </a:endParaRPr>
          </a:p>
          <a:p>
            <a:pPr marL="457200" indent="0" algn="just">
              <a:spcBef>
                <a:spcPts val="0"/>
              </a:spcBef>
              <a:buNone/>
            </a:pPr>
            <a:r>
              <a:rPr lang="en-US" sz="3200" dirty="0" err="1" smtClean="0">
                <a:sym typeface="Symbol" panose="05050102010706020507" pitchFamily="18" charset="2"/>
              </a:rPr>
              <a:t>Awal</a:t>
            </a:r>
            <a:r>
              <a:rPr lang="en-US" sz="3200" dirty="0" smtClean="0">
                <a:sym typeface="Symbol" panose="05050102010706020507" pitchFamily="18" charset="2"/>
              </a:rPr>
              <a:t>, </a:t>
            </a:r>
            <a:r>
              <a:rPr lang="en-US" sz="3200" dirty="0" err="1" smtClean="0">
                <a:sym typeface="Symbol" panose="05050102010706020507" pitchFamily="18" charset="2"/>
              </a:rPr>
              <a:t>Akhir</a:t>
            </a:r>
            <a:r>
              <a:rPr lang="en-US" sz="3200" dirty="0" smtClean="0">
                <a:sym typeface="Symbol" panose="05050102010706020507" pitchFamily="18" charset="2"/>
              </a:rPr>
              <a:t> : </a:t>
            </a:r>
            <a:r>
              <a:rPr lang="en-US" sz="3200" dirty="0" err="1" smtClean="0">
                <a:sym typeface="Symbol" panose="05050102010706020507" pitchFamily="18" charset="2"/>
              </a:rPr>
              <a:t>PointMhs</a:t>
            </a:r>
            <a:endParaRPr lang="en-US" sz="3200" dirty="0" smtClean="0">
              <a:sym typeface="Symbol" panose="05050102010706020507" pitchFamily="18" charset="2"/>
            </a:endParaRPr>
          </a:p>
          <a:p>
            <a:pPr marL="457200" indent="0" algn="just">
              <a:spcBef>
                <a:spcPts val="0"/>
              </a:spcBef>
              <a:buNone/>
            </a:pPr>
            <a:r>
              <a:rPr lang="en-US" sz="3200" dirty="0" err="1" smtClean="0">
                <a:sym typeface="Symbol" panose="05050102010706020507" pitchFamily="18" charset="2"/>
              </a:rPr>
              <a:t>Mhs</a:t>
            </a:r>
            <a:r>
              <a:rPr lang="en-US" sz="3200" dirty="0" err="1" smtClean="0">
                <a:sym typeface="Symbol" panose="05050102010706020507" pitchFamily="18" charset="2"/>
              </a:rPr>
              <a:t>Baru</a:t>
            </a:r>
            <a:r>
              <a:rPr lang="en-US" sz="3200" dirty="0" smtClean="0">
                <a:sym typeface="Symbol" panose="05050102010706020507" pitchFamily="18" charset="2"/>
              </a:rPr>
              <a:t>, </a:t>
            </a:r>
            <a:r>
              <a:rPr lang="en-US" sz="3200" dirty="0" err="1" smtClean="0">
                <a:sym typeface="Symbol" panose="05050102010706020507" pitchFamily="18" charset="2"/>
              </a:rPr>
              <a:t>Mhs</a:t>
            </a:r>
            <a:r>
              <a:rPr lang="en-US" sz="3200" dirty="0" err="1" smtClean="0">
                <a:sym typeface="Symbol" panose="05050102010706020507" pitchFamily="18" charset="2"/>
              </a:rPr>
              <a:t>Hapus</a:t>
            </a:r>
            <a:r>
              <a:rPr lang="en-US" sz="3200" dirty="0" smtClean="0">
                <a:sym typeface="Symbol" panose="05050102010706020507" pitchFamily="18" charset="2"/>
              </a:rPr>
              <a:t> : </a:t>
            </a:r>
            <a:r>
              <a:rPr lang="en-US" sz="3200" dirty="0" err="1" smtClean="0">
                <a:sym typeface="Symbol" panose="05050102010706020507" pitchFamily="18" charset="2"/>
              </a:rPr>
              <a:t>Mahasiswa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737145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Double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Linked list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berisi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link / pointer yang </a:t>
            </a:r>
            <a:r>
              <a:rPr lang="en-US" b="1" dirty="0" err="1" smtClean="0"/>
              <a:t>mengacu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berikutnya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link/pointer yang </a:t>
            </a:r>
            <a:r>
              <a:rPr lang="en-US" b="1" dirty="0" err="1" smtClean="0"/>
              <a:t>mengacu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sebelumnya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Simpul</a:t>
            </a:r>
            <a:r>
              <a:rPr lang="en-US" b="1" dirty="0" smtClean="0"/>
              <a:t> Double Linked List :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    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05250" y="5192991"/>
            <a:ext cx="20637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b="1" dirty="0" smtClean="0"/>
              <a:t>Medan Data</a:t>
            </a:r>
          </a:p>
          <a:p>
            <a:r>
              <a:rPr lang="en-US" b="1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Info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873750" y="5068691"/>
            <a:ext cx="28892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b="1" dirty="0" smtClean="0"/>
              <a:t>Medan </a:t>
            </a:r>
            <a:r>
              <a:rPr lang="en-US" b="1" dirty="0" err="1" smtClean="0"/>
              <a:t>Sambungan</a:t>
            </a:r>
            <a:r>
              <a:rPr lang="en-US" b="1" dirty="0" smtClean="0"/>
              <a:t> </a:t>
            </a:r>
            <a:r>
              <a:rPr lang="en-US" b="1" dirty="0" err="1" smtClean="0"/>
              <a:t>Kanan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ext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3835401" y="3733799"/>
            <a:ext cx="1962150" cy="685797"/>
            <a:chOff x="3835401" y="3733799"/>
            <a:chExt cx="1962150" cy="685797"/>
          </a:xfrm>
        </p:grpSpPr>
        <p:grpSp>
          <p:nvGrpSpPr>
            <p:cNvPr id="12" name="Group 11"/>
            <p:cNvGrpSpPr/>
            <p:nvPr/>
          </p:nvGrpSpPr>
          <p:grpSpPr>
            <a:xfrm>
              <a:off x="3835401" y="3733799"/>
              <a:ext cx="1962150" cy="685797"/>
              <a:chOff x="1752600" y="3352802"/>
              <a:chExt cx="1219200" cy="534192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2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rot="5400000">
                <a:off x="2432057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 rot="5400000">
              <a:off x="3951488" y="4074913"/>
              <a:ext cx="684781" cy="25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 rot="10800000" flipV="1">
            <a:off x="3149600" y="4267200"/>
            <a:ext cx="990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97000" y="5068691"/>
            <a:ext cx="28892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b="1" dirty="0" smtClean="0"/>
              <a:t>Medan </a:t>
            </a:r>
            <a:r>
              <a:rPr lang="en-US" b="1" dirty="0" err="1" smtClean="0"/>
              <a:t>Sambungan</a:t>
            </a:r>
            <a:r>
              <a:rPr lang="en-US" b="1" dirty="0" smtClean="0"/>
              <a:t> </a:t>
            </a:r>
            <a:r>
              <a:rPr lang="en-US" b="1" dirty="0" err="1" smtClean="0"/>
              <a:t>Kiri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>
                <a:solidFill>
                  <a:srgbClr val="FF0000"/>
                </a:solidFill>
              </a:rPr>
              <a:t>P</a:t>
            </a:r>
            <a:r>
              <a:rPr lang="en-US" b="1" dirty="0" err="1" smtClean="0">
                <a:solidFill>
                  <a:srgbClr val="FF0000"/>
                </a:solidFill>
              </a:rPr>
              <a:t>rev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562600" y="4267200"/>
            <a:ext cx="13716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0600" y="4114799"/>
            <a:ext cx="34925" cy="10781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600" dirty="0" err="1" smtClean="0"/>
              <a:t>Berdasarkan</a:t>
            </a:r>
            <a:r>
              <a:rPr lang="en-US" sz="3600" dirty="0" smtClean="0"/>
              <a:t> </a:t>
            </a:r>
            <a:r>
              <a:rPr lang="en-US" sz="3600" dirty="0" err="1" smtClean="0"/>
              <a:t>deklarasi</a:t>
            </a:r>
            <a:r>
              <a:rPr lang="en-US" sz="3600" dirty="0" smtClean="0"/>
              <a:t> list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yang </a:t>
            </a:r>
            <a:r>
              <a:rPr lang="en-US" sz="3600" dirty="0" err="1" smtClean="0"/>
              <a:t>sudah</a:t>
            </a:r>
            <a:r>
              <a:rPr lang="en-US" sz="3600" dirty="0" smtClean="0"/>
              <a:t> </a:t>
            </a:r>
            <a:r>
              <a:rPr lang="en-US" sz="3600" dirty="0" err="1" smtClean="0"/>
              <a:t>didefinisikan</a:t>
            </a:r>
            <a:r>
              <a:rPr lang="en-US" sz="3600" dirty="0" smtClean="0"/>
              <a:t>, </a:t>
            </a:r>
            <a:r>
              <a:rPr lang="en-US" sz="3600" dirty="0" err="1" smtClean="0"/>
              <a:t>buat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algoritma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(</a:t>
            </a:r>
            <a:r>
              <a:rPr lang="en-US" sz="3600" dirty="0" err="1" smtClean="0"/>
              <a:t>bukan</a:t>
            </a:r>
            <a:r>
              <a:rPr lang="en-US" sz="3600" dirty="0" smtClean="0"/>
              <a:t> program)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bentuk</a:t>
            </a:r>
            <a:r>
              <a:rPr lang="en-US" sz="3600" dirty="0" smtClean="0"/>
              <a:t> </a:t>
            </a:r>
            <a:r>
              <a:rPr lang="en-US" sz="3600" dirty="0" err="1" smtClean="0"/>
              <a:t>prosedur</a:t>
            </a:r>
            <a:r>
              <a:rPr lang="en-US" sz="3600" dirty="0" smtClean="0"/>
              <a:t> </a:t>
            </a:r>
            <a:r>
              <a:rPr lang="en-US" sz="3600" dirty="0" err="1" smtClean="0"/>
              <a:t>berparameter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:</a:t>
            </a: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Operasi</a:t>
            </a:r>
            <a:r>
              <a:rPr lang="en-US" sz="3600" dirty="0" smtClean="0"/>
              <a:t> </a:t>
            </a:r>
            <a:r>
              <a:rPr lang="en-US" sz="3600" dirty="0" err="1" smtClean="0"/>
              <a:t>penyisipan</a:t>
            </a:r>
            <a:r>
              <a:rPr lang="en-US" sz="3600" dirty="0" smtClean="0"/>
              <a:t> di depan</a:t>
            </a:r>
            <a:r>
              <a:rPr lang="en-US" sz="3600" dirty="0" smtClean="0"/>
              <a:t> </a:t>
            </a: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Operasi</a:t>
            </a:r>
            <a:r>
              <a:rPr lang="en-US" sz="3600" dirty="0" smtClean="0"/>
              <a:t> </a:t>
            </a:r>
            <a:r>
              <a:rPr lang="en-US" sz="3600" dirty="0" err="1" smtClean="0"/>
              <a:t>penghapusan</a:t>
            </a:r>
            <a:r>
              <a:rPr lang="en-US" sz="3600" dirty="0" smtClean="0"/>
              <a:t> di </a:t>
            </a:r>
            <a:r>
              <a:rPr lang="en-US" sz="3600" dirty="0" err="1" smtClean="0"/>
              <a:t>belakang</a:t>
            </a:r>
            <a:endParaRPr lang="en-US" sz="3600" dirty="0" smtClean="0"/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Operasi</a:t>
            </a:r>
            <a:r>
              <a:rPr lang="en-US" sz="3600" dirty="0" smtClean="0"/>
              <a:t> </a:t>
            </a:r>
            <a:r>
              <a:rPr lang="en-US" sz="3600" dirty="0" err="1" smtClean="0"/>
              <a:t>pengurutan</a:t>
            </a:r>
            <a:r>
              <a:rPr lang="en-US" sz="3600" dirty="0" smtClean="0"/>
              <a:t>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metode</a:t>
            </a:r>
            <a:r>
              <a:rPr lang="en-US" sz="3600" dirty="0" smtClean="0"/>
              <a:t> bubble sort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ascending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NIM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62987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Ketentuan</a:t>
            </a:r>
            <a:r>
              <a:rPr lang="en-US" sz="4000" dirty="0" smtClean="0"/>
              <a:t> </a:t>
            </a:r>
            <a:r>
              <a:rPr lang="en-US" sz="4000" dirty="0" err="1" smtClean="0"/>
              <a:t>Penyelesaian</a:t>
            </a:r>
            <a:r>
              <a:rPr lang="en-US" sz="4000" dirty="0" smtClean="0"/>
              <a:t> </a:t>
            </a:r>
            <a:r>
              <a:rPr lang="en-US" sz="4000" dirty="0" err="1" smtClean="0"/>
              <a:t>Soal</a:t>
            </a:r>
            <a:r>
              <a:rPr lang="en-US" sz="4000" dirty="0" smtClean="0"/>
              <a:t> </a:t>
            </a:r>
            <a:r>
              <a:rPr lang="en-US" sz="4000" dirty="0" err="1" smtClean="0"/>
              <a:t>Latihan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hanya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boleh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menyelesaikan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satu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soal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latihan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kelas</a:t>
            </a:r>
            <a:r>
              <a:rPr lang="en-US" sz="3600" dirty="0" smtClean="0"/>
              <a:t> </a:t>
            </a:r>
            <a:r>
              <a:rPr lang="en-US" sz="3600" dirty="0" err="1" smtClean="0"/>
              <a:t>hanya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tiga</a:t>
            </a:r>
            <a:r>
              <a:rPr lang="en-US" sz="3600" dirty="0" smtClean="0"/>
              <a:t> (3) </a:t>
            </a:r>
            <a:r>
              <a:rPr lang="en-US" sz="3600" dirty="0" err="1" smtClean="0"/>
              <a:t>jawaban</a:t>
            </a:r>
            <a:r>
              <a:rPr lang="en-US" sz="3600" dirty="0" smtClean="0"/>
              <a:t> </a:t>
            </a:r>
            <a:r>
              <a:rPr lang="en-US" sz="3600" dirty="0" err="1" smtClean="0"/>
              <a:t>benar</a:t>
            </a:r>
            <a:r>
              <a:rPr lang="en-US" sz="3600" dirty="0" smtClean="0"/>
              <a:t> (</a:t>
            </a:r>
            <a:r>
              <a:rPr lang="en-US" sz="3600" dirty="0" err="1" smtClean="0"/>
              <a:t>berarti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hanya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tiga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mahasiswa</a:t>
            </a:r>
            <a:r>
              <a:rPr lang="en-US" sz="3600" dirty="0" smtClean="0"/>
              <a:t>)</a:t>
            </a: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Siapa</a:t>
            </a:r>
            <a:r>
              <a:rPr lang="en-US" sz="3600" dirty="0" smtClean="0"/>
              <a:t> </a:t>
            </a:r>
            <a:r>
              <a:rPr lang="en-US" sz="3600" dirty="0" err="1" smtClean="0"/>
              <a:t>cepat</a:t>
            </a:r>
            <a:r>
              <a:rPr lang="en-US" sz="3600" dirty="0" smtClean="0"/>
              <a:t> </a:t>
            </a:r>
            <a:r>
              <a:rPr lang="en-US" sz="3600" dirty="0" err="1" smtClean="0"/>
              <a:t>mengirim</a:t>
            </a:r>
            <a:r>
              <a:rPr lang="en-US" sz="3600" dirty="0" smtClean="0"/>
              <a:t> </a:t>
            </a:r>
            <a:r>
              <a:rPr lang="en-US" sz="3600" dirty="0" err="1" smtClean="0"/>
              <a:t>jawaban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benar</a:t>
            </a:r>
            <a:r>
              <a:rPr lang="en-US" sz="3600" dirty="0" smtClean="0"/>
              <a:t> </a:t>
            </a:r>
            <a:r>
              <a:rPr lang="en-US" sz="3600" dirty="0" err="1" smtClean="0"/>
              <a:t>maka</a:t>
            </a:r>
            <a:r>
              <a:rPr lang="en-US" sz="3600" dirty="0" smtClean="0"/>
              <a:t> </a:t>
            </a:r>
            <a:r>
              <a:rPr lang="en-US" sz="3600" dirty="0" err="1" smtClean="0"/>
              <a:t>dia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mendapat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, </a:t>
            </a:r>
            <a:r>
              <a:rPr lang="en-US" sz="3600" dirty="0" err="1" smtClean="0"/>
              <a:t>jika</a:t>
            </a:r>
            <a:r>
              <a:rPr lang="en-US" sz="3600" dirty="0" smtClean="0"/>
              <a:t> </a:t>
            </a:r>
            <a:r>
              <a:rPr lang="en-US" sz="3600" dirty="0" err="1" smtClean="0"/>
              <a:t>sudah</a:t>
            </a:r>
            <a:r>
              <a:rPr lang="en-US" sz="3600" dirty="0" smtClean="0"/>
              <a:t> </a:t>
            </a:r>
            <a:r>
              <a:rPr lang="en-US" sz="3600" dirty="0" err="1" smtClean="0"/>
              <a:t>didapat</a:t>
            </a:r>
            <a:r>
              <a:rPr lang="en-US" sz="3600" dirty="0" smtClean="0"/>
              <a:t> 3 </a:t>
            </a:r>
            <a:r>
              <a:rPr lang="en-US" sz="3600" dirty="0" err="1" smtClean="0"/>
              <a:t>jawaban</a:t>
            </a:r>
            <a:r>
              <a:rPr lang="en-US" sz="3600" dirty="0" smtClean="0"/>
              <a:t> </a:t>
            </a:r>
            <a:r>
              <a:rPr lang="en-US" sz="3600" dirty="0" err="1" smtClean="0"/>
              <a:t>benar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3 </a:t>
            </a:r>
            <a:r>
              <a:rPr lang="en-US" sz="3600" dirty="0" err="1" smtClean="0"/>
              <a:t>soal</a:t>
            </a:r>
            <a:r>
              <a:rPr lang="en-US" sz="3600" dirty="0" smtClean="0"/>
              <a:t> </a:t>
            </a:r>
            <a:r>
              <a:rPr lang="en-US" sz="3600" dirty="0" err="1" smtClean="0"/>
              <a:t>latihan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, </a:t>
            </a:r>
            <a:r>
              <a:rPr lang="en-US" sz="3600" dirty="0" err="1" smtClean="0"/>
              <a:t>maka</a:t>
            </a:r>
            <a:r>
              <a:rPr lang="en-US" sz="3600" dirty="0" smtClean="0"/>
              <a:t> </a:t>
            </a:r>
            <a:r>
              <a:rPr lang="en-US" sz="3600" dirty="0" err="1" smtClean="0"/>
              <a:t>jawaban-jawaban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lainnya</a:t>
            </a:r>
            <a:r>
              <a:rPr lang="en-US" sz="3600" dirty="0" smtClean="0"/>
              <a:t>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diabaikan</a:t>
            </a:r>
            <a:r>
              <a:rPr lang="en-US" sz="3600" dirty="0" smtClean="0"/>
              <a:t>.</a:t>
            </a: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Kirimkan</a:t>
            </a:r>
            <a:r>
              <a:rPr lang="en-US" sz="3600" dirty="0" smtClean="0"/>
              <a:t> </a:t>
            </a:r>
            <a:r>
              <a:rPr lang="en-US" sz="3600" dirty="0" err="1" smtClean="0"/>
              <a:t>jawabannya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email, </a:t>
            </a:r>
            <a:r>
              <a:rPr lang="en-US" sz="3600" dirty="0" err="1" smtClean="0"/>
              <a:t>ditunggu</a:t>
            </a:r>
            <a:r>
              <a:rPr lang="en-US" sz="3600" dirty="0" smtClean="0"/>
              <a:t> </a:t>
            </a:r>
            <a:r>
              <a:rPr lang="en-US" sz="3600" dirty="0" err="1" smtClean="0"/>
              <a:t>sampai</a:t>
            </a:r>
            <a:r>
              <a:rPr lang="en-US" sz="3600" dirty="0" smtClean="0"/>
              <a:t> </a:t>
            </a:r>
            <a:r>
              <a:rPr lang="en-US" sz="3600" dirty="0" err="1" smtClean="0"/>
              <a:t>hari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Kamis</a:t>
            </a:r>
            <a:r>
              <a:rPr lang="en-US" sz="3600" b="1" dirty="0" smtClean="0">
                <a:solidFill>
                  <a:srgbClr val="FF0000"/>
                </a:solidFill>
              </a:rPr>
              <a:t> 16 April 2020 </a:t>
            </a:r>
            <a:r>
              <a:rPr lang="en-US" sz="3600" b="1" dirty="0" err="1" smtClean="0">
                <a:solidFill>
                  <a:srgbClr val="FF0000"/>
                </a:solidFill>
              </a:rPr>
              <a:t>pukul</a:t>
            </a:r>
            <a:r>
              <a:rPr lang="en-US" sz="3600" b="1" dirty="0" smtClean="0">
                <a:solidFill>
                  <a:srgbClr val="FF0000"/>
                </a:solidFill>
              </a:rPr>
              <a:t> 13:30 WIB.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9971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NamaPointer</a:t>
            </a:r>
            <a:r>
              <a:rPr lang="en-US" dirty="0" smtClean="0"/>
              <a:t> </a:t>
            </a:r>
            <a:r>
              <a:rPr lang="en-US" dirty="0" smtClean="0"/>
              <a:t>= ↑</a:t>
            </a:r>
            <a:r>
              <a:rPr lang="en-US" dirty="0" err="1" smtClean="0"/>
              <a:t>Simpul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pt-BR" dirty="0" smtClean="0"/>
              <a:t>Simpul  = </a:t>
            </a:r>
            <a:r>
              <a:rPr lang="pt-BR" b="1" u="sng" dirty="0" smtClean="0"/>
              <a:t>Record</a:t>
            </a:r>
            <a:endParaRPr lang="en-US" b="1" dirty="0" smtClean="0"/>
          </a:p>
          <a:p>
            <a:pPr>
              <a:buNone/>
            </a:pPr>
            <a:r>
              <a:rPr lang="pt-BR" dirty="0" smtClean="0"/>
              <a:t>        </a:t>
            </a:r>
            <a:r>
              <a:rPr lang="pt-BR" dirty="0" smtClean="0"/>
              <a:t>MedanData  </a:t>
            </a:r>
            <a:r>
              <a:rPr lang="pt-BR" dirty="0" smtClean="0"/>
              <a:t>: tipedata,</a:t>
            </a:r>
            <a:endParaRPr lang="en-US" dirty="0" smtClean="0"/>
          </a:p>
          <a:p>
            <a:pPr>
              <a:buNone/>
            </a:pPr>
            <a:r>
              <a:rPr lang="pt-BR" dirty="0"/>
              <a:t>	 </a:t>
            </a:r>
            <a:r>
              <a:rPr lang="pt-BR" dirty="0" smtClean="0"/>
              <a:t>   </a:t>
            </a:r>
            <a:r>
              <a:rPr lang="en-US" dirty="0" err="1" smtClean="0"/>
              <a:t>S</a:t>
            </a:r>
            <a:r>
              <a:rPr lang="en-US" dirty="0" err="1" smtClean="0"/>
              <a:t>ambunganKiri</a:t>
            </a:r>
            <a:r>
              <a:rPr lang="en-US" dirty="0" smtClean="0"/>
              <a:t>, </a:t>
            </a:r>
            <a:r>
              <a:rPr lang="en-US" dirty="0" err="1" smtClean="0"/>
              <a:t>S</a:t>
            </a:r>
            <a:r>
              <a:rPr lang="en-US" dirty="0" err="1" smtClean="0"/>
              <a:t>ambunganKanan</a:t>
            </a:r>
            <a:r>
              <a:rPr lang="en-US" dirty="0" smtClean="0"/>
              <a:t>   </a:t>
            </a:r>
            <a:r>
              <a:rPr lang="en-US" dirty="0" smtClean="0"/>
              <a:t>: </a:t>
            </a:r>
            <a:r>
              <a:rPr lang="en-US" dirty="0" err="1" smtClean="0"/>
              <a:t>NamaPointer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</a:t>
            </a:r>
            <a:r>
              <a:rPr lang="en-US" dirty="0" err="1" smtClean="0"/>
              <a:t>amaVarPointer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NamaPointer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Point  =  ↑Data</a:t>
            </a:r>
          </a:p>
          <a:p>
            <a:pPr>
              <a:buNone/>
            </a:pPr>
            <a:r>
              <a:rPr lang="en-US" dirty="0" smtClean="0"/>
              <a:t>	Data  = </a:t>
            </a:r>
            <a:r>
              <a:rPr lang="en-US" b="1" u="sng" dirty="0" smtClean="0"/>
              <a:t>Record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smtClean="0"/>
              <a:t>Info         </a:t>
            </a:r>
            <a:r>
              <a:rPr lang="en-US" dirty="0" smtClean="0"/>
              <a:t>: </a:t>
            </a:r>
            <a:r>
              <a:rPr lang="en-US" b="1" u="sng" dirty="0" smtClean="0"/>
              <a:t>integer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Prev</a:t>
            </a:r>
            <a:r>
              <a:rPr lang="en-US" dirty="0" smtClean="0"/>
              <a:t>, Next </a:t>
            </a:r>
            <a:r>
              <a:rPr lang="en-US" dirty="0" smtClean="0"/>
              <a:t>: Point 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>
              <a:buNone/>
            </a:pPr>
            <a:r>
              <a:rPr lang="en-US" dirty="0" err="1"/>
              <a:t>A</a:t>
            </a:r>
            <a:r>
              <a:rPr lang="en-US" dirty="0" err="1" smtClean="0"/>
              <a:t>wal</a:t>
            </a:r>
            <a:r>
              <a:rPr lang="en-US" dirty="0" smtClean="0"/>
              <a:t>, </a:t>
            </a:r>
            <a:r>
              <a:rPr lang="en-US" dirty="0" err="1"/>
              <a:t>A</a:t>
            </a:r>
            <a:r>
              <a:rPr lang="en-US" dirty="0" err="1" smtClean="0"/>
              <a:t>khir</a:t>
            </a:r>
            <a:r>
              <a:rPr lang="en-US" dirty="0" smtClean="0"/>
              <a:t> </a:t>
            </a:r>
            <a:r>
              <a:rPr lang="en-US" dirty="0" smtClean="0"/>
              <a:t>: Point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Penciptaan</a:t>
            </a:r>
            <a:r>
              <a:rPr lang="en-US" sz="3200" b="1" dirty="0" smtClean="0"/>
              <a:t> (</a:t>
            </a:r>
            <a:r>
              <a:rPr lang="en-US" sz="3200" b="1" i="1" dirty="0"/>
              <a:t>C</a:t>
            </a:r>
            <a:r>
              <a:rPr lang="en-US" sz="3200" b="1" i="1" dirty="0" smtClean="0"/>
              <a:t>reate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Penyisipan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Penghapusan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Pencarian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Searching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Pengurutan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Sorting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Penghancuran</a:t>
            </a:r>
            <a:r>
              <a:rPr lang="en-US" sz="3200" b="1" dirty="0" smtClean="0"/>
              <a:t> (</a:t>
            </a:r>
            <a:r>
              <a:rPr lang="en-US" sz="3200" b="1" i="1" dirty="0"/>
              <a:t>D</a:t>
            </a:r>
            <a:r>
              <a:rPr lang="en-US" sz="3200" b="1" i="1" dirty="0" smtClean="0"/>
              <a:t>estroy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dirty="0" err="1" smtClean="0"/>
              <a:t>Sama</a:t>
            </a:r>
            <a:r>
              <a:rPr lang="en-US" sz="3500" dirty="0" smtClean="0"/>
              <a:t> </a:t>
            </a:r>
            <a:r>
              <a:rPr lang="en-US" sz="3500" dirty="0" err="1" smtClean="0"/>
              <a:t>seperti</a:t>
            </a:r>
            <a:r>
              <a:rPr lang="en-US" sz="3500" dirty="0" smtClean="0"/>
              <a:t> </a:t>
            </a:r>
            <a:r>
              <a:rPr lang="en-US" sz="3500" dirty="0" err="1" smtClean="0"/>
              <a:t>pada</a:t>
            </a:r>
            <a:r>
              <a:rPr lang="en-US" sz="3500" dirty="0" smtClean="0"/>
              <a:t> Single Linked List.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0600" y="2895602"/>
            <a:ext cx="1981200" cy="584775"/>
            <a:chOff x="914400" y="2895600"/>
            <a:chExt cx="182880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/>
                <a:t>A</a:t>
              </a:r>
              <a:r>
                <a:rPr lang="en-US" sz="3200" dirty="0" err="1" smtClean="0"/>
                <a:t>wal</a:t>
              </a:r>
              <a:endParaRPr lang="en-US" sz="3200" dirty="0"/>
            </a:p>
          </p:txBody>
        </p:sp>
        <p:cxnSp>
          <p:nvCxnSpPr>
            <p:cNvPr id="18" name="Straight Arrow Connector 17"/>
            <p:cNvCxnSpPr>
              <a:endCxn id="4" idx="1"/>
            </p:cNvCxnSpPr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khir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Penyisipan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Double </a:t>
            </a:r>
            <a:r>
              <a:rPr lang="en-US" dirty="0"/>
              <a:t>L</a:t>
            </a:r>
            <a:r>
              <a:rPr lang="en-US" dirty="0" smtClean="0"/>
              <a:t>inked </a:t>
            </a:r>
            <a:r>
              <a:rPr lang="en-US" dirty="0"/>
              <a:t>L</a:t>
            </a:r>
            <a:r>
              <a:rPr lang="en-US" dirty="0" smtClean="0"/>
              <a:t>ist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Single Linked List,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Double Linked List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dua</a:t>
            </a:r>
            <a:r>
              <a:rPr lang="en-US" dirty="0" smtClean="0">
                <a:solidFill>
                  <a:srgbClr val="FF0000"/>
                </a:solidFill>
              </a:rPr>
              <a:t> pointer </a:t>
            </a:r>
            <a:r>
              <a:rPr lang="en-US" dirty="0" err="1" smtClean="0">
                <a:solidFill>
                  <a:srgbClr val="FF0000"/>
                </a:solidFill>
              </a:rPr>
              <a:t>sambungan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harus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terhubung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simpul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sebelumnya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simpul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berikutnya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911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di 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</a:t>
            </a:r>
            <a:r>
              <a:rPr lang="en-US" b="1" dirty="0" smtClean="0"/>
              <a:t>{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b="1" dirty="0" err="1" smtClean="0">
                <a:solidFill>
                  <a:srgbClr val="FF0000"/>
                </a:solidFill>
              </a:rPr>
              <a:t>wal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286000" y="2082225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wal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20574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A</a:t>
            </a:r>
            <a:r>
              <a:rPr lang="en-US" sz="3200" b="1" dirty="0" err="1" smtClean="0"/>
              <a:t>khir</a:t>
            </a:r>
            <a:endParaRPr lang="en-US" sz="3200" b="1" dirty="0"/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3062287" y="2652712"/>
            <a:ext cx="533400" cy="40957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2870200" y="32003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914400" y="3276602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B</a:t>
            </a:r>
            <a:r>
              <a:rPr lang="en-US" sz="3200" b="1" dirty="0" err="1" smtClean="0"/>
              <a:t>aru</a:t>
            </a:r>
            <a:endParaRPr lang="en-US" sz="32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55800" y="3581402"/>
            <a:ext cx="825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274984" y="3315987"/>
            <a:ext cx="673510" cy="4350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73106" y="3319617"/>
            <a:ext cx="673510" cy="43507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56000" y="3276600"/>
            <a:ext cx="57785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60" name="Elbow Connector 59"/>
          <p:cNvCxnSpPr/>
          <p:nvPr/>
        </p:nvCxnSpPr>
        <p:spPr>
          <a:xfrm rot="5400000">
            <a:off x="4291300" y="2386300"/>
            <a:ext cx="482025" cy="99377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9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di Depan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33" name="Group 3"/>
          <p:cNvGrpSpPr/>
          <p:nvPr/>
        </p:nvGrpSpPr>
        <p:grpSpPr>
          <a:xfrm>
            <a:off x="6750050" y="3429000"/>
            <a:ext cx="2063751" cy="685800"/>
            <a:chOff x="1752600" y="3352800"/>
            <a:chExt cx="1604211" cy="534194"/>
          </a:xfrm>
        </p:grpSpPr>
        <p:sp>
          <p:nvSpPr>
            <p:cNvPr id="58" name="Rectangle 57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346451" y="2590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wal</a:t>
            </a:r>
            <a:endParaRPr lang="en-US" sz="3200" dirty="0"/>
          </a:p>
        </p:txBody>
      </p:sp>
      <p:grpSp>
        <p:nvGrpSpPr>
          <p:cNvPr id="35" name="Group 46"/>
          <p:cNvGrpSpPr/>
          <p:nvPr/>
        </p:nvGrpSpPr>
        <p:grpSpPr>
          <a:xfrm>
            <a:off x="3936999" y="342900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657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505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505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590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81926" y="28831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7703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901727" y="37703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3886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886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34" idx="3"/>
          </p:cNvCxnSpPr>
          <p:nvPr/>
        </p:nvCxnSpPr>
        <p:spPr>
          <a:xfrm>
            <a:off x="4502151" y="2883188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30300" y="3429003"/>
            <a:ext cx="207010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363731" y="3770372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290792" y="377036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1046743" y="3526323"/>
            <a:ext cx="684781" cy="4901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4914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657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066800" y="16865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List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kosong</a:t>
            </a:r>
            <a:r>
              <a:rPr lang="en-US" sz="2800" b="1" dirty="0"/>
              <a:t> {</a:t>
            </a:r>
            <a:r>
              <a:rPr lang="en-US" sz="2800" b="1" dirty="0" err="1">
                <a:solidFill>
                  <a:srgbClr val="FF0000"/>
                </a:solidFill>
              </a:rPr>
              <a:t>Awal</a:t>
            </a:r>
            <a:r>
              <a:rPr lang="en-US" sz="2800" b="1" dirty="0">
                <a:solidFill>
                  <a:srgbClr val="FF0000"/>
                </a:solidFill>
              </a:rPr>
              <a:t> ≠ Nil</a:t>
            </a:r>
            <a:r>
              <a:rPr lang="en-US" sz="2800" b="1" dirty="0"/>
              <a:t>}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3858730" y="3528643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57200" y="2590800"/>
            <a:ext cx="107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B</a:t>
            </a:r>
            <a:r>
              <a:rPr lang="en-US" sz="3200" dirty="0" err="1" smtClean="0"/>
              <a:t>aru</a:t>
            </a:r>
            <a:endParaRPr lang="en-US" sz="3200" dirty="0"/>
          </a:p>
        </p:txBody>
      </p:sp>
      <p:cxnSp>
        <p:nvCxnSpPr>
          <p:cNvPr id="40" name="Shape 72"/>
          <p:cNvCxnSpPr>
            <a:stCxn id="39" idx="3"/>
          </p:cNvCxnSpPr>
          <p:nvPr/>
        </p:nvCxnSpPr>
        <p:spPr>
          <a:xfrm>
            <a:off x="1536700" y="2883188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4" idx="1"/>
          </p:cNvCxnSpPr>
          <p:nvPr/>
        </p:nvCxnSpPr>
        <p:spPr>
          <a:xfrm rot="10800000" flipV="1">
            <a:off x="2819401" y="2883187"/>
            <a:ext cx="527051" cy="54580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57200" y="4892138"/>
            <a:ext cx="880745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Silahkan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coba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buat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subruti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depan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bentuk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algoritma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berdasarkan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illustrasi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ada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slide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di depan (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gabungkan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masih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tidak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38" grpId="0"/>
      <p:bldP spid="44" grpId="0"/>
      <p:bldP spid="66" grpId="0" animBg="1"/>
      <p:bldP spid="74" grpId="0"/>
      <p:bldP spid="91" grpId="0"/>
      <p:bldP spid="39" grpId="0"/>
      <p:bldP spid="4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2184</TotalTime>
  <Words>807</Words>
  <Application>Microsoft Office PowerPoint</Application>
  <PresentationFormat>A4 Paper (210x297 mm)</PresentationFormat>
  <Paragraphs>170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Algerian</vt:lpstr>
      <vt:lpstr>Arial Narrow</vt:lpstr>
      <vt:lpstr>Calibri</vt:lpstr>
      <vt:lpstr>Symbol</vt:lpstr>
      <vt:lpstr>Times New Roman</vt:lpstr>
      <vt:lpstr>Tw Cen MT</vt:lpstr>
      <vt:lpstr>Wingdings</vt:lpstr>
      <vt:lpstr>Wingdings 2</vt:lpstr>
      <vt:lpstr>Median</vt:lpstr>
      <vt:lpstr>Visio</vt:lpstr>
      <vt:lpstr>Double linked list</vt:lpstr>
      <vt:lpstr>Double Linked List</vt:lpstr>
      <vt:lpstr>Deklarasi Double Linked List</vt:lpstr>
      <vt:lpstr>Contoh Deklarasi Double Linked List</vt:lpstr>
      <vt:lpstr>Operasi – operasi Double Linked List</vt:lpstr>
      <vt:lpstr>Penciptaan</vt:lpstr>
      <vt:lpstr>Penyisipan</vt:lpstr>
      <vt:lpstr>Penyisipan di Depan</vt:lpstr>
      <vt:lpstr>Penyisipan di Depan (lanjutan)</vt:lpstr>
      <vt:lpstr>Penyisipan di Belakang</vt:lpstr>
      <vt:lpstr>Penyisipan di Tengah </vt:lpstr>
      <vt:lpstr>Penyisipan di Tengah (lanjutan)</vt:lpstr>
      <vt:lpstr>Penghapusan</vt:lpstr>
      <vt:lpstr>Penghapusan di Depan</vt:lpstr>
      <vt:lpstr>Penghapusan di Depan (lanjutan)</vt:lpstr>
      <vt:lpstr>Penghapusan di Belakang</vt:lpstr>
      <vt:lpstr>Penghapusan di Tengah</vt:lpstr>
      <vt:lpstr>Operasi-operasi lainnya</vt:lpstr>
      <vt:lpstr>Soal Latihan</vt:lpstr>
      <vt:lpstr>Soal Latihan(lanjutan)</vt:lpstr>
      <vt:lpstr>Ketentuan Penyelesaian Soal Latihan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496</cp:revision>
  <dcterms:created xsi:type="dcterms:W3CDTF">2010-02-18T01:05:10Z</dcterms:created>
  <dcterms:modified xsi:type="dcterms:W3CDTF">2020-04-15T03:23:11Z</dcterms:modified>
</cp:coreProperties>
</file>