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48B774-924B-4FD1-AC6E-BC5D2AA8C30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21095A-B95E-42C5-A919-DA0213842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Pertemuan</a:t>
            </a:r>
            <a:r>
              <a:rPr lang="en-US" dirty="0" smtClean="0"/>
              <a:t> 3: </a:t>
            </a:r>
            <a:br>
              <a:rPr lang="en-US" dirty="0" smtClean="0"/>
            </a:br>
            <a:r>
              <a:rPr lang="en-US" dirty="0" smtClean="0"/>
              <a:t>Kata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Bagian-bagiannya</a:t>
            </a:r>
            <a:r>
              <a:rPr lang="en-US" dirty="0" smtClean="0"/>
              <a:t>: </a:t>
            </a:r>
            <a:r>
              <a:rPr lang="en-US" i="1" dirty="0" smtClean="0"/>
              <a:t>root, affixes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838944"/>
          </a:xfrm>
        </p:spPr>
        <p:txBody>
          <a:bodyPr/>
          <a:lstStyle/>
          <a:p>
            <a:r>
              <a:rPr lang="en-US" dirty="0" err="1" smtClean="0"/>
              <a:t>Tatan</a:t>
            </a:r>
            <a:r>
              <a:rPr lang="en-US" dirty="0" smtClean="0"/>
              <a:t> </a:t>
            </a:r>
            <a:r>
              <a:rPr lang="en-US" dirty="0" err="1" smtClean="0"/>
              <a:t>Tawami</a:t>
            </a:r>
            <a:r>
              <a:rPr lang="en-US" dirty="0" smtClean="0"/>
              <a:t>, S.S., </a:t>
            </a:r>
            <a:r>
              <a:rPr lang="en-US" dirty="0" err="1" smtClean="0"/>
              <a:t>M.Hum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Root, Affixes, </a:t>
            </a:r>
            <a:r>
              <a:rPr lang="en-US" dirty="0" err="1" smtClean="0"/>
              <a:t>dan</a:t>
            </a:r>
            <a:r>
              <a:rPr lang="en-US" i="1" dirty="0" smtClean="0"/>
              <a:t> Combining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Combining form </a:t>
            </a:r>
            <a:r>
              <a:rPr lang="en-US" dirty="0" smtClean="0"/>
              <a:t>(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kata-kata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kosakata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mengadaptasi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non-</a:t>
            </a:r>
            <a:r>
              <a:rPr lang="en-US" dirty="0" err="1" smtClean="0"/>
              <a:t>Inggris</a:t>
            </a:r>
            <a:r>
              <a:rPr lang="en-US" dirty="0" smtClean="0"/>
              <a:t>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Latin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Combining form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i="1" dirty="0" smtClean="0"/>
              <a:t>bound roots.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combining form, </a:t>
            </a:r>
            <a:r>
              <a:rPr lang="en-US" i="1" dirty="0" smtClean="0"/>
              <a:t>compound words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i="1" dirty="0" smtClean="0"/>
              <a:t>root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kata </a:t>
            </a:r>
            <a:r>
              <a:rPr lang="en-US" dirty="0" err="1" smtClean="0"/>
              <a:t>majemuk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i="1" dirty="0" smtClean="0"/>
              <a:t>free root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Simpulannya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combining form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kata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i="1" dirty="0" smtClean="0"/>
              <a:t>affix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pun </a:t>
            </a:r>
            <a:r>
              <a:rPr lang="en-US" i="1" dirty="0" smtClean="0"/>
              <a:t>bound root</a:t>
            </a:r>
            <a:r>
              <a:rPr lang="en-US" dirty="0" smtClean="0"/>
              <a:t> (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).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, combining form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i="1" dirty="0" smtClean="0"/>
              <a:t> free root.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i="1" dirty="0" smtClean="0"/>
              <a:t>photograph, microfilm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43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Alomorf-nya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Alomorf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Cats</a:t>
            </a:r>
            <a:r>
              <a:rPr lang="en-US" dirty="0" smtClean="0"/>
              <a:t> [s], (voiceless)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dogs</a:t>
            </a:r>
            <a:r>
              <a:rPr lang="en-US" dirty="0" smtClean="0"/>
              <a:t> [z], (vowel or voiced consonant)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horses</a:t>
            </a:r>
            <a:r>
              <a:rPr lang="en-US" dirty="0" smtClean="0"/>
              <a:t> [</a:t>
            </a:r>
            <a:r>
              <a:rPr lang="en-US" sz="2400" dirty="0" err="1" smtClean="0"/>
              <a:t>I</a:t>
            </a:r>
            <a:r>
              <a:rPr lang="en-US" dirty="0" err="1" smtClean="0"/>
              <a:t>z</a:t>
            </a:r>
            <a:r>
              <a:rPr lang="en-US" dirty="0" smtClean="0"/>
              <a:t>], (hissing)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judges</a:t>
            </a:r>
            <a:r>
              <a:rPr lang="en-US" dirty="0" smtClean="0"/>
              <a:t> [ᵊ</a:t>
            </a:r>
            <a:r>
              <a:rPr lang="en-US" baseline="30000" dirty="0" smtClean="0"/>
              <a:t>z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Base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Stem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Base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element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melekatnya</a:t>
            </a:r>
            <a:r>
              <a:rPr lang="en-US" dirty="0"/>
              <a:t> </a:t>
            </a:r>
            <a:r>
              <a:rPr lang="en-US" dirty="0" err="1" smtClean="0"/>
              <a:t>afiks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derivational.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i="1" dirty="0"/>
              <a:t>base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stem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i="1" dirty="0"/>
              <a:t>root</a:t>
            </a:r>
            <a:r>
              <a:rPr lang="en-US" dirty="0"/>
              <a:t>. </a:t>
            </a:r>
            <a:r>
              <a:rPr lang="en-US" dirty="0" smtClean="0"/>
              <a:t>Stem </a:t>
            </a:r>
            <a:r>
              <a:rPr lang="en-US" dirty="0" err="1" smtClean="0"/>
              <a:t>adalah</a:t>
            </a:r>
            <a:r>
              <a:rPr lang="en-US" dirty="0" smtClean="0"/>
              <a:t> element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melekatnya</a:t>
            </a:r>
            <a:r>
              <a:rPr lang="en-US" dirty="0" smtClean="0"/>
              <a:t> </a:t>
            </a:r>
            <a:r>
              <a:rPr lang="en-US" dirty="0" err="1" smtClean="0"/>
              <a:t>afiks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infleksional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kata </a:t>
            </a:r>
            <a:r>
              <a:rPr lang="en-US" i="1" dirty="0"/>
              <a:t>books </a:t>
            </a:r>
            <a:r>
              <a:rPr lang="en-US" dirty="0" err="1"/>
              <a:t>misalnya</a:t>
            </a:r>
            <a:r>
              <a:rPr lang="en-US" dirty="0"/>
              <a:t>. </a:t>
            </a:r>
            <a:r>
              <a:rPr lang="en-US" dirty="0" err="1"/>
              <a:t>Afiks</a:t>
            </a:r>
            <a:r>
              <a:rPr lang="en-US" dirty="0"/>
              <a:t> </a:t>
            </a:r>
            <a:r>
              <a:rPr lang="en-US" i="1" dirty="0"/>
              <a:t>s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 smtClean="0"/>
              <a:t>stem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/>
              <a:t>root book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afiks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dilekatkan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root</a:t>
            </a:r>
            <a:r>
              <a:rPr lang="en-US" dirty="0"/>
              <a:t>, kata </a:t>
            </a:r>
            <a:r>
              <a:rPr lang="en-US" i="1" dirty="0"/>
              <a:t>blackened </a:t>
            </a:r>
            <a:r>
              <a:rPr lang="en-US" dirty="0" err="1"/>
              <a:t>misalnya</a:t>
            </a:r>
            <a:r>
              <a:rPr lang="en-US" dirty="0"/>
              <a:t>. </a:t>
            </a:r>
            <a:r>
              <a:rPr lang="en-US" dirty="0" err="1"/>
              <a:t>Afiks</a:t>
            </a:r>
            <a:r>
              <a:rPr lang="en-US" dirty="0"/>
              <a:t> </a:t>
            </a:r>
            <a:r>
              <a:rPr lang="en-US" i="1" dirty="0" err="1"/>
              <a:t>ed</a:t>
            </a:r>
            <a:r>
              <a:rPr lang="en-US" i="1" dirty="0"/>
              <a:t> </a:t>
            </a:r>
            <a:r>
              <a:rPr lang="en-US" dirty="0" err="1"/>
              <a:t>dilekatkan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verbal base </a:t>
            </a:r>
            <a:r>
              <a:rPr lang="en-US" i="1" dirty="0"/>
              <a:t>blacken</a:t>
            </a:r>
            <a:r>
              <a:rPr lang="en-US" dirty="0"/>
              <a:t> –yang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root </a:t>
            </a:r>
            <a:r>
              <a:rPr lang="en-US" dirty="0" err="1"/>
              <a:t>morfem</a:t>
            </a:r>
            <a:r>
              <a:rPr lang="en-US" dirty="0"/>
              <a:t> </a:t>
            </a:r>
            <a:r>
              <a:rPr lang="en-US" i="1" dirty="0"/>
              <a:t>black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sufiks</a:t>
            </a:r>
            <a:r>
              <a:rPr lang="en-US" dirty="0"/>
              <a:t> </a:t>
            </a:r>
            <a:r>
              <a:rPr lang="en-US" i="1" dirty="0"/>
              <a:t>en</a:t>
            </a:r>
            <a:r>
              <a:rPr lang="en-US" dirty="0"/>
              <a:t>. Unit </a:t>
            </a:r>
            <a:r>
              <a:rPr lang="en-US" i="1" dirty="0"/>
              <a:t>blacken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i="1" dirty="0"/>
              <a:t>base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/>
          <a:lstStyle/>
          <a:p>
            <a:r>
              <a:rPr lang="en-US" i="1" dirty="0" smtClean="0"/>
              <a:t>Base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18347" r="55139" b="43958"/>
          <a:stretch/>
        </p:blipFill>
        <p:spPr bwMode="auto">
          <a:xfrm>
            <a:off x="1115616" y="1663680"/>
            <a:ext cx="7128792" cy="435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Revive, return, restore, revise, and reverse = </a:t>
            </a:r>
            <a:r>
              <a:rPr lang="en-US" i="1" dirty="0" err="1" smtClean="0"/>
              <a:t>monomorphemic</a:t>
            </a:r>
            <a:endParaRPr lang="en-US" i="1" dirty="0" smtClean="0"/>
          </a:p>
          <a:p>
            <a:r>
              <a:rPr lang="en-US" i="1" dirty="0" smtClean="0"/>
              <a:t>Repaint, revisit, reread rewrite = </a:t>
            </a:r>
            <a:r>
              <a:rPr lang="en-US" i="1" dirty="0" err="1" smtClean="0"/>
              <a:t>polymorphemic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4" name="Slide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Unhappiness</a:t>
            </a:r>
          </a:p>
          <a:p>
            <a:r>
              <a:rPr lang="en-US" dirty="0" smtClean="0"/>
              <a:t>Irresponsibility </a:t>
            </a:r>
          </a:p>
          <a:p>
            <a:r>
              <a:rPr lang="en-US" dirty="0" smtClean="0"/>
              <a:t>Impossible </a:t>
            </a:r>
          </a:p>
          <a:p>
            <a:r>
              <a:rPr lang="en-US" dirty="0" smtClean="0"/>
              <a:t>Unnatural </a:t>
            </a:r>
          </a:p>
          <a:p>
            <a:r>
              <a:rPr lang="en-US" dirty="0" smtClean="0"/>
              <a:t>Immaturity  </a:t>
            </a:r>
            <a:endParaRPr lang="en-US" dirty="0"/>
          </a:p>
        </p:txBody>
      </p:sp>
      <p:pic>
        <p:nvPicPr>
          <p:cNvPr id="5" name="Slide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Morpheme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morfem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unit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/>
              <a:t>kata </a:t>
            </a:r>
            <a:r>
              <a:rPr lang="en-US" dirty="0" smtClean="0"/>
              <a:t> yang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/>
              <a:t>semantic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gramatikalnya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pendeknya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kata. </a:t>
            </a:r>
            <a:r>
              <a:rPr lang="en-US" dirty="0" err="1" smtClean="0"/>
              <a:t>Contohnya</a:t>
            </a:r>
            <a:r>
              <a:rPr lang="en-US" dirty="0" smtClean="0"/>
              <a:t>: </a:t>
            </a:r>
            <a:r>
              <a:rPr lang="en-US" i="1" dirty="0" smtClean="0"/>
              <a:t>knickerbocker (1) </a:t>
            </a:r>
            <a:r>
              <a:rPr lang="en-US" dirty="0" smtClean="0"/>
              <a:t>VS </a:t>
            </a:r>
            <a:r>
              <a:rPr lang="en-US" i="1" dirty="0" smtClean="0"/>
              <a:t>tenths (3).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morfologis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kata </a:t>
            </a:r>
            <a:r>
              <a:rPr lang="en-US" dirty="0" err="1" smtClean="0"/>
              <a:t>bersifat</a:t>
            </a:r>
            <a:r>
              <a:rPr lang="en-US" dirty="0" smtClean="0"/>
              <a:t> independent (</a:t>
            </a:r>
            <a:r>
              <a:rPr lang="en-US" dirty="0" err="1" smtClean="0"/>
              <a:t>terpisah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fonologisnya</a:t>
            </a:r>
            <a:r>
              <a:rPr lang="en-US" dirty="0" smtClean="0"/>
              <a:t> (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, </a:t>
            </a:r>
            <a:r>
              <a:rPr lang="en-US" dirty="0" err="1" smtClean="0"/>
              <a:t>suku</a:t>
            </a:r>
            <a:r>
              <a:rPr lang="en-US" dirty="0" smtClean="0"/>
              <a:t> kata, </a:t>
            </a:r>
            <a:r>
              <a:rPr lang="en-US" dirty="0" err="1" smtClean="0"/>
              <a:t>atau</a:t>
            </a:r>
            <a:r>
              <a:rPr lang="en-US" dirty="0" smtClean="0"/>
              <a:t> unit </a:t>
            </a:r>
            <a:r>
              <a:rPr lang="en-US" dirty="0" err="1" smtClean="0"/>
              <a:t>ritmiknya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Agar </a:t>
            </a:r>
            <a:r>
              <a:rPr lang="en-US" dirty="0" err="1" smtClean="0"/>
              <a:t>makna</a:t>
            </a:r>
            <a:r>
              <a:rPr lang="en-US" dirty="0" smtClean="0"/>
              <a:t> kata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,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: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kata </a:t>
            </a:r>
            <a:r>
              <a:rPr lang="en-US" dirty="0" err="1" smtClean="0"/>
              <a:t>ke</a:t>
            </a:r>
            <a:r>
              <a:rPr lang="en-US" dirty="0" smtClean="0"/>
              <a:t> kata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pemaknaan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kata. 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i="1" dirty="0" smtClean="0"/>
              <a:t>attack, tackle, stack, taxi (-tack)</a:t>
            </a:r>
            <a:endParaRPr lang="en-US" i="1" dirty="0"/>
          </a:p>
        </p:txBody>
      </p:sp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1680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i="1" dirty="0" smtClean="0"/>
              <a:t>Helpfulness</a:t>
            </a:r>
          </a:p>
          <a:p>
            <a:pPr marL="0" indent="0" algn="ctr">
              <a:buNone/>
            </a:pPr>
            <a:r>
              <a:rPr lang="en-US" i="1" dirty="0" smtClean="0"/>
              <a:t>[help] + [</a:t>
            </a:r>
            <a:r>
              <a:rPr lang="en-US" i="1" dirty="0" err="1" smtClean="0"/>
              <a:t>ful</a:t>
            </a:r>
            <a:r>
              <a:rPr lang="en-US" i="1" dirty="0" smtClean="0"/>
              <a:t>]</a:t>
            </a:r>
          </a:p>
          <a:p>
            <a:pPr marL="0" indent="0" algn="ctr">
              <a:buNone/>
            </a:pPr>
            <a:r>
              <a:rPr lang="en-US" i="1" dirty="0" smtClean="0"/>
              <a:t>[helpful] + [ness]</a:t>
            </a:r>
            <a:endParaRPr lang="en-US" dirty="0" smtClean="0"/>
          </a:p>
          <a:p>
            <a:pPr marL="0" indent="0" algn="just">
              <a:buNone/>
            </a:pPr>
            <a:r>
              <a:rPr lang="en-US" i="1" dirty="0" smtClean="0"/>
              <a:t>Help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i="1" dirty="0" smtClean="0"/>
              <a:t>core word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i="1" dirty="0" smtClean="0"/>
              <a:t>help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kata </a:t>
            </a:r>
            <a:r>
              <a:rPr lang="en-US" dirty="0" err="1" smtClean="0"/>
              <a:t>kompleks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i="1" dirty="0" smtClean="0"/>
              <a:t>helper, helpless </a:t>
            </a:r>
            <a:r>
              <a:rPr lang="en-US" dirty="0" smtClean="0"/>
              <a:t>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nuansa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6945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Help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i="1" dirty="0" smtClean="0"/>
              <a:t>core word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i="1" dirty="0" smtClean="0"/>
              <a:t>help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kata </a:t>
            </a:r>
            <a:r>
              <a:rPr lang="en-US" dirty="0" err="1" smtClean="0"/>
              <a:t>kompleks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i="1" dirty="0" smtClean="0"/>
              <a:t>helper, helpless </a:t>
            </a:r>
            <a:r>
              <a:rPr lang="en-US" dirty="0" smtClean="0"/>
              <a:t>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nuansa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i="1" dirty="0" smtClean="0"/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kata </a:t>
            </a:r>
            <a:r>
              <a:rPr lang="en-US" i="1" dirty="0" smtClean="0"/>
              <a:t>helpfulness, </a:t>
            </a:r>
            <a:r>
              <a:rPr lang="en-US" dirty="0" err="1" smtClean="0"/>
              <a:t>hanya</a:t>
            </a:r>
            <a:r>
              <a:rPr lang="en-US" dirty="0" smtClean="0"/>
              <a:t> kata </a:t>
            </a:r>
            <a:r>
              <a:rPr lang="en-US" i="1" dirty="0" smtClean="0"/>
              <a:t>help </a:t>
            </a:r>
            <a:r>
              <a:rPr lang="en-US" dirty="0" smtClean="0"/>
              <a:t>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ujaran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Morfem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[</a:t>
            </a:r>
            <a:r>
              <a:rPr lang="en-US" i="1" dirty="0" smtClean="0"/>
              <a:t>help</a:t>
            </a:r>
            <a:r>
              <a:rPr lang="en-US" dirty="0" smtClean="0"/>
              <a:t>]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err="1" smtClean="0"/>
              <a:t>morfem</a:t>
            </a:r>
            <a:r>
              <a:rPr lang="en-US" b="1" dirty="0" smtClean="0"/>
              <a:t> </a:t>
            </a:r>
            <a:r>
              <a:rPr lang="en-US" b="1" dirty="0" err="1" smtClean="0"/>
              <a:t>bebas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free morpheme</a:t>
            </a:r>
            <a:r>
              <a:rPr lang="en-US" dirty="0" smtClean="0"/>
              <a:t>),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Morfem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[</a:t>
            </a:r>
            <a:r>
              <a:rPr lang="en-US" i="1" dirty="0" smtClean="0"/>
              <a:t>-</a:t>
            </a:r>
            <a:r>
              <a:rPr lang="en-US" i="1" dirty="0" err="1" smtClean="0"/>
              <a:t>ful</a:t>
            </a:r>
            <a:r>
              <a:rPr lang="en-US" dirty="0" smtClean="0"/>
              <a:t>] </a:t>
            </a:r>
            <a:r>
              <a:rPr lang="en-US" dirty="0" err="1" smtClean="0"/>
              <a:t>dan</a:t>
            </a:r>
            <a:r>
              <a:rPr lang="en-US" dirty="0" smtClean="0"/>
              <a:t> [-</a:t>
            </a:r>
            <a:r>
              <a:rPr lang="en-US" i="1" dirty="0" smtClean="0"/>
              <a:t>ness</a:t>
            </a:r>
            <a:r>
              <a:rPr lang="en-US" dirty="0" smtClean="0"/>
              <a:t>]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err="1" smtClean="0"/>
              <a:t>morfem</a:t>
            </a:r>
            <a:r>
              <a:rPr lang="en-US" b="1" dirty="0" smtClean="0"/>
              <a:t> </a:t>
            </a:r>
            <a:r>
              <a:rPr lang="en-US" b="1" dirty="0" err="1" smtClean="0"/>
              <a:t>terikat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bound morpheme</a:t>
            </a:r>
            <a:r>
              <a:rPr lang="en-US" dirty="0" smtClean="0"/>
              <a:t>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066676"/>
              </p:ext>
            </p:extLst>
          </p:nvPr>
        </p:nvGraphicFramePr>
        <p:xfrm>
          <a:off x="1043608" y="1988840"/>
          <a:ext cx="3168352" cy="305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read-able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leg-</a:t>
                      </a:r>
                      <a:r>
                        <a:rPr lang="en-US" dirty="0" err="1" smtClean="0"/>
                        <a:t>ible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hear-</a:t>
                      </a:r>
                      <a:r>
                        <a:rPr lang="en-US" dirty="0" err="1" smtClean="0"/>
                        <a:t>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audi-ence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en-large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magn-ify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2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perform-</a:t>
                      </a:r>
                      <a:r>
                        <a:rPr lang="en-US" dirty="0" err="1" smtClean="0"/>
                        <a:t>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rend-</a:t>
                      </a:r>
                      <a:r>
                        <a:rPr lang="en-US" dirty="0" err="1" smtClean="0"/>
                        <a:t>ition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white-ness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clar-ity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dark-en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obfusc</a:t>
                      </a:r>
                      <a:r>
                        <a:rPr lang="en-US" dirty="0" smtClean="0"/>
                        <a:t>-ate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seek-</a:t>
                      </a:r>
                      <a:r>
                        <a:rPr lang="en-US" dirty="0" err="1" smtClean="0"/>
                        <a:t>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applic</a:t>
                      </a:r>
                      <a:r>
                        <a:rPr lang="en-US" dirty="0" smtClean="0"/>
                        <a:t>-ant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355976" y="1124744"/>
            <a:ext cx="3888432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kecenderungan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kata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</a:t>
            </a:r>
            <a:r>
              <a:rPr lang="en-US" sz="2400" dirty="0" err="1" smtClean="0"/>
              <a:t>kerap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morfem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i="1" dirty="0" smtClean="0"/>
              <a:t>kata </a:t>
            </a:r>
            <a:r>
              <a:rPr lang="en-US" sz="2400" i="1" dirty="0" err="1" smtClean="0"/>
              <a:t>intinya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morfem</a:t>
            </a:r>
            <a:r>
              <a:rPr lang="en-US" sz="2400" dirty="0" smtClean="0"/>
              <a:t> </a:t>
            </a:r>
            <a:r>
              <a:rPr lang="en-US" sz="2400" dirty="0" err="1" smtClean="0"/>
              <a:t>terikat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terbatas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distribusinya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kata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? </a:t>
            </a:r>
            <a:r>
              <a:rPr lang="en-US" sz="2400" dirty="0" err="1" smtClean="0"/>
              <a:t>Ya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Root, Affixes, </a:t>
            </a:r>
            <a:r>
              <a:rPr lang="en-US" dirty="0" err="1" smtClean="0"/>
              <a:t>dan</a:t>
            </a:r>
            <a:r>
              <a:rPr lang="en-US" i="1" dirty="0" smtClean="0"/>
              <a:t> Combining Form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Core words </a:t>
            </a:r>
            <a:r>
              <a:rPr lang="en-US" dirty="0" err="1" smtClean="0"/>
              <a:t>atau</a:t>
            </a:r>
            <a:r>
              <a:rPr lang="en-US" dirty="0" smtClean="0"/>
              <a:t> kata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kata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i="1" dirty="0" smtClean="0"/>
              <a:t>root. </a:t>
            </a:r>
            <a:r>
              <a:rPr lang="en-US" i="1" dirty="0" smtClean="0"/>
              <a:t>Root </a:t>
            </a:r>
            <a:r>
              <a:rPr lang="en-US" dirty="0" err="1" smtClean="0"/>
              <a:t>dalam</a:t>
            </a:r>
            <a:r>
              <a:rPr lang="en-US" dirty="0" smtClean="0"/>
              <a:t> kata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i="1" dirty="0" smtClean="0"/>
              <a:t>non-root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kata yang </a:t>
            </a:r>
            <a:r>
              <a:rPr lang="en-US" dirty="0" err="1" smtClean="0"/>
              <a:t>mendahului</a:t>
            </a:r>
            <a:r>
              <a:rPr lang="en-US" dirty="0" smtClean="0"/>
              <a:t> </a:t>
            </a:r>
            <a:r>
              <a:rPr lang="en-US" i="1" dirty="0" smtClean="0"/>
              <a:t>root,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kata [</a:t>
            </a:r>
            <a:r>
              <a:rPr lang="en-US" i="1" dirty="0" smtClean="0"/>
              <a:t>en-</a:t>
            </a:r>
            <a:r>
              <a:rPr lang="en-US" dirty="0" smtClean="0"/>
              <a:t>]+</a:t>
            </a: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large</a:t>
            </a:r>
            <a:r>
              <a:rPr lang="en-US" dirty="0" smtClean="0"/>
              <a:t>]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i="1" dirty="0" smtClean="0"/>
              <a:t>prefix.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morfem</a:t>
            </a:r>
            <a:r>
              <a:rPr lang="en-US" dirty="0" smtClean="0"/>
              <a:t> </a:t>
            </a:r>
            <a:r>
              <a:rPr lang="en-US" i="1" dirty="0" smtClean="0"/>
              <a:t>non-root</a:t>
            </a:r>
            <a:r>
              <a:rPr lang="en-US" dirty="0" smtClean="0"/>
              <a:t> yang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i="1" dirty="0" smtClean="0"/>
              <a:t>root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i="1" dirty="0" smtClean="0"/>
              <a:t>suffix. </a:t>
            </a:r>
            <a:r>
              <a:rPr lang="en-US" dirty="0" smtClean="0"/>
              <a:t>(</a:t>
            </a:r>
            <a:r>
              <a:rPr lang="en-US" b="1" i="1" dirty="0" smtClean="0"/>
              <a:t>Affixes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Root, Affixes, </a:t>
            </a:r>
            <a:r>
              <a:rPr lang="en-US" dirty="0" err="1" smtClean="0"/>
              <a:t>dan</a:t>
            </a:r>
            <a:r>
              <a:rPr lang="en-US" i="1" dirty="0" smtClean="0"/>
              <a:t> Combining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Meski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i="1" dirty="0" smtClean="0"/>
              <a:t>affixes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i="1" dirty="0" smtClean="0"/>
              <a:t>roots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 </a:t>
            </a:r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i="1" dirty="0" smtClean="0"/>
              <a:t>audible, auditory</a:t>
            </a:r>
            <a:r>
              <a:rPr lang="en-US" dirty="0" smtClean="0"/>
              <a:t>, </a:t>
            </a:r>
            <a:r>
              <a:rPr lang="en-US" dirty="0" err="1" smtClean="0"/>
              <a:t>kedua</a:t>
            </a:r>
            <a:r>
              <a:rPr lang="en-US" dirty="0" smtClean="0"/>
              <a:t> kata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suffix –</a:t>
            </a:r>
            <a:r>
              <a:rPr lang="en-US" dirty="0" err="1" smtClean="0"/>
              <a:t>ible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–tory </a:t>
            </a:r>
            <a:r>
              <a:rPr lang="en-US" dirty="0" err="1" smtClean="0"/>
              <a:t>sedangkan</a:t>
            </a:r>
            <a:r>
              <a:rPr lang="en-US" dirty="0" smtClean="0"/>
              <a:t> root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kata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i="1" dirty="0" err="1" smtClean="0"/>
              <a:t>audi</a:t>
            </a:r>
            <a:r>
              <a:rPr lang="en-US" i="1" dirty="0" smtClean="0"/>
              <a:t>. </a:t>
            </a:r>
          </a:p>
          <a:p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kata </a:t>
            </a:r>
            <a:r>
              <a:rPr lang="en-US" dirty="0" err="1" smtClean="0"/>
              <a:t>kompleks</a:t>
            </a:r>
            <a:r>
              <a:rPr lang="en-US" dirty="0" smtClean="0"/>
              <a:t>: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i="1" dirty="0" smtClean="0"/>
              <a:t>free root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i="1" dirty="0" smtClean="0"/>
              <a:t>bound root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186</TotalTime>
  <Words>728</Words>
  <Application>Microsoft Office PowerPoint</Application>
  <PresentationFormat>On-screen Show (4:3)</PresentationFormat>
  <Paragraphs>71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Brush Script MT</vt:lpstr>
      <vt:lpstr>Constantia</vt:lpstr>
      <vt:lpstr>Franklin Gothic Book</vt:lpstr>
      <vt:lpstr>Rage Italic</vt:lpstr>
      <vt:lpstr>Pushpin</vt:lpstr>
      <vt:lpstr>Pertemuan 3:  Kata dan Bagian-bagiannya: root, affixes dan bentuknya</vt:lpstr>
      <vt:lpstr>Morfem</vt:lpstr>
      <vt:lpstr>Morfem</vt:lpstr>
      <vt:lpstr>Jenis Morfem</vt:lpstr>
      <vt:lpstr>Jenis Morfem </vt:lpstr>
      <vt:lpstr>Jenis  Morfem </vt:lpstr>
      <vt:lpstr>Jenis Morfem</vt:lpstr>
      <vt:lpstr>Root, Affixes, dan Combining Form</vt:lpstr>
      <vt:lpstr>Root, Affixes, dan Combining Form</vt:lpstr>
      <vt:lpstr>Root, Affixes, dan Combining Form</vt:lpstr>
      <vt:lpstr>Morfem dan Alomorf-nya</vt:lpstr>
      <vt:lpstr>Base dan Stem </vt:lpstr>
      <vt:lpstr>Base dan Stem </vt:lpstr>
      <vt:lpstr>Identifikasi Morfem Mandiri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3:  Kata dan Bagian-bagiannya: root, affixes dan bentuknya</dc:title>
  <dc:creator>asus</dc:creator>
  <cp:lastModifiedBy>Anonymous</cp:lastModifiedBy>
  <cp:revision>16</cp:revision>
  <dcterms:created xsi:type="dcterms:W3CDTF">2017-03-06T03:39:07Z</dcterms:created>
  <dcterms:modified xsi:type="dcterms:W3CDTF">2020-04-14T07:12:39Z</dcterms:modified>
</cp:coreProperties>
</file>