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307" r:id="rId3"/>
    <p:sldId id="308" r:id="rId4"/>
    <p:sldId id="309" r:id="rId5"/>
    <p:sldId id="310" r:id="rId6"/>
    <p:sldId id="311" r:id="rId7"/>
    <p:sldId id="312" r:id="rId8"/>
    <p:sldId id="313" r:id="rId9"/>
    <p:sldId id="314" r:id="rId10"/>
    <p:sldId id="315" r:id="rId11"/>
    <p:sldId id="316" r:id="rId12"/>
    <p:sldId id="317" r:id="rId13"/>
    <p:sldId id="318" r:id="rId14"/>
  </p:sldIdLst>
  <p:sldSz cx="12192000" cy="6858000"/>
  <p:notesSz cx="6858000" cy="9144000"/>
  <p:defaultTextStyle>
    <a:defPPr>
      <a:defRPr lang="en-US"/>
    </a:defPPr>
    <a:lvl1pPr marL="0" algn="l" defTabSz="914370" rtl="0" eaLnBrk="1" latinLnBrk="0" hangingPunct="1">
      <a:defRPr sz="1800" kern="1200">
        <a:solidFill>
          <a:schemeClr val="tx1"/>
        </a:solidFill>
        <a:latin typeface="+mn-lt"/>
        <a:ea typeface="+mn-ea"/>
        <a:cs typeface="+mn-cs"/>
      </a:defRPr>
    </a:lvl1pPr>
    <a:lvl2pPr marL="457184"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4" algn="l" defTabSz="914370" rtl="0" eaLnBrk="1" latinLnBrk="0" hangingPunct="1">
      <a:defRPr sz="1800" kern="1200">
        <a:solidFill>
          <a:schemeClr val="tx1"/>
        </a:solidFill>
        <a:latin typeface="+mn-lt"/>
        <a:ea typeface="+mn-ea"/>
        <a:cs typeface="+mn-cs"/>
      </a:defRPr>
    </a:lvl4pPr>
    <a:lvl5pPr marL="1828739" algn="l" defTabSz="914370" rtl="0" eaLnBrk="1" latinLnBrk="0" hangingPunct="1">
      <a:defRPr sz="1800" kern="1200">
        <a:solidFill>
          <a:schemeClr val="tx1"/>
        </a:solidFill>
        <a:latin typeface="+mn-lt"/>
        <a:ea typeface="+mn-ea"/>
        <a:cs typeface="+mn-cs"/>
      </a:defRPr>
    </a:lvl5pPr>
    <a:lvl6pPr marL="2285924" algn="l" defTabSz="914370" rtl="0" eaLnBrk="1" latinLnBrk="0" hangingPunct="1">
      <a:defRPr sz="1800" kern="1200">
        <a:solidFill>
          <a:schemeClr val="tx1"/>
        </a:solidFill>
        <a:latin typeface="+mn-lt"/>
        <a:ea typeface="+mn-ea"/>
        <a:cs typeface="+mn-cs"/>
      </a:defRPr>
    </a:lvl6pPr>
    <a:lvl7pPr marL="2743108" algn="l" defTabSz="914370" rtl="0" eaLnBrk="1" latinLnBrk="0" hangingPunct="1">
      <a:defRPr sz="1800" kern="1200">
        <a:solidFill>
          <a:schemeClr val="tx1"/>
        </a:solidFill>
        <a:latin typeface="+mn-lt"/>
        <a:ea typeface="+mn-ea"/>
        <a:cs typeface="+mn-cs"/>
      </a:defRPr>
    </a:lvl7pPr>
    <a:lvl8pPr marL="3200293" algn="l" defTabSz="914370" rtl="0" eaLnBrk="1" latinLnBrk="0" hangingPunct="1">
      <a:defRPr sz="1800" kern="1200">
        <a:solidFill>
          <a:schemeClr val="tx1"/>
        </a:solidFill>
        <a:latin typeface="+mn-lt"/>
        <a:ea typeface="+mn-ea"/>
        <a:cs typeface="+mn-cs"/>
      </a:defRPr>
    </a:lvl8pPr>
    <a:lvl9pPr marL="3657478" algn="l" defTabSz="91437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39D"/>
    <a:srgbClr val="0AFEE1"/>
    <a:srgbClr val="33CCFF"/>
    <a:srgbClr val="66FFFF"/>
    <a:srgbClr val="008E7E"/>
    <a:srgbClr val="09CAB4"/>
    <a:srgbClr val="E7E7E7"/>
    <a:srgbClr val="999999"/>
    <a:srgbClr val="9ED4CE"/>
    <a:srgbClr val="003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8A9EAF-976B-426F-A613-E62D4FCBD6FC}" type="datetimeFigureOut">
              <a:rPr lang="id-ID" smtClean="0"/>
              <a:t>15/04/2020</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9872C4-7A14-48A6-B9C8-72E35EB83918}" type="slidenum">
              <a:rPr lang="id-ID" smtClean="0"/>
              <a:t>‹#›</a:t>
            </a:fld>
            <a:endParaRPr lang="id-ID"/>
          </a:p>
        </p:txBody>
      </p:sp>
    </p:spTree>
    <p:extLst>
      <p:ext uri="{BB962C8B-B14F-4D97-AF65-F5344CB8AC3E}">
        <p14:creationId xmlns:p14="http://schemas.microsoft.com/office/powerpoint/2010/main" val="29932585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3B51B-63ED-4261-AB92-2CEFA04767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1A62106-0E7E-4E36-976F-43DF1A90E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3085CD9-3D97-4F79-BC1F-3E4886A34080}"/>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5" name="Footer Placeholder 4">
            <a:extLst>
              <a:ext uri="{FF2B5EF4-FFF2-40B4-BE49-F238E27FC236}">
                <a16:creationId xmlns="" xmlns:a16="http://schemas.microsoft.com/office/drawing/2014/main" id="{0104D652-F27C-427A-A5C9-F061B6C89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8CD1052-2CC6-47FD-807C-FB0119D040DA}"/>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3602958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BF267ADC-9780-4A4F-9FB8-085FAD1847DB}"/>
              </a:ext>
            </a:extLst>
          </p:cNvPr>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b="15642"/>
          <a:stretch/>
        </p:blipFill>
        <p:spPr>
          <a:xfrm>
            <a:off x="0" y="0"/>
            <a:ext cx="12192000" cy="6858000"/>
          </a:xfrm>
          <a:prstGeom prst="rect">
            <a:avLst/>
          </a:prstGeom>
        </p:spPr>
      </p:pic>
    </p:spTree>
    <p:extLst>
      <p:ext uri="{BB962C8B-B14F-4D97-AF65-F5344CB8AC3E}">
        <p14:creationId xmlns:p14="http://schemas.microsoft.com/office/powerpoint/2010/main" val="3696526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EC108A6F-9107-460B-83B9-363D793672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33"/>
          <a:stretch/>
        </p:blipFill>
        <p:spPr>
          <a:xfrm>
            <a:off x="-107852" y="0"/>
            <a:ext cx="12299852" cy="6858000"/>
          </a:xfrm>
          <a:prstGeom prst="rect">
            <a:avLst/>
          </a:prstGeom>
        </p:spPr>
      </p:pic>
    </p:spTree>
    <p:extLst>
      <p:ext uri="{BB962C8B-B14F-4D97-AF65-F5344CB8AC3E}">
        <p14:creationId xmlns:p14="http://schemas.microsoft.com/office/powerpoint/2010/main" val="2766969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8AEC319C-B99F-494B-B3B9-9796C5E2B879}"/>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1999" b="3787"/>
          <a:stretch/>
        </p:blipFill>
        <p:spPr>
          <a:xfrm>
            <a:off x="-23300" y="-1"/>
            <a:ext cx="12215299" cy="6858001"/>
          </a:xfrm>
          <a:prstGeom prst="rect">
            <a:avLst/>
          </a:prstGeom>
        </p:spPr>
      </p:pic>
    </p:spTree>
    <p:extLst>
      <p:ext uri="{BB962C8B-B14F-4D97-AF65-F5344CB8AC3E}">
        <p14:creationId xmlns:p14="http://schemas.microsoft.com/office/powerpoint/2010/main" val="8510549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A03D4B76-6787-4468-9420-2E34513908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065"/>
          <a:stretch/>
        </p:blipFill>
        <p:spPr>
          <a:xfrm>
            <a:off x="-2" y="0"/>
            <a:ext cx="12192001" cy="6858000"/>
          </a:xfrm>
          <a:prstGeom prst="rect">
            <a:avLst/>
          </a:prstGeom>
        </p:spPr>
      </p:pic>
      <p:pic>
        <p:nvPicPr>
          <p:cNvPr id="6" name="Picture 5">
            <a:extLst>
              <a:ext uri="{FF2B5EF4-FFF2-40B4-BE49-F238E27FC236}">
                <a16:creationId xmlns="" xmlns:a16="http://schemas.microsoft.com/office/drawing/2014/main" id="{0C84FE87-2245-4AED-B92E-BDEF75FE96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2419" y="419721"/>
            <a:ext cx="852880" cy="852880"/>
          </a:xfrm>
          <a:prstGeom prst="rect">
            <a:avLst/>
          </a:prstGeom>
        </p:spPr>
      </p:pic>
    </p:spTree>
    <p:extLst>
      <p:ext uri="{BB962C8B-B14F-4D97-AF65-F5344CB8AC3E}">
        <p14:creationId xmlns:p14="http://schemas.microsoft.com/office/powerpoint/2010/main" val="3373215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1DB6D155-6B98-4716-A014-4FC8CA9124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37" t="2376" r="4345" b="22272"/>
          <a:stretch/>
        </p:blipFill>
        <p:spPr>
          <a:xfrm>
            <a:off x="1" y="1"/>
            <a:ext cx="12192000" cy="6857999"/>
          </a:xfrm>
          <a:prstGeom prst="rect">
            <a:avLst/>
          </a:prstGeom>
        </p:spPr>
      </p:pic>
    </p:spTree>
    <p:extLst>
      <p:ext uri="{BB962C8B-B14F-4D97-AF65-F5344CB8AC3E}">
        <p14:creationId xmlns:p14="http://schemas.microsoft.com/office/powerpoint/2010/main" val="977045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79811-9130-435E-A131-EABE74C9F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C8ACC36-BA86-4BFF-BD5D-7D7919962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3B75009-2590-4A69-B1E2-EA80DBD86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4FC2D7A-2F36-4317-AFB4-504B75737317}"/>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6" name="Footer Placeholder 5">
            <a:extLst>
              <a:ext uri="{FF2B5EF4-FFF2-40B4-BE49-F238E27FC236}">
                <a16:creationId xmlns="" xmlns:a16="http://schemas.microsoft.com/office/drawing/2014/main" id="{8E16D9C5-A338-46FA-A98D-7A88AD907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75110B4-54B6-4985-A8BE-665F88499CDA}"/>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407938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0A38F2-BD3D-4D5D-9CFC-AFBB605FB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34DB2C0-29E3-447A-8CE5-F422E07D1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2A7A284-6F8F-422C-AF11-1FD9C54D8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F931FC3-EEC4-4C79-B478-3C49C8E98AE2}"/>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6" name="Footer Placeholder 5">
            <a:extLst>
              <a:ext uri="{FF2B5EF4-FFF2-40B4-BE49-F238E27FC236}">
                <a16:creationId xmlns="" xmlns:a16="http://schemas.microsoft.com/office/drawing/2014/main" id="{E64D6009-F613-4C0A-99C7-B5510EA50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A7FD20-4B13-419C-9584-1D6186A203DE}"/>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1809845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FB77A3-51F2-49EA-973B-D4BA022EC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03571C4-96C7-4552-AEFD-4B65B743A3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1866E5-253E-4952-8752-46F03F097D5D}"/>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5" name="Footer Placeholder 4">
            <a:extLst>
              <a:ext uri="{FF2B5EF4-FFF2-40B4-BE49-F238E27FC236}">
                <a16:creationId xmlns="" xmlns:a16="http://schemas.microsoft.com/office/drawing/2014/main" id="{7DFF6E5B-2CD8-4337-91E7-0CA396892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27C99D-7624-42EE-A6CA-0B2C5B6196AE}"/>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2248380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F0462C-A789-4FFD-B894-3FEF2278FA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01DBA0A-3FEA-4A16-AF0A-80DE89D41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CEED1BD-4D1F-46E6-BAFD-B1614C445A03}"/>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5" name="Footer Placeholder 4">
            <a:extLst>
              <a:ext uri="{FF2B5EF4-FFF2-40B4-BE49-F238E27FC236}">
                <a16:creationId xmlns="" xmlns:a16="http://schemas.microsoft.com/office/drawing/2014/main" id="{D08C16CC-3FC9-4E3F-A41F-2DA89B04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4FE07F-F16A-4C22-90A6-7E95B6ADFCCF}"/>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3913401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B8B0DC-5918-46E0-A386-C47724E77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CB47631-7A73-4526-A89C-B000F74756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CF0742-9347-4C06-AE5E-6D1BE6B19380}"/>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5" name="Footer Placeholder 4">
            <a:extLst>
              <a:ext uri="{FF2B5EF4-FFF2-40B4-BE49-F238E27FC236}">
                <a16:creationId xmlns="" xmlns:a16="http://schemas.microsoft.com/office/drawing/2014/main" id="{D2835ADD-B7FE-4659-BA27-5C1222C0D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F7ECCD-B1D1-4BD5-AA2A-506388B4AD21}"/>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3872983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6BF548-A126-41B7-9D8D-8BA6FD63F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4C0369-6666-44E8-9F7B-3D3D0AB3B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005E805-24ED-486C-AE5B-CBB812AD65EA}"/>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5" name="Footer Placeholder 4">
            <a:extLst>
              <a:ext uri="{FF2B5EF4-FFF2-40B4-BE49-F238E27FC236}">
                <a16:creationId xmlns="" xmlns:a16="http://schemas.microsoft.com/office/drawing/2014/main" id="{2A3DC1CE-6FCB-4B82-A0E8-FF21C3D57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B71345-A90F-4354-B81A-743273218785}"/>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770126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AB0CF6-0C5D-4A72-A414-7C47DAF4C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F32F01A-A8BB-4AD9-A245-DEA1F4A813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78D6F2B-A449-42F0-B8D8-4376C1DF08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C36EA86-9B1C-4FFD-A3D2-22DE22FF6949}"/>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6" name="Footer Placeholder 5">
            <a:extLst>
              <a:ext uri="{FF2B5EF4-FFF2-40B4-BE49-F238E27FC236}">
                <a16:creationId xmlns="" xmlns:a16="http://schemas.microsoft.com/office/drawing/2014/main" id="{85079B4E-3151-48B8-8DD5-0D26377DF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A05DB4-8320-4A00-8881-2E6FEEF9A058}"/>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3139316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D31E2C-F398-41D8-AA34-BC0EB183CF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DE88449-8EB1-4FB1-91D6-FBD257EDD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376A8DC-9AC2-4673-971C-B77F8510E0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39BA677-FE75-47CD-A404-B68E51535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90B9791-0849-4798-A4AB-108FB91462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40CF035-763A-4AE1-8F48-6BAB2B47F75D}"/>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8" name="Footer Placeholder 7">
            <a:extLst>
              <a:ext uri="{FF2B5EF4-FFF2-40B4-BE49-F238E27FC236}">
                <a16:creationId xmlns="" xmlns:a16="http://schemas.microsoft.com/office/drawing/2014/main" id="{ACCB74F4-B505-47AF-B302-AB0608C6E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D5EC9EE-0615-4CD1-B9DA-CC3AC8B4B392}"/>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2631484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61A8A9-E7CC-4765-B482-43011E62F4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B79605-D313-4DE4-A072-45E1CE985E75}"/>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4" name="Footer Placeholder 3">
            <a:extLst>
              <a:ext uri="{FF2B5EF4-FFF2-40B4-BE49-F238E27FC236}">
                <a16:creationId xmlns="" xmlns:a16="http://schemas.microsoft.com/office/drawing/2014/main" id="{042F7418-82C4-4080-ADF8-3381CFD8A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9541F4E-15B2-418B-92B2-6573F35F556B}"/>
              </a:ext>
            </a:extLst>
          </p:cNvPr>
          <p:cNvSpPr>
            <a:spLocks noGrp="1"/>
          </p:cNvSpPr>
          <p:nvPr>
            <p:ph type="sldNum" sz="quarter" idx="12"/>
          </p:nvPr>
        </p:nvSpPr>
        <p:spPr/>
        <p:txBody>
          <a:bodyPr/>
          <a:lstStyle/>
          <a:p>
            <a:fld id="{27CDC2A4-75B6-4E2F-A784-BB56FDEA2C7E}" type="slidenum">
              <a:rPr lang="en-US" smtClean="0"/>
              <a:t>‹#›</a:t>
            </a:fld>
            <a:endParaRPr lang="en-US"/>
          </a:p>
        </p:txBody>
      </p:sp>
    </p:spTree>
    <p:extLst>
      <p:ext uri="{BB962C8B-B14F-4D97-AF65-F5344CB8AC3E}">
        <p14:creationId xmlns:p14="http://schemas.microsoft.com/office/powerpoint/2010/main" val="35458998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6" name="Picture 5">
            <a:extLst>
              <a:ext uri="{FF2B5EF4-FFF2-40B4-BE49-F238E27FC236}">
                <a16:creationId xmlns="" xmlns:a16="http://schemas.microsoft.com/office/drawing/2014/main" id="{13FE0A4F-809C-4065-A480-29BE142BD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189" y="5992901"/>
            <a:ext cx="546011" cy="546011"/>
          </a:xfrm>
          <a:prstGeom prst="rect">
            <a:avLst/>
          </a:prstGeom>
        </p:spPr>
      </p:pic>
      <p:sp>
        <p:nvSpPr>
          <p:cNvPr id="7" name="TextBox 6">
            <a:extLst>
              <a:ext uri="{FF2B5EF4-FFF2-40B4-BE49-F238E27FC236}">
                <a16:creationId xmlns="" xmlns:a16="http://schemas.microsoft.com/office/drawing/2014/main" id="{97F1054E-EF0A-4BF2-81A7-D80EA66FC9C2}"/>
              </a:ext>
            </a:extLst>
          </p:cNvPr>
          <p:cNvSpPr txBox="1"/>
          <p:nvPr userDrawn="1"/>
        </p:nvSpPr>
        <p:spPr>
          <a:xfrm>
            <a:off x="838200" y="6081240"/>
            <a:ext cx="2419350" cy="369332"/>
          </a:xfrm>
          <a:prstGeom prst="rect">
            <a:avLst/>
          </a:prstGeom>
          <a:noFill/>
        </p:spPr>
        <p:txBody>
          <a:bodyPr wrap="square" rtlCol="0">
            <a:spAutoFit/>
          </a:bodyPr>
          <a:lstStyle/>
          <a:p>
            <a:r>
              <a:rPr lang="en-US" dirty="0">
                <a:solidFill>
                  <a:srgbClr val="E7E7E7"/>
                </a:solidFill>
              </a:rPr>
              <a:t>GIANTTEMPLATE.COM</a:t>
            </a:r>
          </a:p>
        </p:txBody>
      </p:sp>
    </p:spTree>
    <p:extLst>
      <p:ext uri="{BB962C8B-B14F-4D97-AF65-F5344CB8AC3E}">
        <p14:creationId xmlns:p14="http://schemas.microsoft.com/office/powerpoint/2010/main" val="1762392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25834FFE-D004-416E-853C-F586EE8FEEE0}"/>
              </a:ext>
            </a:extLst>
          </p:cNvPr>
          <p:cNvPicPr>
            <a:picLocks noChangeAspect="1"/>
          </p:cNvPicPr>
          <p:nvPr userDrawn="1"/>
        </p:nvPicPr>
        <p:blipFill>
          <a:blip r:embed="rId2">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4502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E24D8F-E71F-428E-95D5-6E144E08AFAB}"/>
              </a:ext>
            </a:extLst>
          </p:cNvPr>
          <p:cNvSpPr>
            <a:spLocks noGrp="1"/>
          </p:cNvSpPr>
          <p:nvPr>
            <p:ph type="dt" sz="half" idx="10"/>
          </p:nvPr>
        </p:nvSpPr>
        <p:spPr/>
        <p:txBody>
          <a:bodyPr/>
          <a:lstStyle/>
          <a:p>
            <a:fld id="{172447B7-48EC-4476-A4AD-C6E9B7958EAA}" type="datetimeFigureOut">
              <a:rPr lang="en-US" smtClean="0"/>
              <a:t>4/15/2020</a:t>
            </a:fld>
            <a:endParaRPr lang="en-US"/>
          </a:p>
        </p:txBody>
      </p:sp>
      <p:sp>
        <p:nvSpPr>
          <p:cNvPr id="3" name="Footer Placeholder 2">
            <a:extLst>
              <a:ext uri="{FF2B5EF4-FFF2-40B4-BE49-F238E27FC236}">
                <a16:creationId xmlns="" xmlns:a16="http://schemas.microsoft.com/office/drawing/2014/main" id="{FC271B35-1BCB-43A0-8271-C0D498CB5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E8ECBA-CCC1-4209-B0AF-1775F56EE726}"/>
              </a:ext>
            </a:extLst>
          </p:cNvPr>
          <p:cNvSpPr>
            <a:spLocks noGrp="1"/>
          </p:cNvSpPr>
          <p:nvPr>
            <p:ph type="sldNum" sz="quarter" idx="12"/>
          </p:nvPr>
        </p:nvSpPr>
        <p:spPr/>
        <p:txBody>
          <a:bodyPr/>
          <a:lstStyle/>
          <a:p>
            <a:fld id="{27CDC2A4-75B6-4E2F-A784-BB56FDEA2C7E}" type="slidenum">
              <a:rPr lang="en-US" smtClean="0"/>
              <a:t>‹#›</a:t>
            </a:fld>
            <a:endParaRPr lang="en-US"/>
          </a:p>
        </p:txBody>
      </p:sp>
      <p:pic>
        <p:nvPicPr>
          <p:cNvPr id="5" name="Picture 4">
            <a:extLst>
              <a:ext uri="{FF2B5EF4-FFF2-40B4-BE49-F238E27FC236}">
                <a16:creationId xmlns="" xmlns:a16="http://schemas.microsoft.com/office/drawing/2014/main" id="{668B092B-3F10-4F5B-AA19-803FC5FF8974}"/>
              </a:ext>
            </a:extLst>
          </p:cNvPr>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b="15073"/>
          <a:stretch/>
        </p:blipFill>
        <p:spPr>
          <a:xfrm>
            <a:off x="0" y="1"/>
            <a:ext cx="12192000" cy="6858000"/>
          </a:xfrm>
          <a:prstGeom prst="rect">
            <a:avLst/>
          </a:prstGeom>
        </p:spPr>
      </p:pic>
    </p:spTree>
    <p:extLst>
      <p:ext uri="{BB962C8B-B14F-4D97-AF65-F5344CB8AC3E}">
        <p14:creationId xmlns:p14="http://schemas.microsoft.com/office/powerpoint/2010/main" val="3311500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190F622-EFC3-4049-8775-CC1D1373D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F33C118-FB9D-4AD5-AE14-3C58E85CD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C9E7A5-4AFE-45F2-9E57-33BBDDAA6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447B7-48EC-4476-A4AD-C6E9B7958EAA}" type="datetimeFigureOut">
              <a:rPr lang="en-US" smtClean="0"/>
              <a:t>4/15/2020</a:t>
            </a:fld>
            <a:endParaRPr lang="en-US"/>
          </a:p>
        </p:txBody>
      </p:sp>
      <p:sp>
        <p:nvSpPr>
          <p:cNvPr id="5" name="Footer Placeholder 4">
            <a:extLst>
              <a:ext uri="{FF2B5EF4-FFF2-40B4-BE49-F238E27FC236}">
                <a16:creationId xmlns="" xmlns:a16="http://schemas.microsoft.com/office/drawing/2014/main" id="{30A0C4AE-1CDE-4640-A541-FC5441140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736A810-3DBB-4B54-9DFB-8DEEBE712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DC2A4-75B6-4E2F-A784-BB56FDEA2C7E}" type="slidenum">
              <a:rPr lang="en-US" smtClean="0"/>
              <a:t>‹#›</a:t>
            </a:fld>
            <a:endParaRPr lang="en-US"/>
          </a:p>
        </p:txBody>
      </p:sp>
    </p:spTree>
    <p:extLst>
      <p:ext uri="{BB962C8B-B14F-4D97-AF65-F5344CB8AC3E}">
        <p14:creationId xmlns:p14="http://schemas.microsoft.com/office/powerpoint/2010/main" val="43122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6" r:id="rId8"/>
    <p:sldLayoutId id="2147483665" r:id="rId9"/>
    <p:sldLayoutId id="2147483664" r:id="rId10"/>
    <p:sldLayoutId id="2147483663" r:id="rId11"/>
    <p:sldLayoutId id="2147483662" r:id="rId12"/>
    <p:sldLayoutId id="2147483661" r:id="rId13"/>
    <p:sldLayoutId id="2147483660" r:id="rId14"/>
    <p:sldLayoutId id="2147483656" r:id="rId15"/>
    <p:sldLayoutId id="2147483657" r:id="rId16"/>
    <p:sldLayoutId id="2147483658" r:id="rId17"/>
    <p:sldLayoutId id="2147483659" r:id="rId18"/>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Diamond 30">
            <a:extLst>
              <a:ext uri="{FF2B5EF4-FFF2-40B4-BE49-F238E27FC236}">
                <a16:creationId xmlns="" xmlns:a16="http://schemas.microsoft.com/office/drawing/2014/main" id="{6DFE0482-A411-41FF-871D-76E21AC5C978}"/>
              </a:ext>
            </a:extLst>
          </p:cNvPr>
          <p:cNvSpPr/>
          <p:nvPr/>
        </p:nvSpPr>
        <p:spPr>
          <a:xfrm>
            <a:off x="-1619654" y="3683338"/>
            <a:ext cx="3239307" cy="3174662"/>
          </a:xfrm>
          <a:prstGeom prst="diamond">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5" name="Diamond 44">
            <a:extLst>
              <a:ext uri="{FF2B5EF4-FFF2-40B4-BE49-F238E27FC236}">
                <a16:creationId xmlns="" xmlns:a16="http://schemas.microsoft.com/office/drawing/2014/main" id="{9C2AA88F-54D7-4A51-AF42-06C90C55D36D}"/>
              </a:ext>
            </a:extLst>
          </p:cNvPr>
          <p:cNvSpPr/>
          <p:nvPr/>
        </p:nvSpPr>
        <p:spPr>
          <a:xfrm>
            <a:off x="9489206" y="780144"/>
            <a:ext cx="5405591" cy="5297715"/>
          </a:xfrm>
          <a:prstGeom prst="diamond">
            <a:avLst/>
          </a:prstGeom>
          <a:solidFill>
            <a:srgbClr val="1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7" name="Diamond 46">
            <a:extLst>
              <a:ext uri="{FF2B5EF4-FFF2-40B4-BE49-F238E27FC236}">
                <a16:creationId xmlns="" xmlns:a16="http://schemas.microsoft.com/office/drawing/2014/main" id="{7CD7A11A-057E-48EF-BA8E-8C4436ECEB5D}"/>
              </a:ext>
            </a:extLst>
          </p:cNvPr>
          <p:cNvSpPr/>
          <p:nvPr/>
        </p:nvSpPr>
        <p:spPr>
          <a:xfrm>
            <a:off x="10806495" y="1425643"/>
            <a:ext cx="4088300" cy="4006712"/>
          </a:xfrm>
          <a:prstGeom prst="diamond">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3" name="Diamond 52">
            <a:extLst>
              <a:ext uri="{FF2B5EF4-FFF2-40B4-BE49-F238E27FC236}">
                <a16:creationId xmlns="" xmlns:a16="http://schemas.microsoft.com/office/drawing/2014/main" id="{6583A8C9-BF6B-4B76-AFE6-0DA05032B06C}"/>
              </a:ext>
            </a:extLst>
          </p:cNvPr>
          <p:cNvSpPr/>
          <p:nvPr/>
        </p:nvSpPr>
        <p:spPr>
          <a:xfrm>
            <a:off x="-2507722" y="-2324199"/>
            <a:ext cx="4743052" cy="4648398"/>
          </a:xfrm>
          <a:prstGeom prst="diamond">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TextBox 3">
            <a:extLst>
              <a:ext uri="{FF2B5EF4-FFF2-40B4-BE49-F238E27FC236}">
                <a16:creationId xmlns="" xmlns:a16="http://schemas.microsoft.com/office/drawing/2014/main" id="{228DC039-A6E6-40A6-82B2-28E6F3AA8C0F}"/>
              </a:ext>
            </a:extLst>
          </p:cNvPr>
          <p:cNvSpPr txBox="1"/>
          <p:nvPr/>
        </p:nvSpPr>
        <p:spPr>
          <a:xfrm>
            <a:off x="3041695" y="558061"/>
            <a:ext cx="6901620" cy="1446546"/>
          </a:xfrm>
          <a:prstGeom prst="rect">
            <a:avLst/>
          </a:prstGeom>
          <a:noFill/>
        </p:spPr>
        <p:txBody>
          <a:bodyPr wrap="square" lIns="91437" tIns="45718" rIns="91437" bIns="45718" rtlCol="0">
            <a:spAutoFit/>
          </a:bodyPr>
          <a:lstStyle/>
          <a:p>
            <a:pPr algn="ctr"/>
            <a:r>
              <a:rPr lang="id-ID" sz="4400" b="1" cap="all" dirty="0" smtClean="0">
                <a:ln w="9000" cmpd="sng">
                  <a:solidFill>
                    <a:schemeClr val="accent6">
                      <a:lumMod val="50000"/>
                    </a:schemeClr>
                  </a:solidFill>
                  <a:prstDash val="solid"/>
                </a:ln>
                <a:gradFill flip="none" rotWithShape="1">
                  <a:gsLst>
                    <a:gs pos="0">
                      <a:schemeClr val="accent1">
                        <a:shade val="30000"/>
                        <a:satMod val="115000"/>
                      </a:schemeClr>
                    </a:gs>
                    <a:gs pos="60000">
                      <a:schemeClr val="accent1">
                        <a:shade val="67500"/>
                        <a:satMod val="115000"/>
                      </a:schemeClr>
                    </a:gs>
                    <a:gs pos="28000">
                      <a:srgbClr val="00B0F0"/>
                    </a:gs>
                    <a:gs pos="43000">
                      <a:srgbClr val="00B0F0"/>
                    </a:gs>
                    <a:gs pos="75000">
                      <a:srgbClr val="00B0F0"/>
                    </a:gs>
                    <a:gs pos="92000">
                      <a:schemeClr val="accent1">
                        <a:shade val="100000"/>
                        <a:satMod val="115000"/>
                      </a:schemeClr>
                    </a:gs>
                  </a:gsLst>
                  <a:lin ang="2700000" scaled="1"/>
                  <a:tileRect/>
                </a:gradFill>
                <a:latin typeface="Cooper Black" pitchFamily="18" charset="0"/>
              </a:rPr>
              <a:t>PEMBERHENTIAN PEGAWAI</a:t>
            </a:r>
            <a:endParaRPr lang="en-US" sz="4400" b="1" cap="all" dirty="0">
              <a:ln w="9000" cmpd="sng">
                <a:solidFill>
                  <a:schemeClr val="accent6">
                    <a:lumMod val="50000"/>
                  </a:schemeClr>
                </a:solidFill>
                <a:prstDash val="solid"/>
              </a:ln>
              <a:gradFill flip="none" rotWithShape="1">
                <a:gsLst>
                  <a:gs pos="0">
                    <a:schemeClr val="accent1">
                      <a:shade val="30000"/>
                      <a:satMod val="115000"/>
                    </a:schemeClr>
                  </a:gs>
                  <a:gs pos="60000">
                    <a:schemeClr val="accent1">
                      <a:shade val="67500"/>
                      <a:satMod val="115000"/>
                    </a:schemeClr>
                  </a:gs>
                  <a:gs pos="28000">
                    <a:srgbClr val="00B0F0"/>
                  </a:gs>
                  <a:gs pos="43000">
                    <a:srgbClr val="00B0F0"/>
                  </a:gs>
                  <a:gs pos="75000">
                    <a:srgbClr val="00B0F0"/>
                  </a:gs>
                  <a:gs pos="92000">
                    <a:schemeClr val="accent1">
                      <a:shade val="100000"/>
                      <a:satMod val="115000"/>
                    </a:schemeClr>
                  </a:gs>
                </a:gsLst>
                <a:lin ang="2700000" scaled="1"/>
                <a:tileRect/>
              </a:gradFill>
              <a:effectLst/>
              <a:latin typeface="Cooper Black" pitchFamily="18" charset="0"/>
            </a:endParaRPr>
          </a:p>
        </p:txBody>
      </p:sp>
      <p:sp>
        <p:nvSpPr>
          <p:cNvPr id="11" name="Multiplication Sign 10">
            <a:extLst>
              <a:ext uri="{FF2B5EF4-FFF2-40B4-BE49-F238E27FC236}">
                <a16:creationId xmlns="" xmlns:a16="http://schemas.microsoft.com/office/drawing/2014/main" id="{1A03799E-BDD1-4E86-BF78-2885DDE3AF48}"/>
              </a:ext>
            </a:extLst>
          </p:cNvPr>
          <p:cNvSpPr/>
          <p:nvPr/>
        </p:nvSpPr>
        <p:spPr>
          <a:xfrm>
            <a:off x="1052437" y="687012"/>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2" name="Multiplication Sign 11">
            <a:extLst>
              <a:ext uri="{FF2B5EF4-FFF2-40B4-BE49-F238E27FC236}">
                <a16:creationId xmlns="" xmlns:a16="http://schemas.microsoft.com/office/drawing/2014/main" id="{A06DE4B0-9EE5-466C-957D-C2471850A5E4}"/>
              </a:ext>
            </a:extLst>
          </p:cNvPr>
          <p:cNvSpPr/>
          <p:nvPr/>
        </p:nvSpPr>
        <p:spPr>
          <a:xfrm>
            <a:off x="597486" y="163892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3" name="Multiplication Sign 12">
            <a:extLst>
              <a:ext uri="{FF2B5EF4-FFF2-40B4-BE49-F238E27FC236}">
                <a16:creationId xmlns="" xmlns:a16="http://schemas.microsoft.com/office/drawing/2014/main" id="{4A79CF16-9A15-4DD3-A076-6348F94D49A4}"/>
              </a:ext>
            </a:extLst>
          </p:cNvPr>
          <p:cNvSpPr/>
          <p:nvPr/>
        </p:nvSpPr>
        <p:spPr>
          <a:xfrm>
            <a:off x="772492" y="290214"/>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4" name="Multiplication Sign 13">
            <a:extLst>
              <a:ext uri="{FF2B5EF4-FFF2-40B4-BE49-F238E27FC236}">
                <a16:creationId xmlns="" xmlns:a16="http://schemas.microsoft.com/office/drawing/2014/main" id="{3BF39272-7033-4650-A2E1-9D6EBA31C536}"/>
              </a:ext>
            </a:extLst>
          </p:cNvPr>
          <p:cNvSpPr/>
          <p:nvPr/>
        </p:nvSpPr>
        <p:spPr>
          <a:xfrm>
            <a:off x="2587586" y="682524"/>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5" name="Multiplication Sign 14">
            <a:extLst>
              <a:ext uri="{FF2B5EF4-FFF2-40B4-BE49-F238E27FC236}">
                <a16:creationId xmlns="" xmlns:a16="http://schemas.microsoft.com/office/drawing/2014/main" id="{3874B58B-0923-4E31-A470-69F47E3AF124}"/>
              </a:ext>
            </a:extLst>
          </p:cNvPr>
          <p:cNvSpPr/>
          <p:nvPr/>
        </p:nvSpPr>
        <p:spPr>
          <a:xfrm>
            <a:off x="7326341" y="4628920"/>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6" name="Multiplication Sign 15">
            <a:extLst>
              <a:ext uri="{FF2B5EF4-FFF2-40B4-BE49-F238E27FC236}">
                <a16:creationId xmlns="" xmlns:a16="http://schemas.microsoft.com/office/drawing/2014/main" id="{7E259FCA-CE8A-486C-8BAA-CDE61B68A588}"/>
              </a:ext>
            </a:extLst>
          </p:cNvPr>
          <p:cNvSpPr/>
          <p:nvPr/>
        </p:nvSpPr>
        <p:spPr>
          <a:xfrm>
            <a:off x="6871389" y="5580832"/>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7" name="Multiplication Sign 16">
            <a:extLst>
              <a:ext uri="{FF2B5EF4-FFF2-40B4-BE49-F238E27FC236}">
                <a16:creationId xmlns="" xmlns:a16="http://schemas.microsoft.com/office/drawing/2014/main" id="{33462F38-E0A3-46CE-9295-905CBF580B53}"/>
              </a:ext>
            </a:extLst>
          </p:cNvPr>
          <p:cNvSpPr/>
          <p:nvPr/>
        </p:nvSpPr>
        <p:spPr>
          <a:xfrm>
            <a:off x="7046396" y="4232122"/>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8" name="Multiplication Sign 17">
            <a:extLst>
              <a:ext uri="{FF2B5EF4-FFF2-40B4-BE49-F238E27FC236}">
                <a16:creationId xmlns="" xmlns:a16="http://schemas.microsoft.com/office/drawing/2014/main" id="{D0050AA3-12E9-491B-97C9-5A376B64FB93}"/>
              </a:ext>
            </a:extLst>
          </p:cNvPr>
          <p:cNvSpPr/>
          <p:nvPr/>
        </p:nvSpPr>
        <p:spPr>
          <a:xfrm>
            <a:off x="8830455" y="4655493"/>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3" name="TextBox 2"/>
          <p:cNvSpPr txBox="1"/>
          <p:nvPr/>
        </p:nvSpPr>
        <p:spPr>
          <a:xfrm>
            <a:off x="4638261" y="2740895"/>
            <a:ext cx="3418500" cy="1200329"/>
          </a:xfrm>
          <a:prstGeom prst="rect">
            <a:avLst/>
          </a:prstGeom>
          <a:noFill/>
        </p:spPr>
        <p:txBody>
          <a:bodyPr wrap="none" rtlCol="0">
            <a:spAutoFit/>
          </a:bodyPr>
          <a:lstStyle/>
          <a:p>
            <a:pPr algn="ctr"/>
            <a:r>
              <a:rPr lang="id-ID" dirty="0" smtClean="0">
                <a:solidFill>
                  <a:schemeClr val="bg1"/>
                </a:solidFill>
              </a:rPr>
              <a:t>Disampaikan Pada Pertemuan ke 6</a:t>
            </a:r>
          </a:p>
          <a:p>
            <a:pPr algn="ctr"/>
            <a:r>
              <a:rPr lang="id-ID" dirty="0" smtClean="0">
                <a:solidFill>
                  <a:schemeClr val="bg1"/>
                </a:solidFill>
              </a:rPr>
              <a:t> Dosen :</a:t>
            </a:r>
          </a:p>
          <a:p>
            <a:pPr algn="ctr"/>
            <a:r>
              <a:rPr lang="id-ID" dirty="0" smtClean="0">
                <a:solidFill>
                  <a:schemeClr val="bg1"/>
                </a:solidFill>
              </a:rPr>
              <a:t>Tatik Rohmawati, S.IP.,M.Si</a:t>
            </a:r>
          </a:p>
          <a:p>
            <a:pPr algn="ctr"/>
            <a:endParaRPr lang="id-ID" dirty="0">
              <a:solidFill>
                <a:schemeClr val="bg1"/>
              </a:solidFill>
            </a:endParaRPr>
          </a:p>
        </p:txBody>
      </p:sp>
    </p:spTree>
    <p:extLst>
      <p:ext uri="{BB962C8B-B14F-4D97-AF65-F5344CB8AC3E}">
        <p14:creationId xmlns:p14="http://schemas.microsoft.com/office/powerpoint/2010/main" val="19468525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500" fill="hold"/>
                                        <p:tgtEl>
                                          <p:spTgt spid="4"/>
                                        </p:tgtEl>
                                        <p:attrNameLst>
                                          <p:attrName>ppt_w</p:attrName>
                                        </p:attrNameLst>
                                      </p:cBhvr>
                                      <p:tavLst>
                                        <p:tav tm="0">
                                          <p:val>
                                            <p:fltVal val="0"/>
                                          </p:val>
                                        </p:tav>
                                        <p:tav tm="100000">
                                          <p:val>
                                            <p:strVal val="#ppt_w"/>
                                          </p:val>
                                        </p:tav>
                                      </p:tavLst>
                                    </p:anim>
                                    <p:anim calcmode="lin" valueType="num">
                                      <p:cBhvr>
                                        <p:cTn id="43" dur="1500" fill="hold"/>
                                        <p:tgtEl>
                                          <p:spTgt spid="4"/>
                                        </p:tgtEl>
                                        <p:attrNameLst>
                                          <p:attrName>ppt_h</p:attrName>
                                        </p:attrNameLst>
                                      </p:cBhvr>
                                      <p:tavLst>
                                        <p:tav tm="0">
                                          <p:val>
                                            <p:fltVal val="0"/>
                                          </p:val>
                                        </p:tav>
                                        <p:tav tm="100000">
                                          <p:val>
                                            <p:strVal val="#ppt_h"/>
                                          </p:val>
                                        </p:tav>
                                      </p:tavLst>
                                    </p:anim>
                                    <p:animEffect transition="in" filter="fade">
                                      <p:cBhvr>
                                        <p:cTn id="44" dur="1500"/>
                                        <p:tgtEl>
                                          <p:spTgt spid="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8" presetClass="emph" presetSubtype="0" repeatCount="indefinite" fill="remove" grpId="1" nodeType="withEffect">
                                  <p:stCondLst>
                                    <p:cond delay="0"/>
                                  </p:stCondLst>
                                  <p:childTnLst>
                                    <p:animRot by="21600000">
                                      <p:cBhvr>
                                        <p:cTn id="51" dur="2000" fill="hold"/>
                                        <p:tgtEl>
                                          <p:spTgt spid="11"/>
                                        </p:tgtEl>
                                        <p:attrNameLst>
                                          <p:attrName>r</p:attrName>
                                        </p:attrNameLst>
                                      </p:cBhvr>
                                    </p:animRot>
                                  </p:childTnLst>
                                </p:cTn>
                              </p:par>
                              <p:par>
                                <p:cTn id="52" presetID="8" presetClass="emph" presetSubtype="0" repeatCount="indefinite" fill="hold" grpId="1" nodeType="withEffect">
                                  <p:stCondLst>
                                    <p:cond delay="0"/>
                                  </p:stCondLst>
                                  <p:childTnLst>
                                    <p:animRot by="21600000">
                                      <p:cBhvr>
                                        <p:cTn id="53" dur="2000" fill="hold"/>
                                        <p:tgtEl>
                                          <p:spTgt spid="15"/>
                                        </p:tgtEl>
                                        <p:attrNameLst>
                                          <p:attrName>r</p:attrName>
                                        </p:attrNameLst>
                                      </p:cBhvr>
                                    </p:animRot>
                                  </p:childTnLst>
                                </p:cTn>
                              </p:par>
                              <p:par>
                                <p:cTn id="54" presetID="31"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1000" fill="hold"/>
                                        <p:tgtEl>
                                          <p:spTgt spid="45"/>
                                        </p:tgtEl>
                                        <p:attrNameLst>
                                          <p:attrName>ppt_w</p:attrName>
                                        </p:attrNameLst>
                                      </p:cBhvr>
                                      <p:tavLst>
                                        <p:tav tm="0">
                                          <p:val>
                                            <p:fltVal val="0"/>
                                          </p:val>
                                        </p:tav>
                                        <p:tav tm="100000">
                                          <p:val>
                                            <p:strVal val="#ppt_w"/>
                                          </p:val>
                                        </p:tav>
                                      </p:tavLst>
                                    </p:anim>
                                    <p:anim calcmode="lin" valueType="num">
                                      <p:cBhvr>
                                        <p:cTn id="63" dur="1000" fill="hold"/>
                                        <p:tgtEl>
                                          <p:spTgt spid="45"/>
                                        </p:tgtEl>
                                        <p:attrNameLst>
                                          <p:attrName>ppt_h</p:attrName>
                                        </p:attrNameLst>
                                      </p:cBhvr>
                                      <p:tavLst>
                                        <p:tav tm="0">
                                          <p:val>
                                            <p:fltVal val="0"/>
                                          </p:val>
                                        </p:tav>
                                        <p:tav tm="100000">
                                          <p:val>
                                            <p:strVal val="#ppt_h"/>
                                          </p:val>
                                        </p:tav>
                                      </p:tavLst>
                                    </p:anim>
                                    <p:anim calcmode="lin" valueType="num">
                                      <p:cBhvr>
                                        <p:cTn id="64" dur="1000" fill="hold"/>
                                        <p:tgtEl>
                                          <p:spTgt spid="45"/>
                                        </p:tgtEl>
                                        <p:attrNameLst>
                                          <p:attrName>style.rotation</p:attrName>
                                        </p:attrNameLst>
                                      </p:cBhvr>
                                      <p:tavLst>
                                        <p:tav tm="0">
                                          <p:val>
                                            <p:fltVal val="90"/>
                                          </p:val>
                                        </p:tav>
                                        <p:tav tm="100000">
                                          <p:val>
                                            <p:fltVal val="0"/>
                                          </p:val>
                                        </p:tav>
                                      </p:tavLst>
                                    </p:anim>
                                    <p:animEffect transition="in" filter="fade">
                                      <p:cBhvr>
                                        <p:cTn id="65" dur="1000"/>
                                        <p:tgtEl>
                                          <p:spTgt spid="45"/>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1000" fill="hold"/>
                                        <p:tgtEl>
                                          <p:spTgt spid="53"/>
                                        </p:tgtEl>
                                        <p:attrNameLst>
                                          <p:attrName>ppt_w</p:attrName>
                                        </p:attrNameLst>
                                      </p:cBhvr>
                                      <p:tavLst>
                                        <p:tav tm="0">
                                          <p:val>
                                            <p:fltVal val="0"/>
                                          </p:val>
                                        </p:tav>
                                        <p:tav tm="100000">
                                          <p:val>
                                            <p:strVal val="#ppt_w"/>
                                          </p:val>
                                        </p:tav>
                                      </p:tavLst>
                                    </p:anim>
                                    <p:anim calcmode="lin" valueType="num">
                                      <p:cBhvr>
                                        <p:cTn id="69" dur="1000" fill="hold"/>
                                        <p:tgtEl>
                                          <p:spTgt spid="53"/>
                                        </p:tgtEl>
                                        <p:attrNameLst>
                                          <p:attrName>ppt_h</p:attrName>
                                        </p:attrNameLst>
                                      </p:cBhvr>
                                      <p:tavLst>
                                        <p:tav tm="0">
                                          <p:val>
                                            <p:fltVal val="0"/>
                                          </p:val>
                                        </p:tav>
                                        <p:tav tm="100000">
                                          <p:val>
                                            <p:strVal val="#ppt_h"/>
                                          </p:val>
                                        </p:tav>
                                      </p:tavLst>
                                    </p:anim>
                                    <p:anim calcmode="lin" valueType="num">
                                      <p:cBhvr>
                                        <p:cTn id="70" dur="1000" fill="hold"/>
                                        <p:tgtEl>
                                          <p:spTgt spid="53"/>
                                        </p:tgtEl>
                                        <p:attrNameLst>
                                          <p:attrName>style.rotation</p:attrName>
                                        </p:attrNameLst>
                                      </p:cBhvr>
                                      <p:tavLst>
                                        <p:tav tm="0">
                                          <p:val>
                                            <p:fltVal val="90"/>
                                          </p:val>
                                        </p:tav>
                                        <p:tav tm="100000">
                                          <p:val>
                                            <p:fltVal val="0"/>
                                          </p:val>
                                        </p:tav>
                                      </p:tavLst>
                                    </p:anim>
                                    <p:animEffect transition="in" filter="fade">
                                      <p:cBhvr>
                                        <p:cTn id="71" dur="1000"/>
                                        <p:tgtEl>
                                          <p:spTgt spid="5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1000" fill="hold"/>
                                        <p:tgtEl>
                                          <p:spTgt spid="31"/>
                                        </p:tgtEl>
                                        <p:attrNameLst>
                                          <p:attrName>ppt_w</p:attrName>
                                        </p:attrNameLst>
                                      </p:cBhvr>
                                      <p:tavLst>
                                        <p:tav tm="0">
                                          <p:val>
                                            <p:fltVal val="0"/>
                                          </p:val>
                                        </p:tav>
                                        <p:tav tm="100000">
                                          <p:val>
                                            <p:strVal val="#ppt_w"/>
                                          </p:val>
                                        </p:tav>
                                      </p:tavLst>
                                    </p:anim>
                                    <p:anim calcmode="lin" valueType="num">
                                      <p:cBhvr>
                                        <p:cTn id="75" dur="1000" fill="hold"/>
                                        <p:tgtEl>
                                          <p:spTgt spid="31"/>
                                        </p:tgtEl>
                                        <p:attrNameLst>
                                          <p:attrName>ppt_h</p:attrName>
                                        </p:attrNameLst>
                                      </p:cBhvr>
                                      <p:tavLst>
                                        <p:tav tm="0">
                                          <p:val>
                                            <p:fltVal val="0"/>
                                          </p:val>
                                        </p:tav>
                                        <p:tav tm="100000">
                                          <p:val>
                                            <p:strVal val="#ppt_h"/>
                                          </p:val>
                                        </p:tav>
                                      </p:tavLst>
                                    </p:anim>
                                    <p:anim calcmode="lin" valueType="num">
                                      <p:cBhvr>
                                        <p:cTn id="76" dur="1000" fill="hold"/>
                                        <p:tgtEl>
                                          <p:spTgt spid="31"/>
                                        </p:tgtEl>
                                        <p:attrNameLst>
                                          <p:attrName>style.rotation</p:attrName>
                                        </p:attrNameLst>
                                      </p:cBhvr>
                                      <p:tavLst>
                                        <p:tav tm="0">
                                          <p:val>
                                            <p:fltVal val="90"/>
                                          </p:val>
                                        </p:tav>
                                        <p:tav tm="100000">
                                          <p:val>
                                            <p:fltVal val="0"/>
                                          </p:val>
                                        </p:tav>
                                      </p:tavLst>
                                    </p:anim>
                                    <p:animEffect transition="in" filter="fade">
                                      <p:cBhvr>
                                        <p:cTn id="77" dur="1000"/>
                                        <p:tgtEl>
                                          <p:spTgt spid="31"/>
                                        </p:tgtEl>
                                      </p:cBhvr>
                                    </p:animEffect>
                                  </p:childTnLst>
                                </p:cTn>
                              </p:par>
                              <p:par>
                                <p:cTn id="78" presetID="8" presetClass="emph" presetSubtype="0" repeatCount="indefinite" fill="hold" grpId="1" nodeType="withEffect">
                                  <p:stCondLst>
                                    <p:cond delay="0"/>
                                  </p:stCondLst>
                                  <p:childTnLst>
                                    <p:animRot by="21600000">
                                      <p:cBhvr>
                                        <p:cTn id="79" dur="2000" fill="hold"/>
                                        <p:tgtEl>
                                          <p:spTgt spid="18"/>
                                        </p:tgtEl>
                                        <p:attrNameLst>
                                          <p:attrName>r</p:attrName>
                                        </p:attrNameLst>
                                      </p:cBhvr>
                                    </p:animRot>
                                  </p:childTnLst>
                                </p:cTn>
                              </p:par>
                              <p:par>
                                <p:cTn id="80" presetID="8" presetClass="emph" presetSubtype="0" repeatCount="indefinite" fill="hold" grpId="1" nodeType="withEffect">
                                  <p:stCondLst>
                                    <p:cond delay="0"/>
                                  </p:stCondLst>
                                  <p:childTnLst>
                                    <p:animRot by="21600000">
                                      <p:cBhvr>
                                        <p:cTn id="81" dur="2000" fill="hold"/>
                                        <p:tgtEl>
                                          <p:spTgt spid="16"/>
                                        </p:tgtEl>
                                        <p:attrNameLst>
                                          <p:attrName>r</p:attrName>
                                        </p:attrNameLst>
                                      </p:cBhvr>
                                    </p:animRot>
                                  </p:childTnLst>
                                </p:cTn>
                              </p:par>
                              <p:par>
                                <p:cTn id="82" presetID="8" presetClass="emph" presetSubtype="0" repeatCount="indefinite" fill="hold" grpId="1" nodeType="withEffect">
                                  <p:stCondLst>
                                    <p:cond delay="0"/>
                                  </p:stCondLst>
                                  <p:childTnLst>
                                    <p:animRot by="21600000">
                                      <p:cBhvr>
                                        <p:cTn id="83" dur="2000" fill="hold"/>
                                        <p:tgtEl>
                                          <p:spTgt spid="17"/>
                                        </p:tgtEl>
                                        <p:attrNameLst>
                                          <p:attrName>r</p:attrName>
                                        </p:attrNameLst>
                                      </p:cBhvr>
                                    </p:animRot>
                                  </p:childTnLst>
                                </p:cTn>
                              </p:par>
                              <p:par>
                                <p:cTn id="84" presetID="8" presetClass="emph" presetSubtype="0" repeatCount="indefinite" fill="hold" grpId="1" nodeType="withEffect">
                                  <p:stCondLst>
                                    <p:cond delay="0"/>
                                  </p:stCondLst>
                                  <p:childTnLst>
                                    <p:animRot by="21600000">
                                      <p:cBhvr>
                                        <p:cTn id="85" dur="2000" fill="hold"/>
                                        <p:tgtEl>
                                          <p:spTgt spid="12"/>
                                        </p:tgtEl>
                                        <p:attrNameLst>
                                          <p:attrName>r</p:attrName>
                                        </p:attrNameLst>
                                      </p:cBhvr>
                                    </p:animRot>
                                  </p:childTnLst>
                                </p:cTn>
                              </p:par>
                              <p:par>
                                <p:cTn id="86" presetID="8" presetClass="emph" presetSubtype="0" repeatCount="indefinite" fill="hold" grpId="1" nodeType="withEffect">
                                  <p:stCondLst>
                                    <p:cond delay="0"/>
                                  </p:stCondLst>
                                  <p:childTnLst>
                                    <p:animRot by="21600000">
                                      <p:cBhvr>
                                        <p:cTn id="87" dur="2000" fill="hold"/>
                                        <p:tgtEl>
                                          <p:spTgt spid="13"/>
                                        </p:tgtEl>
                                        <p:attrNameLst>
                                          <p:attrName>r</p:attrName>
                                        </p:attrNameLst>
                                      </p:cBhvr>
                                    </p:animRot>
                                  </p:childTnLst>
                                </p:cTn>
                              </p:par>
                              <p:par>
                                <p:cTn id="88" presetID="8" presetClass="emph" presetSubtype="0" repeatCount="indefinite" fill="hold" grpId="1" nodeType="withEffect">
                                  <p:stCondLst>
                                    <p:cond delay="0"/>
                                  </p:stCondLst>
                                  <p:childTnLst>
                                    <p:animRot by="21600000">
                                      <p:cBhvr>
                                        <p:cTn id="89"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5" grpId="0" animBg="1"/>
      <p:bldP spid="47" grpId="0" animBg="1"/>
      <p:bldP spid="53" grpId="0" animBg="1"/>
      <p:bldP spid="4"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1077214"/>
          </a:xfrm>
          <a:prstGeom prst="rect">
            <a:avLst/>
          </a:prstGeom>
          <a:noFill/>
        </p:spPr>
        <p:txBody>
          <a:bodyPr wrap="square" lIns="91437" tIns="45718" rIns="91437" bIns="45718" rtlCol="0">
            <a:spAutoFit/>
          </a:bodyPr>
          <a:lstStyle/>
          <a:p>
            <a:pPr lvl="0" algn="ctr"/>
            <a:r>
              <a:rPr lang="id-ID" sz="3200" b="1" dirty="0">
                <a:solidFill>
                  <a:srgbClr val="0070C0"/>
                </a:solidFill>
              </a:rPr>
              <a:t>Pemberhentian karena </a:t>
            </a:r>
            <a:r>
              <a:rPr lang="id-ID" sz="3200" b="1" dirty="0" smtClean="0">
                <a:solidFill>
                  <a:srgbClr val="0070C0"/>
                </a:solidFill>
              </a:rPr>
              <a:t>Penyederhanaan Organisasi Pemerintah</a:t>
            </a:r>
            <a:endParaRPr lang="id-ID" sz="3200" b="1" dirty="0">
              <a:solidFill>
                <a:srgbClr val="0070C0"/>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05350" y="1250934"/>
            <a:ext cx="7212169" cy="5647700"/>
          </a:xfrm>
          <a:prstGeom prst="rect">
            <a:avLst/>
          </a:prstGeom>
          <a:noFill/>
        </p:spPr>
        <p:txBody>
          <a:bodyPr wrap="square" rtlCol="0">
            <a:spAutoFit/>
          </a:bodyPr>
          <a:lstStyle/>
          <a:p>
            <a:pPr algn="just"/>
            <a:r>
              <a:rPr lang="id-ID" sz="1900" dirty="0" smtClean="0">
                <a:solidFill>
                  <a:schemeClr val="bg1"/>
                </a:solidFill>
              </a:rPr>
              <a:t>Instansi, karena penyederhanaan organisasi mempunyai kelebihan PNS yang perlu disalurkan kepada instansi lain, menyusun daftar PNS tersebut dan menyampaikannya kepada Kepala BKN.  Apabila PNS yang kelebihan karena adanya penyederhanaan satuan organisasi tidak mungkin disalurkan kepada instansi lain, PNS yang kelebihan itu diberhentikan dengan hormat sebagai PNS atau dari jabatan negeri dengan mendapat hak-hak kepegawaian berdasarkan peraturan perundang-undangan yang berlaku, dengan ketentuan sebagai berikut :</a:t>
            </a:r>
          </a:p>
          <a:p>
            <a:pPr marL="457200" indent="-457200" algn="just">
              <a:buAutoNum type="arabicPeriod"/>
            </a:pPr>
            <a:r>
              <a:rPr lang="id-ID" sz="1900" dirty="0" smtClean="0">
                <a:solidFill>
                  <a:schemeClr val="bg1"/>
                </a:solidFill>
              </a:rPr>
              <a:t>Apabila PNS tersebut telah mencapai usia sekurang-kurangnya 50 th dan memiliki masa kerja untuk pensiun sekurang-kurangnya 10 th, ia diberhentikan dengan hormat sebagai PNS dengan hak pensiun. </a:t>
            </a:r>
          </a:p>
          <a:p>
            <a:pPr marL="457200" indent="-457200" algn="just">
              <a:buAutoNum type="arabicPeriod"/>
            </a:pPr>
            <a:r>
              <a:rPr lang="id-ID" sz="1900" dirty="0" smtClean="0">
                <a:solidFill>
                  <a:schemeClr val="bg1"/>
                </a:solidFill>
              </a:rPr>
              <a:t>Apabila PNS tersebut belum mencapai usia 50 th dan atau belum memiliki masa kerja 10 th, ia diberhentikan dengan hormat dari jabatan Negeri dengan mendapat uang tunggu</a:t>
            </a:r>
          </a:p>
          <a:p>
            <a:pPr marL="457200" indent="-457200" algn="just">
              <a:buAutoNum type="arabicPeriod"/>
            </a:pPr>
            <a:r>
              <a:rPr lang="id-ID" sz="1900" dirty="0" smtClean="0">
                <a:solidFill>
                  <a:schemeClr val="bg1"/>
                </a:solidFill>
              </a:rPr>
              <a:t>Uang tunggu tersebut diberikan paling lama 1 th dan dapat diperpanjang tiap-tiap kali untuk paling lama 1 th, dengan ketentuan bahwa pemberian uang tunggu itu tidak boleh lebih dari 5 th.  </a:t>
            </a:r>
            <a:endParaRPr lang="id-ID" sz="1900" dirty="0">
              <a:solidFill>
                <a:schemeClr val="bg1"/>
              </a:solidFill>
            </a:endParaRPr>
          </a:p>
        </p:txBody>
      </p:sp>
    </p:spTree>
    <p:extLst>
      <p:ext uri="{BB962C8B-B14F-4D97-AF65-F5344CB8AC3E}">
        <p14:creationId xmlns:p14="http://schemas.microsoft.com/office/powerpoint/2010/main" val="1135208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1077214"/>
          </a:xfrm>
          <a:prstGeom prst="rect">
            <a:avLst/>
          </a:prstGeom>
          <a:noFill/>
        </p:spPr>
        <p:txBody>
          <a:bodyPr wrap="square" lIns="91437" tIns="45718" rIns="91437" bIns="45718" rtlCol="0">
            <a:spAutoFit/>
          </a:bodyPr>
          <a:lstStyle/>
          <a:p>
            <a:pPr lvl="0" algn="ctr"/>
            <a:r>
              <a:rPr lang="id-ID" sz="3200" b="1" dirty="0">
                <a:solidFill>
                  <a:srgbClr val="0070C0"/>
                </a:solidFill>
              </a:rPr>
              <a:t>Pemberhentian karena </a:t>
            </a:r>
            <a:r>
              <a:rPr lang="id-ID" sz="3200" b="1" dirty="0" smtClean="0">
                <a:solidFill>
                  <a:srgbClr val="0070C0"/>
                </a:solidFill>
              </a:rPr>
              <a:t>Penyederhanaan Organisasi Pemerintah</a:t>
            </a:r>
            <a:endParaRPr lang="id-ID" sz="3200" b="1" dirty="0">
              <a:solidFill>
                <a:srgbClr val="0070C0"/>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05350" y="1250934"/>
            <a:ext cx="7212169" cy="4832092"/>
          </a:xfrm>
          <a:prstGeom prst="rect">
            <a:avLst/>
          </a:prstGeom>
          <a:noFill/>
        </p:spPr>
        <p:txBody>
          <a:bodyPr wrap="square" rtlCol="0">
            <a:spAutoFit/>
          </a:bodyPr>
          <a:lstStyle/>
          <a:p>
            <a:pPr algn="just"/>
            <a:r>
              <a:rPr lang="id-ID" sz="2200" dirty="0" smtClean="0">
                <a:solidFill>
                  <a:schemeClr val="bg1"/>
                </a:solidFill>
              </a:rPr>
              <a:t>4. PNS yang dimaksud pada saat berakhirnya masa menerima uang tunggu sebelum mencapai usia 50 th, tetapi memiliki masa kerja pensiun sekurang-kurangnya 10 th, ia diberhentikan dengan hormat sebagai PNS dengan hak pensiun yang diberikan pada saat ia  mencapai usia 50 th, dengan catatan sejak berakhirnya masa pemberian uang tunggu sampai saat ia berhak menerima pensiun yang bersangkutan tidak berhak menerima penghasilan dari Negara.</a:t>
            </a:r>
          </a:p>
          <a:p>
            <a:pPr algn="just"/>
            <a:r>
              <a:rPr lang="id-ID" sz="2200" dirty="0" smtClean="0">
                <a:solidFill>
                  <a:schemeClr val="bg1"/>
                </a:solidFill>
              </a:rPr>
              <a:t>5. PNS yang dimaksud di atas pada saat berakhirnya masa menerima uang tunggu telah mencapai batas usia 50 th, tetapi belum memiliki masa kerja pensiun 10 th, ia diberhentikan dengan hormat sebagai PNS tanpa hak pensiun.</a:t>
            </a:r>
            <a:endParaRPr lang="id-ID" sz="2200" dirty="0">
              <a:solidFill>
                <a:schemeClr val="bg1"/>
              </a:solidFill>
            </a:endParaRPr>
          </a:p>
        </p:txBody>
      </p:sp>
    </p:spTree>
    <p:extLst>
      <p:ext uri="{BB962C8B-B14F-4D97-AF65-F5344CB8AC3E}">
        <p14:creationId xmlns:p14="http://schemas.microsoft.com/office/powerpoint/2010/main" val="15389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707882"/>
          </a:xfrm>
          <a:prstGeom prst="rect">
            <a:avLst/>
          </a:prstGeom>
          <a:noFill/>
        </p:spPr>
        <p:txBody>
          <a:bodyPr wrap="square" lIns="91437" tIns="45718" rIns="91437" bIns="45718" rtlCol="0">
            <a:spAutoFit/>
          </a:bodyPr>
          <a:lstStyle/>
          <a:p>
            <a:pPr lvl="0" algn="ctr"/>
            <a:r>
              <a:rPr lang="id-ID" sz="4000" b="1" dirty="0">
                <a:solidFill>
                  <a:srgbClr val="0070C0"/>
                </a:solidFill>
              </a:rPr>
              <a:t>Pemberhentian </a:t>
            </a:r>
            <a:r>
              <a:rPr lang="id-ID" sz="4000" b="1" dirty="0" smtClean="0">
                <a:solidFill>
                  <a:srgbClr val="0070C0"/>
                </a:solidFill>
              </a:rPr>
              <a:t>Tidak Hormat</a:t>
            </a:r>
            <a:endParaRPr lang="id-ID" sz="4000" b="1" dirty="0">
              <a:solidFill>
                <a:srgbClr val="0070C0"/>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05350" y="1250934"/>
            <a:ext cx="7212169" cy="4524315"/>
          </a:xfrm>
          <a:prstGeom prst="rect">
            <a:avLst/>
          </a:prstGeom>
          <a:noFill/>
        </p:spPr>
        <p:txBody>
          <a:bodyPr wrap="square" rtlCol="0">
            <a:spAutoFit/>
          </a:bodyPr>
          <a:lstStyle/>
          <a:p>
            <a:pPr marL="457200" indent="-457200" algn="just">
              <a:buAutoNum type="arabicPeriod"/>
            </a:pPr>
            <a:r>
              <a:rPr lang="id-ID" sz="3600" dirty="0" smtClean="0">
                <a:solidFill>
                  <a:schemeClr val="bg1"/>
                </a:solidFill>
              </a:rPr>
              <a:t>Pelanggaran Disiplin Pegawai</a:t>
            </a:r>
          </a:p>
          <a:p>
            <a:pPr marL="457200" indent="-457200" algn="just">
              <a:buAutoNum type="arabicPeriod"/>
            </a:pPr>
            <a:r>
              <a:rPr lang="id-ID" sz="3600" dirty="0" smtClean="0">
                <a:solidFill>
                  <a:schemeClr val="bg1"/>
                </a:solidFill>
              </a:rPr>
              <a:t>Diberhentikan berdasarkan putusan pengadilan</a:t>
            </a:r>
          </a:p>
          <a:p>
            <a:pPr marL="457200" indent="-457200" algn="just">
              <a:buAutoNum type="arabicPeriod"/>
            </a:pPr>
            <a:r>
              <a:rPr lang="id-ID" sz="3600" dirty="0" smtClean="0">
                <a:solidFill>
                  <a:schemeClr val="bg1"/>
                </a:solidFill>
              </a:rPr>
              <a:t>Penyelewengan</a:t>
            </a:r>
          </a:p>
          <a:p>
            <a:pPr marL="457200" indent="-457200" algn="just">
              <a:buAutoNum type="arabicPeriod"/>
            </a:pPr>
            <a:r>
              <a:rPr lang="id-ID" sz="3600" dirty="0" smtClean="0">
                <a:solidFill>
                  <a:schemeClr val="bg1"/>
                </a:solidFill>
              </a:rPr>
              <a:t>Pemberhentian sementara karena dikenakan tahanan sementara oleh pihak yang berwajib.</a:t>
            </a:r>
          </a:p>
          <a:p>
            <a:pPr marL="457200" indent="-457200" algn="just">
              <a:buAutoNum type="arabicPeriod"/>
            </a:pPr>
            <a:endParaRPr lang="id-ID" sz="3600" dirty="0">
              <a:solidFill>
                <a:schemeClr val="bg1"/>
              </a:solidFill>
            </a:endParaRPr>
          </a:p>
        </p:txBody>
      </p:sp>
    </p:spTree>
    <p:extLst>
      <p:ext uri="{BB962C8B-B14F-4D97-AF65-F5344CB8AC3E}">
        <p14:creationId xmlns:p14="http://schemas.microsoft.com/office/powerpoint/2010/main" val="717459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36285" y="869179"/>
            <a:ext cx="7229699" cy="707882"/>
          </a:xfrm>
          <a:prstGeom prst="rect">
            <a:avLst/>
          </a:prstGeom>
          <a:noFill/>
        </p:spPr>
        <p:txBody>
          <a:bodyPr wrap="square" lIns="91437" tIns="45718" rIns="91437" bIns="45718" rtlCol="0">
            <a:spAutoFit/>
          </a:bodyPr>
          <a:lstStyle/>
          <a:p>
            <a:pPr lvl="0" algn="ctr"/>
            <a:r>
              <a:rPr lang="id-ID" sz="4000" b="1" dirty="0" smtClean="0">
                <a:solidFill>
                  <a:srgbClr val="0070C0"/>
                </a:solidFill>
              </a:rPr>
              <a:t>ALHAMDULILLAH....</a:t>
            </a:r>
            <a:endParaRPr lang="id-ID" sz="4000" b="1" dirty="0">
              <a:solidFill>
                <a:srgbClr val="0070C0"/>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721260" y="2242607"/>
            <a:ext cx="7212169" cy="1754326"/>
          </a:xfrm>
          <a:prstGeom prst="rect">
            <a:avLst/>
          </a:prstGeom>
          <a:noFill/>
        </p:spPr>
        <p:txBody>
          <a:bodyPr wrap="square" rtlCol="0">
            <a:spAutoFit/>
          </a:bodyPr>
          <a:lstStyle/>
          <a:p>
            <a:pPr algn="ctr"/>
            <a:r>
              <a:rPr lang="id-ID" sz="3600" dirty="0" smtClean="0">
                <a:solidFill>
                  <a:schemeClr val="bg1"/>
                </a:solidFill>
              </a:rPr>
              <a:t>TERIMAKASIH</a:t>
            </a:r>
          </a:p>
          <a:p>
            <a:pPr algn="ctr"/>
            <a:r>
              <a:rPr lang="id-ID" sz="3600" dirty="0" smtClean="0">
                <a:solidFill>
                  <a:schemeClr val="bg1"/>
                </a:solidFill>
              </a:rPr>
              <a:t>&amp;</a:t>
            </a:r>
          </a:p>
          <a:p>
            <a:pPr algn="ctr"/>
            <a:r>
              <a:rPr lang="id-ID" sz="3600" dirty="0" smtClean="0">
                <a:solidFill>
                  <a:schemeClr val="bg1"/>
                </a:solidFill>
              </a:rPr>
              <a:t>SEMOGA BERMANFAAT</a:t>
            </a:r>
            <a:endParaRPr lang="id-ID" sz="3600" dirty="0">
              <a:solidFill>
                <a:schemeClr val="bg1"/>
              </a:solidFill>
            </a:endParaRPr>
          </a:p>
        </p:txBody>
      </p:sp>
    </p:spTree>
    <p:extLst>
      <p:ext uri="{BB962C8B-B14F-4D97-AF65-F5344CB8AC3E}">
        <p14:creationId xmlns:p14="http://schemas.microsoft.com/office/powerpoint/2010/main" val="42625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954103"/>
          </a:xfrm>
          <a:prstGeom prst="rect">
            <a:avLst/>
          </a:prstGeom>
          <a:noFill/>
        </p:spPr>
        <p:txBody>
          <a:bodyPr wrap="square" lIns="91437" tIns="45718" rIns="91437" bIns="45718" rtlCol="0">
            <a:spAutoFit/>
          </a:bodyPr>
          <a:lstStyle/>
          <a:p>
            <a:pPr algn="ctr"/>
            <a:r>
              <a:rPr lang="id-ID" sz="2800" b="1" dirty="0" smtClean="0">
                <a:solidFill>
                  <a:srgbClr val="008E7E"/>
                </a:solidFill>
              </a:rPr>
              <a:t>Peraturan Pemberhentian Pegawai Pejabat Fungsional</a:t>
            </a:r>
            <a:endParaRPr lang="en-US" sz="2800" b="1" dirty="0">
              <a:solidFill>
                <a:srgbClr val="008E7E"/>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0" name="Rectangle 9">
            <a:extLst>
              <a:ext uri="{FF2B5EF4-FFF2-40B4-BE49-F238E27FC236}">
                <a16:creationId xmlns="" xmlns:a16="http://schemas.microsoft.com/office/drawing/2014/main" id="{1AB0DCA6-D0E1-4F5E-AD1A-C3E624D7CF20}"/>
              </a:ext>
            </a:extLst>
          </p:cNvPr>
          <p:cNvSpPr/>
          <p:nvPr/>
        </p:nvSpPr>
        <p:spPr>
          <a:xfrm>
            <a:off x="5203065" y="1127823"/>
            <a:ext cx="6820006" cy="5807227"/>
          </a:xfrm>
          <a:prstGeom prst="rect">
            <a:avLst/>
          </a:prstGeom>
        </p:spPr>
        <p:txBody>
          <a:bodyPr wrap="square" lIns="91437" tIns="45718" rIns="91437" bIns="45718">
            <a:spAutoFit/>
          </a:bodyPr>
          <a:lstStyle/>
          <a:p>
            <a:pPr algn="just">
              <a:lnSpc>
                <a:spcPct val="107000"/>
              </a:lnSpc>
              <a:spcAft>
                <a:spcPts val="800"/>
              </a:spcAft>
            </a:pPr>
            <a:r>
              <a:rPr lang="id-ID" sz="1900" dirty="0" smtClean="0">
                <a:solidFill>
                  <a:schemeClr val="bg1">
                    <a:lumMod val="85000"/>
                  </a:schemeClr>
                </a:solidFill>
                <a:cs typeface="Arial" panose="020B0604020202020204" pitchFamily="34" charset="0"/>
              </a:rPr>
              <a:t>Penjelasan BAB I Ketentuan Umum Pasal 1 Dalam Peraturan Pemerintah :</a:t>
            </a:r>
          </a:p>
          <a:p>
            <a:pPr marL="514350" indent="-514350" algn="just">
              <a:lnSpc>
                <a:spcPct val="107000"/>
              </a:lnSpc>
              <a:spcAft>
                <a:spcPts val="800"/>
              </a:spcAft>
              <a:buAutoNum type="arabicPeriod"/>
            </a:pPr>
            <a:r>
              <a:rPr lang="id-ID" sz="1900" dirty="0" smtClean="0">
                <a:solidFill>
                  <a:schemeClr val="bg1">
                    <a:lumMod val="85000"/>
                  </a:schemeClr>
                </a:solidFill>
                <a:ea typeface="Calibri" panose="020F0502020204030204" pitchFamily="34" charset="0"/>
                <a:cs typeface="Arial" panose="020B0604020202020204" pitchFamily="34" charset="0"/>
              </a:rPr>
              <a:t>Aparatur Sipil Negara yang selanjutnya disingkat ASN adalah profesi bagi PNS dan pegawai pemerintah dengan perjanjian kerja yang bekerja pada instansi pemerintah.</a:t>
            </a:r>
          </a:p>
          <a:p>
            <a:pPr marL="514350" indent="-514350" algn="just">
              <a:lnSpc>
                <a:spcPct val="107000"/>
              </a:lnSpc>
              <a:spcAft>
                <a:spcPts val="800"/>
              </a:spcAft>
              <a:buAutoNum type="arabicPeriod"/>
            </a:pPr>
            <a:r>
              <a:rPr lang="id-ID" sz="1900" dirty="0" smtClean="0">
                <a:solidFill>
                  <a:schemeClr val="bg1">
                    <a:lumMod val="85000"/>
                  </a:schemeClr>
                </a:solidFill>
                <a:ea typeface="Calibri" panose="020F0502020204030204" pitchFamily="34" charset="0"/>
                <a:cs typeface="Arial" panose="020B0604020202020204" pitchFamily="34" charset="0"/>
              </a:rPr>
              <a:t>Pegawai aparatur Sipil Negara yang selanjutnya disingkat pegawai ASN adalah PNS dan pegawai pemerintah dengan perjanjian kerja yang diangkat oleh pejabat pembina kepegawaian dan diserahi tugas dalam suatu jabatan pemerintahan atau diserahi tugas negara lainnya dan digaji berdasarkan peraturan perundang-undangan </a:t>
            </a:r>
          </a:p>
          <a:p>
            <a:pPr marL="514350" indent="-514350" algn="just">
              <a:lnSpc>
                <a:spcPct val="107000"/>
              </a:lnSpc>
              <a:spcAft>
                <a:spcPts val="800"/>
              </a:spcAft>
              <a:buAutoNum type="arabicPeriod"/>
            </a:pPr>
            <a:r>
              <a:rPr lang="id-ID" sz="1900" dirty="0" smtClean="0">
                <a:solidFill>
                  <a:schemeClr val="bg1">
                    <a:lumMod val="85000"/>
                  </a:schemeClr>
                </a:solidFill>
                <a:ea typeface="Calibri" panose="020F0502020204030204" pitchFamily="34" charset="0"/>
                <a:cs typeface="Arial" panose="020B0604020202020204" pitchFamily="34" charset="0"/>
              </a:rPr>
              <a:t>PNS adalah WNI yang memenuhi syarat tertentu, diangkat sebagai pegawai ASN secara tetap oleh pejabat pembina kepegawaian untuk menduduki jabatan pemerintah</a:t>
            </a:r>
          </a:p>
          <a:p>
            <a:pPr marL="514350" indent="-514350" algn="just">
              <a:lnSpc>
                <a:spcPct val="107000"/>
              </a:lnSpc>
              <a:spcAft>
                <a:spcPts val="800"/>
              </a:spcAft>
              <a:buAutoNum type="arabicPeriod"/>
            </a:pPr>
            <a:r>
              <a:rPr lang="id-ID" sz="1900" dirty="0" smtClean="0">
                <a:solidFill>
                  <a:schemeClr val="bg1">
                    <a:lumMod val="85000"/>
                  </a:schemeClr>
                </a:solidFill>
                <a:ea typeface="Calibri" panose="020F0502020204030204" pitchFamily="34" charset="0"/>
                <a:cs typeface="Arial" panose="020B0604020202020204" pitchFamily="34" charset="0"/>
              </a:rPr>
              <a:t>Jabatan fungsional adalah sekelompok jabatan yang berisi fungsi dan tugas berkaitan dengan pelayanan fungsional yang berdasarkan pada keahlian dan keterampilan tertentu. </a:t>
            </a:r>
            <a:endParaRPr lang="en-US" sz="1900" dirty="0">
              <a:solidFill>
                <a:schemeClr val="bg1">
                  <a:lumMod val="85000"/>
                </a:scheme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85800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8" presetClass="emph" presetSubtype="0" repeatCount="indefinite" fill="hold" grpId="1" nodeType="withEffect">
                                  <p:stCondLst>
                                    <p:cond delay="0"/>
                                  </p:stCondLst>
                                  <p:childTnLst>
                                    <p:animRot by="21600000">
                                      <p:cBhvr>
                                        <p:cTn id="35" dur="2000" fill="hold"/>
                                        <p:tgtEl>
                                          <p:spTgt spid="3"/>
                                        </p:tgtEl>
                                        <p:attrNameLst>
                                          <p:attrName>r</p:attrName>
                                        </p:attrNameLst>
                                      </p:cBhvr>
                                    </p:animRot>
                                  </p:childTnLst>
                                </p:cTn>
                              </p:par>
                              <p:par>
                                <p:cTn id="36" presetID="8" presetClass="emph" presetSubtype="0" repeatCount="indefinite" fill="hold" grpId="1" nodeType="withEffect">
                                  <p:stCondLst>
                                    <p:cond delay="0"/>
                                  </p:stCondLst>
                                  <p:childTnLst>
                                    <p:animRot by="21600000">
                                      <p:cBhvr>
                                        <p:cTn id="37" dur="2000" fill="hold"/>
                                        <p:tgtEl>
                                          <p:spTgt spid="5"/>
                                        </p:tgtEl>
                                        <p:attrNameLst>
                                          <p:attrName>r</p:attrName>
                                        </p:attrNameLst>
                                      </p:cBhvr>
                                    </p:animRot>
                                  </p:childTnLst>
                                </p:cTn>
                              </p:par>
                              <p:par>
                                <p:cTn id="38" presetID="8" presetClass="emph" presetSubtype="0" repeatCount="indefinite" fill="hold" grpId="1" nodeType="withEffect">
                                  <p:stCondLst>
                                    <p:cond delay="0"/>
                                  </p:stCondLst>
                                  <p:childTnLst>
                                    <p:animRot by="21600000">
                                      <p:cBhvr>
                                        <p:cTn id="39" dur="2000" fill="hold"/>
                                        <p:tgtEl>
                                          <p:spTgt spid="4"/>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954103"/>
          </a:xfrm>
          <a:prstGeom prst="rect">
            <a:avLst/>
          </a:prstGeom>
          <a:noFill/>
        </p:spPr>
        <p:txBody>
          <a:bodyPr wrap="square" lIns="91437" tIns="45718" rIns="91437" bIns="45718" rtlCol="0">
            <a:spAutoFit/>
          </a:bodyPr>
          <a:lstStyle/>
          <a:p>
            <a:pPr algn="ctr"/>
            <a:r>
              <a:rPr lang="id-ID" sz="2800" b="1" dirty="0" smtClean="0">
                <a:solidFill>
                  <a:srgbClr val="008E7E"/>
                </a:solidFill>
              </a:rPr>
              <a:t>Peraturan Pemberhentian Pegawai Pejabat Fungsional</a:t>
            </a:r>
            <a:endParaRPr lang="en-US" sz="2800" b="1" dirty="0">
              <a:solidFill>
                <a:srgbClr val="008E7E"/>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0" name="Rectangle 9">
            <a:extLst>
              <a:ext uri="{FF2B5EF4-FFF2-40B4-BE49-F238E27FC236}">
                <a16:creationId xmlns="" xmlns:a16="http://schemas.microsoft.com/office/drawing/2014/main" id="{1AB0DCA6-D0E1-4F5E-AD1A-C3E624D7CF20}"/>
              </a:ext>
            </a:extLst>
          </p:cNvPr>
          <p:cNvSpPr/>
          <p:nvPr/>
        </p:nvSpPr>
        <p:spPr>
          <a:xfrm>
            <a:off x="5203065" y="1127823"/>
            <a:ext cx="6820006" cy="5597426"/>
          </a:xfrm>
          <a:prstGeom prst="rect">
            <a:avLst/>
          </a:prstGeom>
        </p:spPr>
        <p:txBody>
          <a:bodyPr wrap="square" lIns="91437" tIns="45718" rIns="91437" bIns="45718">
            <a:spAutoFit/>
          </a:bodyPr>
          <a:lstStyle/>
          <a:p>
            <a:pPr algn="just">
              <a:lnSpc>
                <a:spcPct val="107000"/>
              </a:lnSpc>
              <a:spcAft>
                <a:spcPts val="800"/>
              </a:spcAft>
            </a:pPr>
            <a:r>
              <a:rPr lang="id-ID" sz="1700" dirty="0" smtClean="0">
                <a:solidFill>
                  <a:schemeClr val="bg1">
                    <a:lumMod val="85000"/>
                  </a:schemeClr>
                </a:solidFill>
                <a:cs typeface="Arial" panose="020B0604020202020204" pitchFamily="34" charset="0"/>
              </a:rPr>
              <a:t>Penjelasan BAB II mengenai Pemberhentian PNS yang mencapai Batas usia Pensiun Bagi Pejabat Fungsional Pasal 2 disebutkan bahwa :</a:t>
            </a:r>
          </a:p>
          <a:p>
            <a:pPr marL="514350" indent="-514350" algn="just">
              <a:lnSpc>
                <a:spcPct val="107000"/>
              </a:lnSpc>
              <a:spcAft>
                <a:spcPts val="800"/>
              </a:spcAft>
              <a:buAutoNum type="arabicPeriod"/>
            </a:pPr>
            <a:r>
              <a:rPr lang="id-ID" sz="1700" dirty="0" smtClean="0">
                <a:solidFill>
                  <a:schemeClr val="bg1">
                    <a:lumMod val="85000"/>
                  </a:schemeClr>
                </a:solidFill>
                <a:ea typeface="Calibri" panose="020F0502020204030204" pitchFamily="34" charset="0"/>
                <a:cs typeface="Arial" panose="020B0604020202020204" pitchFamily="34" charset="0"/>
              </a:rPr>
              <a:t>PNS yang menduduki jabatan fungsional yang telah mencapai batas usia pensiun diberhentikan dengan hormat sebagai PNS</a:t>
            </a:r>
          </a:p>
          <a:p>
            <a:pPr marL="514350" indent="-514350" algn="just">
              <a:lnSpc>
                <a:spcPct val="107000"/>
              </a:lnSpc>
              <a:spcAft>
                <a:spcPts val="800"/>
              </a:spcAft>
              <a:buAutoNum type="arabicPeriod"/>
            </a:pPr>
            <a:r>
              <a:rPr lang="id-ID" sz="1700" dirty="0" smtClean="0">
                <a:solidFill>
                  <a:schemeClr val="bg1">
                    <a:lumMod val="85000"/>
                  </a:schemeClr>
                </a:solidFill>
                <a:ea typeface="Calibri" panose="020F0502020204030204" pitchFamily="34" charset="0"/>
                <a:cs typeface="Arial" panose="020B0604020202020204" pitchFamily="34" charset="0"/>
              </a:rPr>
              <a:t>Batas usia pensiun sebagaimana dimaksud pada ayat (1) yaitu:</a:t>
            </a:r>
          </a:p>
          <a:p>
            <a:pPr marL="457200" indent="-457200" algn="just">
              <a:lnSpc>
                <a:spcPct val="107000"/>
              </a:lnSpc>
              <a:spcAft>
                <a:spcPts val="800"/>
              </a:spcAft>
              <a:buAutoNum type="alphaLcPeriod"/>
            </a:pPr>
            <a:r>
              <a:rPr lang="id-ID" sz="1700" dirty="0" smtClean="0">
                <a:solidFill>
                  <a:schemeClr val="bg1">
                    <a:lumMod val="85000"/>
                  </a:schemeClr>
                </a:solidFill>
                <a:ea typeface="Calibri" panose="020F0502020204030204" pitchFamily="34" charset="0"/>
                <a:cs typeface="Arial" panose="020B0604020202020204" pitchFamily="34" charset="0"/>
              </a:rPr>
              <a:t>58 (lima puluh delapan) tahun bagi pejabat fungsional Ahli muda dan Ahli Pertama serta pejabat fungsional keterampilan</a:t>
            </a:r>
          </a:p>
          <a:p>
            <a:pPr marL="457200" indent="-457200" algn="just">
              <a:lnSpc>
                <a:spcPct val="107000"/>
              </a:lnSpc>
              <a:spcAft>
                <a:spcPts val="800"/>
              </a:spcAft>
              <a:buAutoNum type="alphaLcPeriod"/>
            </a:pPr>
            <a:r>
              <a:rPr lang="id-ID" sz="1700" dirty="0" smtClean="0">
                <a:solidFill>
                  <a:schemeClr val="bg1">
                    <a:lumMod val="85000"/>
                  </a:schemeClr>
                </a:solidFill>
                <a:ea typeface="Calibri" panose="020F0502020204030204" pitchFamily="34" charset="0"/>
                <a:cs typeface="Arial" panose="020B0604020202020204" pitchFamily="34" charset="0"/>
              </a:rPr>
              <a:t>60 th bagi PNS yang memangku :</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1) Jabatan fungsional Ahli utama dan ahli Madya</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2) Jabatan fungsional apoteker</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3) Jabatan fungsional Dokter yang ditugaskan secara penuh pada unit pelayanan kesehatan negeri.</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4) Jabatan fungsional Dokter Gigi yang ditugaskan secara penuh pada unit pelayanan kesehatan negeri.</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5) Jabatan fungsional Dokter Pendidik Klinis Muda dan Pertama</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6) Jabatan Fungsional Medik Veteriner</a:t>
            </a:r>
            <a:endParaRPr lang="id-ID" sz="1700" dirty="0" smtClean="0">
              <a:solidFill>
                <a:schemeClr val="bg1">
                  <a:lumMod val="85000"/>
                </a:scheme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5788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8" presetClass="emph" presetSubtype="0" repeatCount="indefinite" fill="hold" grpId="1" nodeType="withEffect">
                                  <p:stCondLst>
                                    <p:cond delay="0"/>
                                  </p:stCondLst>
                                  <p:childTnLst>
                                    <p:animRot by="21600000">
                                      <p:cBhvr>
                                        <p:cTn id="35" dur="2000" fill="hold"/>
                                        <p:tgtEl>
                                          <p:spTgt spid="3"/>
                                        </p:tgtEl>
                                        <p:attrNameLst>
                                          <p:attrName>r</p:attrName>
                                        </p:attrNameLst>
                                      </p:cBhvr>
                                    </p:animRot>
                                  </p:childTnLst>
                                </p:cTn>
                              </p:par>
                              <p:par>
                                <p:cTn id="36" presetID="8" presetClass="emph" presetSubtype="0" repeatCount="indefinite" fill="hold" grpId="1" nodeType="withEffect">
                                  <p:stCondLst>
                                    <p:cond delay="0"/>
                                  </p:stCondLst>
                                  <p:childTnLst>
                                    <p:animRot by="21600000">
                                      <p:cBhvr>
                                        <p:cTn id="37" dur="2000" fill="hold"/>
                                        <p:tgtEl>
                                          <p:spTgt spid="5"/>
                                        </p:tgtEl>
                                        <p:attrNameLst>
                                          <p:attrName>r</p:attrName>
                                        </p:attrNameLst>
                                      </p:cBhvr>
                                    </p:animRot>
                                  </p:childTnLst>
                                </p:cTn>
                              </p:par>
                              <p:par>
                                <p:cTn id="38" presetID="8" presetClass="emph" presetSubtype="0" repeatCount="indefinite" fill="hold" grpId="1" nodeType="withEffect">
                                  <p:stCondLst>
                                    <p:cond delay="0"/>
                                  </p:stCondLst>
                                  <p:childTnLst>
                                    <p:animRot by="21600000">
                                      <p:cBhvr>
                                        <p:cTn id="39" dur="2000" fill="hold"/>
                                        <p:tgtEl>
                                          <p:spTgt spid="4"/>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954103"/>
          </a:xfrm>
          <a:prstGeom prst="rect">
            <a:avLst/>
          </a:prstGeom>
          <a:noFill/>
        </p:spPr>
        <p:txBody>
          <a:bodyPr wrap="square" lIns="91437" tIns="45718" rIns="91437" bIns="45718" rtlCol="0">
            <a:spAutoFit/>
          </a:bodyPr>
          <a:lstStyle/>
          <a:p>
            <a:pPr algn="ctr"/>
            <a:r>
              <a:rPr lang="id-ID" sz="2800" b="1" dirty="0" smtClean="0">
                <a:solidFill>
                  <a:srgbClr val="008E7E"/>
                </a:solidFill>
              </a:rPr>
              <a:t>Peraturan Pemberhentian Pegawai Pejabat Fungsional</a:t>
            </a:r>
            <a:endParaRPr lang="en-US" sz="2800" b="1" dirty="0">
              <a:solidFill>
                <a:srgbClr val="008E7E"/>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10" name="Rectangle 9">
            <a:extLst>
              <a:ext uri="{FF2B5EF4-FFF2-40B4-BE49-F238E27FC236}">
                <a16:creationId xmlns="" xmlns:a16="http://schemas.microsoft.com/office/drawing/2014/main" id="{1AB0DCA6-D0E1-4F5E-AD1A-C3E624D7CF20}"/>
              </a:ext>
            </a:extLst>
          </p:cNvPr>
          <p:cNvSpPr/>
          <p:nvPr/>
        </p:nvSpPr>
        <p:spPr>
          <a:xfrm>
            <a:off x="5203065" y="1127823"/>
            <a:ext cx="6820006" cy="5242713"/>
          </a:xfrm>
          <a:prstGeom prst="rect">
            <a:avLst/>
          </a:prstGeom>
        </p:spPr>
        <p:txBody>
          <a:bodyPr wrap="square" lIns="91437" tIns="45718" rIns="91437" bIns="45718">
            <a:spAutoFit/>
          </a:bodyPr>
          <a:lstStyle/>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7) Jabatan Fungsional Penilik</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8) Jabatan Fungsional Pengawas Sekolah</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9) Jabatan Fungsional Widyaiswara Madya dan Muda atau</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10) Jabatan Fungsional lain yang ditentukan oleh Presiden.</a:t>
            </a:r>
          </a:p>
          <a:p>
            <a:pPr algn="just">
              <a:lnSpc>
                <a:spcPct val="107000"/>
              </a:lnSpc>
              <a:spcAft>
                <a:spcPts val="800"/>
              </a:spcAft>
            </a:pPr>
            <a:r>
              <a:rPr lang="id-ID" sz="1700" dirty="0" smtClean="0">
                <a:solidFill>
                  <a:schemeClr val="bg1">
                    <a:lumMod val="85000"/>
                  </a:schemeClr>
                </a:solidFill>
                <a:ea typeface="Calibri" panose="020F0502020204030204" pitchFamily="34" charset="0"/>
                <a:cs typeface="Arial" panose="020B0604020202020204" pitchFamily="34" charset="0"/>
              </a:rPr>
              <a:t>c. 65 th bagi PNS yang memangku :</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Peneliti Utama dan Peneliti Madya yang ditugaskan secara penuh di bidang penelitian.</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Dokter Pendidik Klinis Utama dan Madya</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Widyaiswara Utama</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Pengawas Radiasi Utama</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Perekayasa Utama</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Pustakawan Utama</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Pranata Nuklir Utama, atau</a:t>
            </a:r>
          </a:p>
          <a:p>
            <a:pPr marL="342900" indent="-342900" algn="just">
              <a:lnSpc>
                <a:spcPct val="107000"/>
              </a:lnSpc>
              <a:spcAft>
                <a:spcPts val="800"/>
              </a:spcAft>
              <a:buAutoNum type="arabicParenR"/>
            </a:pPr>
            <a:r>
              <a:rPr lang="id-ID" sz="1700" dirty="0" smtClean="0">
                <a:solidFill>
                  <a:schemeClr val="bg1">
                    <a:lumMod val="85000"/>
                  </a:schemeClr>
                </a:solidFill>
                <a:ea typeface="Calibri" panose="020F0502020204030204" pitchFamily="34" charset="0"/>
                <a:cs typeface="Arial" panose="020B0604020202020204" pitchFamily="34" charset="0"/>
              </a:rPr>
              <a:t>Jabatan Fungsional lain yang ditentukan oleh presiden.</a:t>
            </a:r>
          </a:p>
        </p:txBody>
      </p:sp>
    </p:spTree>
    <p:extLst>
      <p:ext uri="{BB962C8B-B14F-4D97-AF65-F5344CB8AC3E}">
        <p14:creationId xmlns:p14="http://schemas.microsoft.com/office/powerpoint/2010/main" val="544694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8" presetClass="emph" presetSubtype="0" repeatCount="indefinite" fill="hold" grpId="1" nodeType="withEffect">
                                  <p:stCondLst>
                                    <p:cond delay="0"/>
                                  </p:stCondLst>
                                  <p:childTnLst>
                                    <p:animRot by="21600000">
                                      <p:cBhvr>
                                        <p:cTn id="35" dur="2000" fill="hold"/>
                                        <p:tgtEl>
                                          <p:spTgt spid="3"/>
                                        </p:tgtEl>
                                        <p:attrNameLst>
                                          <p:attrName>r</p:attrName>
                                        </p:attrNameLst>
                                      </p:cBhvr>
                                    </p:animRot>
                                  </p:childTnLst>
                                </p:cTn>
                              </p:par>
                              <p:par>
                                <p:cTn id="36" presetID="8" presetClass="emph" presetSubtype="0" repeatCount="indefinite" fill="hold" grpId="1" nodeType="withEffect">
                                  <p:stCondLst>
                                    <p:cond delay="0"/>
                                  </p:stCondLst>
                                  <p:childTnLst>
                                    <p:animRot by="21600000">
                                      <p:cBhvr>
                                        <p:cTn id="37" dur="2000" fill="hold"/>
                                        <p:tgtEl>
                                          <p:spTgt spid="5"/>
                                        </p:tgtEl>
                                        <p:attrNameLst>
                                          <p:attrName>r</p:attrName>
                                        </p:attrNameLst>
                                      </p:cBhvr>
                                    </p:animRot>
                                  </p:childTnLst>
                                </p:cTn>
                              </p:par>
                              <p:par>
                                <p:cTn id="38" presetID="8" presetClass="emph" presetSubtype="0" repeatCount="indefinite" fill="hold" grpId="1" nodeType="withEffect">
                                  <p:stCondLst>
                                    <p:cond delay="0"/>
                                  </p:stCondLst>
                                  <p:childTnLst>
                                    <p:animRot by="21600000">
                                      <p:cBhvr>
                                        <p:cTn id="39" dur="2000" fill="hold"/>
                                        <p:tgtEl>
                                          <p:spTgt spid="4"/>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523216"/>
          </a:xfrm>
          <a:prstGeom prst="rect">
            <a:avLst/>
          </a:prstGeom>
          <a:noFill/>
        </p:spPr>
        <p:txBody>
          <a:bodyPr wrap="square" lIns="91437" tIns="45718" rIns="91437" bIns="45718" rtlCol="0">
            <a:spAutoFit/>
          </a:bodyPr>
          <a:lstStyle/>
          <a:p>
            <a:pPr algn="ctr"/>
            <a:r>
              <a:rPr lang="id-ID" sz="2800" b="1" dirty="0" smtClean="0">
                <a:solidFill>
                  <a:srgbClr val="008E7E"/>
                </a:solidFill>
              </a:rPr>
              <a:t>Pemberhentian Atas Permintaan Sendiri</a:t>
            </a:r>
            <a:endParaRPr lang="en-US" sz="2800" b="1" dirty="0">
              <a:solidFill>
                <a:srgbClr val="008E7E"/>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49273" y="940158"/>
            <a:ext cx="7212169" cy="5632311"/>
          </a:xfrm>
          <a:prstGeom prst="rect">
            <a:avLst/>
          </a:prstGeom>
          <a:noFill/>
        </p:spPr>
        <p:txBody>
          <a:bodyPr wrap="square" rtlCol="0">
            <a:spAutoFit/>
          </a:bodyPr>
          <a:lstStyle/>
          <a:p>
            <a:pPr algn="just"/>
            <a:r>
              <a:rPr lang="id-ID" dirty="0" smtClean="0">
                <a:solidFill>
                  <a:schemeClr val="bg1"/>
                </a:solidFill>
              </a:rPr>
              <a:t>Pemberhentian mempunyai arti yang sama dengan separation yaitu pemisahan atau pemutusan. </a:t>
            </a:r>
          </a:p>
          <a:p>
            <a:pPr algn="just"/>
            <a:r>
              <a:rPr lang="id-ID" dirty="0" smtClean="0">
                <a:solidFill>
                  <a:schemeClr val="bg1"/>
                </a:solidFill>
              </a:rPr>
              <a:t>Menurut UU No. 13 Tahun 2003, Pemberhentian adalah pengakhiran hubungan kerja karena suatu hal tertentu yang mengakibatkan berakhirnya hak dan kewajiban kedua belah pihak, yakni pegawai dan majikan atau negara.</a:t>
            </a:r>
          </a:p>
          <a:p>
            <a:pPr algn="just"/>
            <a:r>
              <a:rPr lang="id-ID" dirty="0" smtClean="0">
                <a:solidFill>
                  <a:schemeClr val="bg1"/>
                </a:solidFill>
              </a:rPr>
              <a:t>Ketentuan tentang pengajuan permohonan berhenti sebagai PNS atas keinginan sendiri sebagai berikut :</a:t>
            </a:r>
          </a:p>
          <a:p>
            <a:pPr marL="342900" indent="-342900" algn="just">
              <a:buAutoNum type="arabicPeriod"/>
            </a:pPr>
            <a:r>
              <a:rPr lang="id-ID" dirty="0" smtClean="0">
                <a:solidFill>
                  <a:schemeClr val="bg1"/>
                </a:solidFill>
              </a:rPr>
              <a:t>Apabila seorang pegawai minta berhenti dari jabatannya, ia harus diberhentikan dari jabatannya itu.</a:t>
            </a:r>
          </a:p>
          <a:p>
            <a:pPr marL="342900" indent="-342900" algn="just">
              <a:buAutoNum type="arabicPeriod"/>
            </a:pPr>
            <a:r>
              <a:rPr lang="id-ID" dirty="0" smtClean="0">
                <a:solidFill>
                  <a:schemeClr val="bg1"/>
                </a:solidFill>
              </a:rPr>
              <a:t>pNS yang meminta berhenti, diberhentikan dengan hormat sebagai PNS.</a:t>
            </a:r>
          </a:p>
          <a:p>
            <a:pPr marL="342900" indent="-342900" algn="just">
              <a:buAutoNum type="arabicPeriod"/>
            </a:pPr>
            <a:r>
              <a:rPr lang="id-ID" dirty="0" smtClean="0">
                <a:solidFill>
                  <a:schemeClr val="bg1"/>
                </a:solidFill>
              </a:rPr>
              <a:t>Permintaan berhenti sebagai PNS dapat ditunda paling lama 1 tahun, apabila ada kepentingan dinas yang mendesak, misalnya PNS yang bersangkutan sedang melaksanakan tugas yang sukar dialihkan kepada PNS lain.</a:t>
            </a:r>
          </a:p>
          <a:p>
            <a:pPr marL="342900" indent="-342900" algn="just">
              <a:buAutoNum type="arabicPeriod"/>
            </a:pPr>
            <a:r>
              <a:rPr lang="id-ID" dirty="0" smtClean="0">
                <a:solidFill>
                  <a:schemeClr val="bg1"/>
                </a:solidFill>
              </a:rPr>
              <a:t>Permintaan berhenti seorang PNS dapat ditolak apabila PNS yang bersangkutan terikat pada ikatan dinas, sedang menjalankan wajib militer dan lain-lain yang serupa dengan itu berdasarkan peraturan perundang-undangan yang berlaku.</a:t>
            </a:r>
            <a:endParaRPr lang="id-ID" dirty="0">
              <a:solidFill>
                <a:schemeClr val="bg1"/>
              </a:solidFill>
            </a:endParaRPr>
          </a:p>
        </p:txBody>
      </p:sp>
    </p:spTree>
    <p:extLst>
      <p:ext uri="{BB962C8B-B14F-4D97-AF65-F5344CB8AC3E}">
        <p14:creationId xmlns:p14="http://schemas.microsoft.com/office/powerpoint/2010/main" val="2777483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523216"/>
          </a:xfrm>
          <a:prstGeom prst="rect">
            <a:avLst/>
          </a:prstGeom>
          <a:noFill/>
        </p:spPr>
        <p:txBody>
          <a:bodyPr wrap="square" lIns="91437" tIns="45718" rIns="91437" bIns="45718" rtlCol="0">
            <a:spAutoFit/>
          </a:bodyPr>
          <a:lstStyle/>
          <a:p>
            <a:pPr algn="ctr"/>
            <a:r>
              <a:rPr lang="id-ID" sz="2800" b="1" dirty="0" smtClean="0">
                <a:solidFill>
                  <a:srgbClr val="008E7E"/>
                </a:solidFill>
              </a:rPr>
              <a:t>Pemberhentian Atas Permintaan Sendiri</a:t>
            </a:r>
            <a:endParaRPr lang="en-US" sz="2800" b="1" dirty="0">
              <a:solidFill>
                <a:srgbClr val="008E7E"/>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49273" y="940158"/>
            <a:ext cx="7212169" cy="5262979"/>
          </a:xfrm>
          <a:prstGeom prst="rect">
            <a:avLst/>
          </a:prstGeom>
          <a:noFill/>
        </p:spPr>
        <p:txBody>
          <a:bodyPr wrap="square" rtlCol="0">
            <a:spAutoFit/>
          </a:bodyPr>
          <a:lstStyle/>
          <a:p>
            <a:pPr algn="just"/>
            <a:r>
              <a:rPr lang="id-ID" sz="2100" dirty="0" smtClean="0">
                <a:solidFill>
                  <a:schemeClr val="bg1"/>
                </a:solidFill>
              </a:rPr>
              <a:t>5. Permintaan berhenti sebagai PNS diajukan secara tertulis kepada pejabat yang berwenang melalui saluran hierarki</a:t>
            </a:r>
          </a:p>
          <a:p>
            <a:pPr algn="just"/>
            <a:r>
              <a:rPr lang="id-ID" sz="2100" dirty="0" smtClean="0">
                <a:solidFill>
                  <a:schemeClr val="bg1"/>
                </a:solidFill>
              </a:rPr>
              <a:t>6. Penundaan atas permintaan berhenti seorang PNS diberitahukan secara tertulis kepada menteri, Jaksa Agung, Pimpinan Kesekretariatan Lembaga Tertinggi; Tinggi Negara, Pimpinan Lembaga Pemerintah NonDepartemen, Gubernur, Bupati/Walikota atau pejabat lain yang ditunjuk olehnya.</a:t>
            </a:r>
          </a:p>
          <a:p>
            <a:pPr algn="just"/>
            <a:r>
              <a:rPr lang="id-ID" sz="2100" dirty="0" smtClean="0">
                <a:solidFill>
                  <a:schemeClr val="bg1"/>
                </a:solidFill>
              </a:rPr>
              <a:t>7. Penolakan atas permintaan berhenti sebagai PNS diberitahukan secara tertulis kepada pegawai yang bersangkutan oeh pejabat yang berwenang.</a:t>
            </a:r>
          </a:p>
          <a:p>
            <a:pPr algn="just"/>
            <a:r>
              <a:rPr lang="id-ID" sz="2100" dirty="0" smtClean="0">
                <a:solidFill>
                  <a:schemeClr val="bg1"/>
                </a:solidFill>
              </a:rPr>
              <a:t>8. PNS yang diberhentikan dengan hormat sebagai PNS diberikan hak-hak kepegawaian sesuai dengan peraturan perundang-undangan yang berlaku. Misalnya seorang PNS yang diberhentikan dengan hormat dan pada saat pemberhentiannya mencapai usia 50 th dan memiliki masa kerja 20 th diberikan pensiun.</a:t>
            </a:r>
            <a:endParaRPr lang="id-ID" sz="2100" dirty="0">
              <a:solidFill>
                <a:schemeClr val="bg1"/>
              </a:solidFill>
            </a:endParaRPr>
          </a:p>
        </p:txBody>
      </p:sp>
    </p:spTree>
    <p:extLst>
      <p:ext uri="{BB962C8B-B14F-4D97-AF65-F5344CB8AC3E}">
        <p14:creationId xmlns:p14="http://schemas.microsoft.com/office/powerpoint/2010/main" val="2001450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954103"/>
          </a:xfrm>
          <a:prstGeom prst="rect">
            <a:avLst/>
          </a:prstGeom>
          <a:noFill/>
        </p:spPr>
        <p:txBody>
          <a:bodyPr wrap="square" lIns="91437" tIns="45718" rIns="91437" bIns="45718" rtlCol="0">
            <a:spAutoFit/>
          </a:bodyPr>
          <a:lstStyle/>
          <a:p>
            <a:pPr lvl="0" algn="ctr"/>
            <a:r>
              <a:rPr lang="id-ID" sz="2800" b="1" dirty="0">
                <a:solidFill>
                  <a:srgbClr val="0070C0"/>
                </a:solidFill>
              </a:rPr>
              <a:t>Pemberhentian karena telah mencapai usia tertentu dan Mutasi</a:t>
            </a: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05350" y="1089295"/>
            <a:ext cx="7212169" cy="4801314"/>
          </a:xfrm>
          <a:prstGeom prst="rect">
            <a:avLst/>
          </a:prstGeom>
          <a:noFill/>
        </p:spPr>
        <p:txBody>
          <a:bodyPr wrap="square" rtlCol="0">
            <a:spAutoFit/>
          </a:bodyPr>
          <a:lstStyle/>
          <a:p>
            <a:pPr algn="just"/>
            <a:r>
              <a:rPr lang="id-ID" dirty="0" smtClean="0">
                <a:solidFill>
                  <a:schemeClr val="bg1"/>
                </a:solidFill>
              </a:rPr>
              <a:t>Mutasi PNS diatur dalam UU No 5 Tahun 2014 tentang ASN.</a:t>
            </a:r>
          </a:p>
          <a:p>
            <a:pPr algn="just"/>
            <a:r>
              <a:rPr lang="id-ID" dirty="0" smtClean="0">
                <a:solidFill>
                  <a:schemeClr val="bg1"/>
                </a:solidFill>
              </a:rPr>
              <a:t>Mutasi PNS dalam satu Instansi Pusat atai Instansi Daerah dilakukan oleh Pejabat Pembina Kepegawaian; antar kabupaten/Kota dalam satu Provinsi ditetapkan oleh Gubernur setelah memperoleh pertimbangan Kepala BKN; antar kabupaten/kota antar Provinsi dan antar provinsi ditetapkan oleh Menteri PAN-RB setelah memperoleh pertimbangan Kepala BKN; mutasi PNS Provinsi/kabupaten/kota ke instansi pusatatau sebaliknya ditetapkan oleh Kepala BKN, dan mutasi PNS antar instansi pusat ditetapkan oleh Kepala BKN.</a:t>
            </a:r>
          </a:p>
          <a:p>
            <a:pPr algn="just"/>
            <a:r>
              <a:rPr lang="id-ID" dirty="0" smtClean="0">
                <a:solidFill>
                  <a:schemeClr val="bg1"/>
                </a:solidFill>
              </a:rPr>
              <a:t>PNS diberhentikan dengan hormat, karena :</a:t>
            </a:r>
          </a:p>
          <a:p>
            <a:pPr marL="457200" indent="-457200" algn="just">
              <a:buAutoNum type="arabicPeriod"/>
            </a:pPr>
            <a:r>
              <a:rPr lang="id-ID" dirty="0" smtClean="0">
                <a:solidFill>
                  <a:schemeClr val="bg1"/>
                </a:solidFill>
              </a:rPr>
              <a:t>Meninggal dunia</a:t>
            </a:r>
          </a:p>
          <a:p>
            <a:pPr marL="457200" indent="-457200" algn="just">
              <a:buAutoNum type="arabicPeriod"/>
            </a:pPr>
            <a:r>
              <a:rPr lang="id-ID" dirty="0" smtClean="0">
                <a:solidFill>
                  <a:schemeClr val="bg1"/>
                </a:solidFill>
              </a:rPr>
              <a:t>Atas permintaan sendiri</a:t>
            </a:r>
          </a:p>
          <a:p>
            <a:pPr marL="457200" indent="-457200" algn="just">
              <a:buAutoNum type="arabicPeriod"/>
            </a:pPr>
            <a:r>
              <a:rPr lang="id-ID" dirty="0" smtClean="0">
                <a:solidFill>
                  <a:schemeClr val="bg1"/>
                </a:solidFill>
              </a:rPr>
              <a:t>Mencapai batas usia pensiun</a:t>
            </a:r>
          </a:p>
          <a:p>
            <a:pPr marL="457200" indent="-457200" algn="just">
              <a:buAutoNum type="arabicPeriod"/>
            </a:pPr>
            <a:r>
              <a:rPr lang="id-ID" dirty="0" smtClean="0">
                <a:solidFill>
                  <a:schemeClr val="bg1"/>
                </a:solidFill>
              </a:rPr>
              <a:t>Perampingan organisasi atau kebijakan pemerintah yang mengakibatkan pensiun dini</a:t>
            </a:r>
          </a:p>
          <a:p>
            <a:pPr marL="457200" indent="-457200" algn="just">
              <a:buAutoNum type="arabicPeriod"/>
            </a:pPr>
            <a:r>
              <a:rPr lang="id-ID" dirty="0" smtClean="0">
                <a:solidFill>
                  <a:schemeClr val="bg1"/>
                </a:solidFill>
              </a:rPr>
              <a:t>Tidak cakap jasmani dan/atau rohani sehingga tidak dapat menjalankan tugas dan kewajiban.</a:t>
            </a:r>
            <a:endParaRPr lang="id-ID" dirty="0">
              <a:solidFill>
                <a:schemeClr val="bg1"/>
              </a:solidFill>
            </a:endParaRPr>
          </a:p>
        </p:txBody>
      </p:sp>
    </p:spTree>
    <p:extLst>
      <p:ext uri="{BB962C8B-B14F-4D97-AF65-F5344CB8AC3E}">
        <p14:creationId xmlns:p14="http://schemas.microsoft.com/office/powerpoint/2010/main" val="250599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1077214"/>
          </a:xfrm>
          <a:prstGeom prst="rect">
            <a:avLst/>
          </a:prstGeom>
          <a:noFill/>
        </p:spPr>
        <p:txBody>
          <a:bodyPr wrap="square" lIns="91437" tIns="45718" rIns="91437" bIns="45718" rtlCol="0">
            <a:spAutoFit/>
          </a:bodyPr>
          <a:lstStyle/>
          <a:p>
            <a:pPr lvl="0" algn="ctr"/>
            <a:r>
              <a:rPr lang="id-ID" sz="3200" b="1" dirty="0">
                <a:solidFill>
                  <a:srgbClr val="0070C0"/>
                </a:solidFill>
              </a:rPr>
              <a:t>Pemberhentian karena telah mencapai usia tertentu dan Mutasi</a:t>
            </a: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05350" y="1250934"/>
            <a:ext cx="7212169" cy="5262979"/>
          </a:xfrm>
          <a:prstGeom prst="rect">
            <a:avLst/>
          </a:prstGeom>
          <a:noFill/>
        </p:spPr>
        <p:txBody>
          <a:bodyPr wrap="square" rtlCol="0">
            <a:spAutoFit/>
          </a:bodyPr>
          <a:lstStyle/>
          <a:p>
            <a:pPr algn="just"/>
            <a:r>
              <a:rPr lang="id-ID" sz="2400" dirty="0" smtClean="0">
                <a:solidFill>
                  <a:schemeClr val="bg1"/>
                </a:solidFill>
              </a:rPr>
              <a:t>Adapun PNS diberhentikan tidak hormat karena :</a:t>
            </a:r>
          </a:p>
          <a:p>
            <a:pPr marL="342900" indent="-342900" algn="just">
              <a:buAutoNum type="arabicPeriod"/>
            </a:pPr>
            <a:r>
              <a:rPr lang="id-ID" sz="2400" dirty="0" smtClean="0">
                <a:solidFill>
                  <a:schemeClr val="bg1"/>
                </a:solidFill>
              </a:rPr>
              <a:t>Melakukan penyelewengan terhadap Pancasila dan UUD 1945</a:t>
            </a:r>
          </a:p>
          <a:p>
            <a:pPr marL="342900" indent="-342900" algn="just">
              <a:buAutoNum type="arabicPeriod"/>
            </a:pPr>
            <a:r>
              <a:rPr lang="id-ID" sz="2400" dirty="0" smtClean="0">
                <a:solidFill>
                  <a:schemeClr val="bg1"/>
                </a:solidFill>
              </a:rPr>
              <a:t>Dihukum penjara tau kurungan berdasarkan putusan pengadilan yang telah memiliki kekuatan hukum tetap karena melakukan tindak pidana kejahatan jabatan atau tindak pidana kejahatan yang ada hubungannya dengan jabatan dan/atau pidana umum.</a:t>
            </a:r>
          </a:p>
          <a:p>
            <a:pPr marL="342900" indent="-342900" algn="just">
              <a:buAutoNum type="arabicPeriod"/>
            </a:pPr>
            <a:r>
              <a:rPr lang="id-ID" sz="2400" dirty="0" smtClean="0">
                <a:solidFill>
                  <a:schemeClr val="bg1"/>
                </a:solidFill>
              </a:rPr>
              <a:t>Menjadi anggota dan/atau pengurus partai politik</a:t>
            </a:r>
          </a:p>
          <a:p>
            <a:pPr marL="342900" indent="-342900" algn="just">
              <a:buAutoNum type="arabicPeriod"/>
            </a:pPr>
            <a:r>
              <a:rPr lang="id-ID" sz="2400" dirty="0" smtClean="0">
                <a:solidFill>
                  <a:schemeClr val="bg1"/>
                </a:solidFill>
              </a:rPr>
              <a:t>Dihukum penjara berdasarkan putusan pengadilan yang telah memiliki kekuatan hukum tetap karena melakukan tindak pidana dengan pidana penjara paling singkat 2 tahun dan pidana yang dilakukan dengan berencana.</a:t>
            </a:r>
            <a:endParaRPr lang="id-ID" sz="2400" dirty="0">
              <a:solidFill>
                <a:schemeClr val="bg1"/>
              </a:solidFill>
            </a:endParaRPr>
          </a:p>
        </p:txBody>
      </p:sp>
    </p:spTree>
    <p:extLst>
      <p:ext uri="{BB962C8B-B14F-4D97-AF65-F5344CB8AC3E}">
        <p14:creationId xmlns:p14="http://schemas.microsoft.com/office/powerpoint/2010/main" val="1596884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36B826-7DAC-44EC-94CD-1A726D2B4FF3}"/>
              </a:ext>
            </a:extLst>
          </p:cNvPr>
          <p:cNvSpPr txBox="1"/>
          <p:nvPr/>
        </p:nvSpPr>
        <p:spPr>
          <a:xfrm>
            <a:off x="3987800" y="173720"/>
            <a:ext cx="7229699" cy="584771"/>
          </a:xfrm>
          <a:prstGeom prst="rect">
            <a:avLst/>
          </a:prstGeom>
          <a:noFill/>
        </p:spPr>
        <p:txBody>
          <a:bodyPr wrap="square" lIns="91437" tIns="45718" rIns="91437" bIns="45718" rtlCol="0">
            <a:spAutoFit/>
          </a:bodyPr>
          <a:lstStyle/>
          <a:p>
            <a:pPr lvl="0" algn="ctr"/>
            <a:r>
              <a:rPr lang="id-ID" sz="3200" b="1" dirty="0">
                <a:solidFill>
                  <a:srgbClr val="0070C0"/>
                </a:solidFill>
              </a:rPr>
              <a:t>Pemberhentian karena </a:t>
            </a:r>
            <a:r>
              <a:rPr lang="id-ID" sz="3200" b="1" dirty="0" smtClean="0">
                <a:solidFill>
                  <a:srgbClr val="0070C0"/>
                </a:solidFill>
              </a:rPr>
              <a:t>Peremajaan</a:t>
            </a:r>
            <a:endParaRPr lang="id-ID" sz="3200" b="1" dirty="0">
              <a:solidFill>
                <a:srgbClr val="0070C0"/>
              </a:solidFill>
            </a:endParaRPr>
          </a:p>
        </p:txBody>
      </p:sp>
      <p:sp>
        <p:nvSpPr>
          <p:cNvPr id="3" name="Multiplication Sign 2">
            <a:extLst>
              <a:ext uri="{FF2B5EF4-FFF2-40B4-BE49-F238E27FC236}">
                <a16:creationId xmlns="" xmlns:a16="http://schemas.microsoft.com/office/drawing/2014/main" id="{6334975E-0583-4F24-A454-0DD8D3D71731}"/>
              </a:ext>
            </a:extLst>
          </p:cNvPr>
          <p:cNvSpPr/>
          <p:nvPr/>
        </p:nvSpPr>
        <p:spPr>
          <a:xfrm>
            <a:off x="3485493" y="4874456"/>
            <a:ext cx="2053883" cy="2053883"/>
          </a:xfrm>
          <a:prstGeom prst="mathMultiply">
            <a:avLst/>
          </a:prstGeom>
          <a:solidFill>
            <a:srgbClr val="00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4" name="Multiplication Sign 3">
            <a:extLst>
              <a:ext uri="{FF2B5EF4-FFF2-40B4-BE49-F238E27FC236}">
                <a16:creationId xmlns="" xmlns:a16="http://schemas.microsoft.com/office/drawing/2014/main" id="{ED0911E2-8CC3-434B-A9E9-BA7C8352663C}"/>
              </a:ext>
            </a:extLst>
          </p:cNvPr>
          <p:cNvSpPr/>
          <p:nvPr/>
        </p:nvSpPr>
        <p:spPr>
          <a:xfrm>
            <a:off x="1951306" y="473834"/>
            <a:ext cx="1230922" cy="1230922"/>
          </a:xfrm>
          <a:prstGeom prst="mathMultiply">
            <a:avLst/>
          </a:prstGeom>
          <a:solidFill>
            <a:srgbClr val="0035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5" name="Multiplication Sign 4">
            <a:extLst>
              <a:ext uri="{FF2B5EF4-FFF2-40B4-BE49-F238E27FC236}">
                <a16:creationId xmlns="" xmlns:a16="http://schemas.microsoft.com/office/drawing/2014/main" id="{4BC097EC-2EBA-4ADD-86A4-D6A2BA4BFF42}"/>
              </a:ext>
            </a:extLst>
          </p:cNvPr>
          <p:cNvSpPr/>
          <p:nvPr/>
        </p:nvSpPr>
        <p:spPr>
          <a:xfrm>
            <a:off x="-23300" y="1481798"/>
            <a:ext cx="951914" cy="951914"/>
          </a:xfrm>
          <a:prstGeom prst="mathMultiply">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6" name="Multiplication Sign 5">
            <a:extLst>
              <a:ext uri="{FF2B5EF4-FFF2-40B4-BE49-F238E27FC236}">
                <a16:creationId xmlns="" xmlns:a16="http://schemas.microsoft.com/office/drawing/2014/main" id="{134D674E-A98C-413A-8848-FC6134517708}"/>
              </a:ext>
            </a:extLst>
          </p:cNvPr>
          <p:cNvSpPr/>
          <p:nvPr/>
        </p:nvSpPr>
        <p:spPr>
          <a:xfrm>
            <a:off x="91879" y="5642738"/>
            <a:ext cx="721555" cy="721555"/>
          </a:xfrm>
          <a:prstGeom prst="mathMultiply">
            <a:avLst/>
          </a:prstGeom>
          <a:solidFill>
            <a:srgbClr val="9ED4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en-US"/>
          </a:p>
        </p:txBody>
      </p:sp>
      <p:sp>
        <p:nvSpPr>
          <p:cNvPr id="7" name="TextBox 6"/>
          <p:cNvSpPr txBox="1"/>
          <p:nvPr/>
        </p:nvSpPr>
        <p:spPr>
          <a:xfrm>
            <a:off x="4605350" y="1250934"/>
            <a:ext cx="7212169" cy="4154984"/>
          </a:xfrm>
          <a:prstGeom prst="rect">
            <a:avLst/>
          </a:prstGeom>
          <a:noFill/>
        </p:spPr>
        <p:txBody>
          <a:bodyPr wrap="square" rtlCol="0">
            <a:spAutoFit/>
          </a:bodyPr>
          <a:lstStyle/>
          <a:p>
            <a:pPr algn="just"/>
            <a:r>
              <a:rPr lang="id-ID" sz="2400" dirty="0" smtClean="0">
                <a:solidFill>
                  <a:schemeClr val="bg1"/>
                </a:solidFill>
              </a:rPr>
              <a:t>Pemberhentian ini berdasarkan atas maksud pemerintah untuk lebih melancarkan jalannya pemerintahan dan untuk lebih memberi kesempatan kepada tenaga muda untuk menempati kedudukan yang lebih bertanggungjawab. Pemberhentian dalam hal ini disebut peremajaan. </a:t>
            </a:r>
          </a:p>
          <a:p>
            <a:pPr algn="just"/>
            <a:r>
              <a:rPr lang="id-ID" sz="2400" dirty="0" smtClean="0">
                <a:solidFill>
                  <a:schemeClr val="bg1"/>
                </a:solidFill>
              </a:rPr>
              <a:t>Para PNS yang telah berusia 55 th dan telah berhak pensiun harus diberhentikan dari jabatan negeri dengan hak pensiun dalam waktu satu tahun setelah mereka mencapai usia 55 th, jadi selambat-lambatnya pada waktu mereka genap mencapai usia 56 th.</a:t>
            </a:r>
            <a:endParaRPr lang="id-ID" sz="2400" dirty="0">
              <a:solidFill>
                <a:schemeClr val="bg1"/>
              </a:solidFill>
            </a:endParaRPr>
          </a:p>
        </p:txBody>
      </p:sp>
    </p:spTree>
    <p:extLst>
      <p:ext uri="{BB962C8B-B14F-4D97-AF65-F5344CB8AC3E}">
        <p14:creationId xmlns:p14="http://schemas.microsoft.com/office/powerpoint/2010/main" val="3871307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8" presetClass="emph" presetSubtype="0" repeatCount="indefinite" fill="hold" grpId="1"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39D"/>
        </a:solidFill>
        <a:ln>
          <a:noFill/>
        </a:ln>
        <a:scene3d>
          <a:camera prst="isometricOffAxis2Top"/>
          <a:lightRig rig="threePt" dir="t"/>
        </a:scene3d>
        <a:sp3d>
          <a:bevelT h="850900"/>
        </a:sp3d>
      </a:spPr>
      <a:bodyPr lIns="91437" tIns="45718" rIns="91437" bIns="45718" rtlCol="0" anchor="ctr"/>
      <a:lstStyle>
        <a:defPPr algn="ctr">
          <a:defRPr sz="6000" dirty="0" smtClean="0">
            <a:solidFill>
              <a:srgbClr val="E7E7E7"/>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Angka2</Template>
  <TotalTime>3332</TotalTime>
  <Words>1251</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Riadi .</dc:creator>
  <cp:lastModifiedBy>Tatik Rohmawati</cp:lastModifiedBy>
  <cp:revision>132</cp:revision>
  <dcterms:created xsi:type="dcterms:W3CDTF">2017-10-29T22:25:45Z</dcterms:created>
  <dcterms:modified xsi:type="dcterms:W3CDTF">2020-04-15T18:39:00Z</dcterms:modified>
</cp:coreProperties>
</file>