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92" r:id="rId5"/>
    <p:sldId id="259" r:id="rId6"/>
    <p:sldId id="289" r:id="rId7"/>
    <p:sldId id="293" r:id="rId8"/>
    <p:sldId id="27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CC00"/>
    <a:srgbClr val="1966B3"/>
    <a:srgbClr val="DDDDDD"/>
    <a:srgbClr val="C1D1D3"/>
    <a:srgbClr val="5AABCC"/>
    <a:srgbClr val="BD9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>
      <p:cViewPr>
        <p:scale>
          <a:sx n="72" d="100"/>
          <a:sy n="72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0" name="Rectangle 78"/>
          <p:cNvSpPr>
            <a:spLocks noChangeArrowheads="1"/>
          </p:cNvSpPr>
          <p:nvPr/>
        </p:nvSpPr>
        <p:spPr bwMode="gray">
          <a:xfrm rot="5400000">
            <a:off x="7904162" y="1163638"/>
            <a:ext cx="2098675" cy="38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51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057400"/>
            <a:ext cx="5791200" cy="16986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90975"/>
            <a:ext cx="5791200" cy="457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grpSp>
        <p:nvGrpSpPr>
          <p:cNvPr id="3103" name="Group 31"/>
          <p:cNvGrpSpPr>
            <a:grpSpLocks/>
          </p:cNvGrpSpPr>
          <p:nvPr/>
        </p:nvGrpSpPr>
        <p:grpSpPr bwMode="auto">
          <a:xfrm rot="421294">
            <a:off x="971550" y="692150"/>
            <a:ext cx="1871663" cy="1944688"/>
            <a:chOff x="521" y="482"/>
            <a:chExt cx="1134" cy="1142"/>
          </a:xfrm>
        </p:grpSpPr>
        <p:sp>
          <p:nvSpPr>
            <p:cNvPr id="3104" name="Oval 32"/>
            <p:cNvSpPr>
              <a:spLocks noChangeArrowheads="1"/>
            </p:cNvSpPr>
            <p:nvPr userDrawn="1"/>
          </p:nvSpPr>
          <p:spPr bwMode="gray">
            <a:xfrm rot="-128649">
              <a:off x="851" y="811"/>
              <a:ext cx="479" cy="49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05" name="Group 33"/>
            <p:cNvGrpSpPr>
              <a:grpSpLocks/>
            </p:cNvGrpSpPr>
            <p:nvPr userDrawn="1"/>
          </p:nvGrpSpPr>
          <p:grpSpPr bwMode="auto">
            <a:xfrm rot="56277">
              <a:off x="1311" y="1224"/>
              <a:ext cx="266" cy="218"/>
              <a:chOff x="3452" y="878"/>
              <a:chExt cx="402" cy="342"/>
            </a:xfrm>
          </p:grpSpPr>
          <p:sp>
            <p:nvSpPr>
              <p:cNvPr id="3106" name="Oval 3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7" name="Oval 3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8" name="Oval 3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09" name="Group 37"/>
            <p:cNvGrpSpPr>
              <a:grpSpLocks/>
            </p:cNvGrpSpPr>
            <p:nvPr userDrawn="1"/>
          </p:nvGrpSpPr>
          <p:grpSpPr bwMode="auto">
            <a:xfrm rot="-23983151">
              <a:off x="1390" y="942"/>
              <a:ext cx="265" cy="219"/>
              <a:chOff x="3452" y="878"/>
              <a:chExt cx="402" cy="342"/>
            </a:xfrm>
          </p:grpSpPr>
          <p:sp>
            <p:nvSpPr>
              <p:cNvPr id="3110" name="Oval 3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1" name="Oval 3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2" name="Oval 4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3" name="Group 41"/>
            <p:cNvGrpSpPr>
              <a:grpSpLocks/>
            </p:cNvGrpSpPr>
            <p:nvPr userDrawn="1"/>
          </p:nvGrpSpPr>
          <p:grpSpPr bwMode="auto">
            <a:xfrm rot="-4925197">
              <a:off x="1293" y="630"/>
              <a:ext cx="257" cy="226"/>
              <a:chOff x="3452" y="878"/>
              <a:chExt cx="402" cy="342"/>
            </a:xfrm>
          </p:grpSpPr>
          <p:sp>
            <p:nvSpPr>
              <p:cNvPr id="3114" name="Oval 4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5" name="Oval 4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6" name="Oval 4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17" name="Group 45"/>
            <p:cNvGrpSpPr>
              <a:grpSpLocks/>
            </p:cNvGrpSpPr>
            <p:nvPr userDrawn="1"/>
          </p:nvGrpSpPr>
          <p:grpSpPr bwMode="auto">
            <a:xfrm rot="3149186">
              <a:off x="985" y="1383"/>
              <a:ext cx="257" cy="226"/>
              <a:chOff x="3452" y="878"/>
              <a:chExt cx="402" cy="342"/>
            </a:xfrm>
          </p:grpSpPr>
          <p:sp>
            <p:nvSpPr>
              <p:cNvPr id="3118" name="Oval 46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9" name="Oval 47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0" name="Oval 48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1" name="Group 49"/>
            <p:cNvGrpSpPr>
              <a:grpSpLocks/>
            </p:cNvGrpSpPr>
            <p:nvPr userDrawn="1"/>
          </p:nvGrpSpPr>
          <p:grpSpPr bwMode="auto">
            <a:xfrm rot="-29276986">
              <a:off x="966" y="498"/>
              <a:ext cx="257" cy="226"/>
              <a:chOff x="3452" y="878"/>
              <a:chExt cx="402" cy="342"/>
            </a:xfrm>
          </p:grpSpPr>
          <p:sp>
            <p:nvSpPr>
              <p:cNvPr id="3122" name="Oval 50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" name="Oval 51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4" name="Oval 52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5" name="Group 53"/>
            <p:cNvGrpSpPr>
              <a:grpSpLocks/>
            </p:cNvGrpSpPr>
            <p:nvPr userDrawn="1"/>
          </p:nvGrpSpPr>
          <p:grpSpPr bwMode="auto">
            <a:xfrm rot="-10348150">
              <a:off x="628" y="649"/>
              <a:ext cx="266" cy="219"/>
              <a:chOff x="3452" y="878"/>
              <a:chExt cx="402" cy="342"/>
            </a:xfrm>
          </p:grpSpPr>
          <p:sp>
            <p:nvSpPr>
              <p:cNvPr id="3126" name="Oval 5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7" name="Oval 5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8" name="Oval 5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29" name="Group 57"/>
            <p:cNvGrpSpPr>
              <a:grpSpLocks/>
            </p:cNvGrpSpPr>
            <p:nvPr userDrawn="1"/>
          </p:nvGrpSpPr>
          <p:grpSpPr bwMode="auto">
            <a:xfrm rot="-34593241">
              <a:off x="521" y="973"/>
              <a:ext cx="265" cy="218"/>
              <a:chOff x="3452" y="878"/>
              <a:chExt cx="402" cy="342"/>
            </a:xfrm>
          </p:grpSpPr>
          <p:sp>
            <p:nvSpPr>
              <p:cNvPr id="3130" name="Oval 5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1" name="Oval 5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2" name="Oval 6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33" name="Group 61"/>
            <p:cNvGrpSpPr>
              <a:grpSpLocks/>
            </p:cNvGrpSpPr>
            <p:nvPr userDrawn="1"/>
          </p:nvGrpSpPr>
          <p:grpSpPr bwMode="auto">
            <a:xfrm rot="-15320246">
              <a:off x="654" y="1263"/>
              <a:ext cx="257" cy="226"/>
              <a:chOff x="3452" y="878"/>
              <a:chExt cx="402" cy="342"/>
            </a:xfrm>
          </p:grpSpPr>
          <p:sp>
            <p:nvSpPr>
              <p:cNvPr id="3134" name="Oval 6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Oval 6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6" name="Oval 6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457200" y="0"/>
            <a:ext cx="7620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2431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6664325" y="-7938"/>
            <a:ext cx="2098675" cy="3127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 rot="10800000">
            <a:off x="2549525" y="6553200"/>
            <a:ext cx="6230938" cy="317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gray">
          <a:xfrm>
            <a:off x="8763000" y="-7938"/>
            <a:ext cx="381000" cy="31432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431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gray">
          <a:xfrm>
            <a:off x="457200" y="6554788"/>
            <a:ext cx="2098675" cy="317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" name="Rectangle 71"/>
          <p:cNvSpPr>
            <a:spLocks noChangeArrowheads="1"/>
          </p:cNvSpPr>
          <p:nvPr/>
        </p:nvSpPr>
        <p:spPr bwMode="gray">
          <a:xfrm>
            <a:off x="0" y="6553200"/>
            <a:ext cx="457200" cy="3190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gray">
          <a:xfrm>
            <a:off x="0" y="0"/>
            <a:ext cx="457200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gray">
          <a:xfrm rot="5400000">
            <a:off x="-2213769" y="2510631"/>
            <a:ext cx="4876800" cy="4651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gray">
          <a:xfrm rot="5400000">
            <a:off x="-575469" y="5520531"/>
            <a:ext cx="1600200" cy="4651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ltGray">
          <a:xfrm>
            <a:off x="8769350" y="6538913"/>
            <a:ext cx="374650" cy="327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gray">
          <a:xfrm rot="5400000">
            <a:off x="6557962" y="3967163"/>
            <a:ext cx="4791075" cy="381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gray">
          <a:xfrm>
            <a:off x="8763000" y="1752600"/>
            <a:ext cx="381000" cy="1524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2549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H="1">
            <a:off x="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87630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8763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2543175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6672263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3657600" y="4547615"/>
            <a:ext cx="1828800" cy="18531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F7C85F-7305-414F-B4A2-D8D40C09A45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63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1971" y="122237"/>
            <a:ext cx="2005012" cy="6027737"/>
          </a:xfrm>
        </p:spPr>
        <p:txBody>
          <a:bodyPr vert="eaVert"/>
          <a:lstStyle>
            <a:lvl1pPr>
              <a:defRPr i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2238"/>
            <a:ext cx="5865813" cy="6027737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  <p:pic>
        <p:nvPicPr>
          <p:cNvPr id="7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8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6705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228725"/>
            <a:ext cx="8023225" cy="49212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2AEA018-D7F3-4093-9E65-4A5A8A40986F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01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FD8152-3626-40AD-AEE6-048DE3500CD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702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CE962A-592D-4270-A05A-EAC74C4467B3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991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28725"/>
            <a:ext cx="3935413" cy="4921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228725"/>
            <a:ext cx="3935412" cy="4921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1BE950-9D64-4000-ABE9-B0C36A5627F2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915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0C0E8B-5C04-4961-A74B-A4D068B9039F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12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53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1A495B-3E18-4932-AA8E-E7747080D14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6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269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C133A1-6BF3-4FC9-8B31-786C358D01FF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46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C66A93-FF67-4982-AC34-C15A55B3875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6841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F77ECF-6CCA-4AE3-B87A-AC483EBF449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2" descr="F:\Documents and Settings\Administrator\My Documents\unikom.gif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001000" y="0"/>
            <a:ext cx="762000" cy="772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39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Rectangle 69"/>
          <p:cNvSpPr>
            <a:spLocks noChangeArrowheads="1"/>
          </p:cNvSpPr>
          <p:nvPr/>
        </p:nvSpPr>
        <p:spPr bwMode="gray">
          <a:xfrm>
            <a:off x="457200" y="0"/>
            <a:ext cx="8477250" cy="7683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228725"/>
            <a:ext cx="8023225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791200" y="6248400"/>
            <a:ext cx="28956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en-US" altLang="en-US"/>
              <a:t>Company 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29000" y="6338888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20FD14-E913-489A-80B0-2AEF939DE01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0" y="0"/>
            <a:ext cx="457200" cy="7683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762000"/>
            <a:ext cx="457200" cy="152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0" y="914400"/>
            <a:ext cx="457200" cy="419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235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5105400"/>
            <a:ext cx="457200" cy="15446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42353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gray">
          <a:xfrm>
            <a:off x="0" y="6656388"/>
            <a:ext cx="457200" cy="2095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gray">
          <a:xfrm>
            <a:off x="457200" y="6650038"/>
            <a:ext cx="1304925" cy="2159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gray">
          <a:xfrm>
            <a:off x="1752600" y="6650038"/>
            <a:ext cx="7391400" cy="2159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5451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gray">
          <a:xfrm>
            <a:off x="8777288" y="6656388"/>
            <a:ext cx="366712" cy="209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4706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gray">
          <a:xfrm>
            <a:off x="8769350" y="6019800"/>
            <a:ext cx="374650" cy="64293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gray">
          <a:xfrm>
            <a:off x="8763000" y="914400"/>
            <a:ext cx="381000" cy="51054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gray">
          <a:xfrm>
            <a:off x="8763000" y="762000"/>
            <a:ext cx="381000" cy="1524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gray">
          <a:xfrm>
            <a:off x="8770938" y="0"/>
            <a:ext cx="373062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gray">
          <a:xfrm>
            <a:off x="457200" y="762000"/>
            <a:ext cx="8315325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3333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122238"/>
            <a:ext cx="6705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grpSp>
        <p:nvGrpSpPr>
          <p:cNvPr id="1128" name="Group 104"/>
          <p:cNvGrpSpPr>
            <a:grpSpLocks/>
          </p:cNvGrpSpPr>
          <p:nvPr/>
        </p:nvGrpSpPr>
        <p:grpSpPr bwMode="auto">
          <a:xfrm>
            <a:off x="8002588" y="69850"/>
            <a:ext cx="657225" cy="636588"/>
            <a:chOff x="5041" y="44"/>
            <a:chExt cx="414" cy="401"/>
          </a:xfrm>
        </p:grpSpPr>
        <p:sp>
          <p:nvSpPr>
            <p:cNvPr id="1129" name="Oval 105"/>
            <p:cNvSpPr>
              <a:spLocks noChangeArrowheads="1"/>
            </p:cNvSpPr>
            <p:nvPr userDrawn="1"/>
          </p:nvSpPr>
          <p:spPr bwMode="gray">
            <a:xfrm rot="149948">
              <a:off x="5161" y="161"/>
              <a:ext cx="175" cy="17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0" name="Group 106"/>
            <p:cNvGrpSpPr>
              <a:grpSpLocks/>
            </p:cNvGrpSpPr>
            <p:nvPr userDrawn="1"/>
          </p:nvGrpSpPr>
          <p:grpSpPr bwMode="auto">
            <a:xfrm rot="334874">
              <a:off x="5321" y="313"/>
              <a:ext cx="98" cy="75"/>
              <a:chOff x="3452" y="878"/>
              <a:chExt cx="402" cy="342"/>
            </a:xfrm>
          </p:grpSpPr>
          <p:sp>
            <p:nvSpPr>
              <p:cNvPr id="1131" name="Oval 10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Oval 10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Oval 10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4" name="Group 110"/>
            <p:cNvGrpSpPr>
              <a:grpSpLocks/>
            </p:cNvGrpSpPr>
            <p:nvPr userDrawn="1"/>
          </p:nvGrpSpPr>
          <p:grpSpPr bwMode="auto">
            <a:xfrm rot="-23704554">
              <a:off x="5358" y="218"/>
              <a:ext cx="97" cy="75"/>
              <a:chOff x="3452" y="878"/>
              <a:chExt cx="402" cy="342"/>
            </a:xfrm>
          </p:grpSpPr>
          <p:sp>
            <p:nvSpPr>
              <p:cNvPr id="1135" name="Oval 11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Oval 11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Oval 11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8" name="Group 114"/>
            <p:cNvGrpSpPr>
              <a:grpSpLocks/>
            </p:cNvGrpSpPr>
            <p:nvPr userDrawn="1"/>
          </p:nvGrpSpPr>
          <p:grpSpPr bwMode="auto">
            <a:xfrm rot="-4646600">
              <a:off x="5335" y="107"/>
              <a:ext cx="88" cy="82"/>
              <a:chOff x="3452" y="878"/>
              <a:chExt cx="402" cy="342"/>
            </a:xfrm>
          </p:grpSpPr>
          <p:sp>
            <p:nvSpPr>
              <p:cNvPr id="1139" name="Oval 11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Oval 11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Oval 11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2" name="Group 118"/>
            <p:cNvGrpSpPr>
              <a:grpSpLocks/>
            </p:cNvGrpSpPr>
            <p:nvPr userDrawn="1"/>
          </p:nvGrpSpPr>
          <p:grpSpPr bwMode="auto">
            <a:xfrm rot="2913403">
              <a:off x="5210" y="359"/>
              <a:ext cx="88" cy="83"/>
              <a:chOff x="3452" y="878"/>
              <a:chExt cx="402" cy="342"/>
            </a:xfrm>
          </p:grpSpPr>
          <p:sp>
            <p:nvSpPr>
              <p:cNvPr id="1143" name="Oval 119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Oval 120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Oval 121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6" name="Group 122"/>
            <p:cNvGrpSpPr>
              <a:grpSpLocks/>
            </p:cNvGrpSpPr>
            <p:nvPr userDrawn="1"/>
          </p:nvGrpSpPr>
          <p:grpSpPr bwMode="auto">
            <a:xfrm rot="-29488389">
              <a:off x="5212" y="46"/>
              <a:ext cx="88" cy="83"/>
              <a:chOff x="3452" y="878"/>
              <a:chExt cx="402" cy="342"/>
            </a:xfrm>
          </p:grpSpPr>
          <p:sp>
            <p:nvSpPr>
              <p:cNvPr id="1147" name="Oval 123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Oval 124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Oval 125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0" name="Group 126"/>
            <p:cNvGrpSpPr>
              <a:grpSpLocks/>
            </p:cNvGrpSpPr>
            <p:nvPr userDrawn="1"/>
          </p:nvGrpSpPr>
          <p:grpSpPr bwMode="auto">
            <a:xfrm rot="-10069553">
              <a:off x="5089" y="95"/>
              <a:ext cx="97" cy="76"/>
              <a:chOff x="3452" y="878"/>
              <a:chExt cx="402" cy="342"/>
            </a:xfrm>
          </p:grpSpPr>
          <p:sp>
            <p:nvSpPr>
              <p:cNvPr id="1151" name="Oval 12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Oval 12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Oval 12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4" name="Group 130"/>
            <p:cNvGrpSpPr>
              <a:grpSpLocks/>
            </p:cNvGrpSpPr>
            <p:nvPr userDrawn="1"/>
          </p:nvGrpSpPr>
          <p:grpSpPr bwMode="auto">
            <a:xfrm rot="-34314642">
              <a:off x="5041" y="204"/>
              <a:ext cx="97" cy="75"/>
              <a:chOff x="3452" y="878"/>
              <a:chExt cx="402" cy="342"/>
            </a:xfrm>
          </p:grpSpPr>
          <p:sp>
            <p:nvSpPr>
              <p:cNvPr id="1155" name="Oval 13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6" name="Oval 13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" name="Oval 13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8" name="Group 134"/>
            <p:cNvGrpSpPr>
              <a:grpSpLocks/>
            </p:cNvGrpSpPr>
            <p:nvPr userDrawn="1"/>
          </p:nvGrpSpPr>
          <p:grpSpPr bwMode="auto">
            <a:xfrm rot="-15041649">
              <a:off x="5085" y="304"/>
              <a:ext cx="88" cy="82"/>
              <a:chOff x="3452" y="878"/>
              <a:chExt cx="402" cy="342"/>
            </a:xfrm>
          </p:grpSpPr>
          <p:sp>
            <p:nvSpPr>
              <p:cNvPr id="1159" name="Oval 13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0" name="Oval 13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1" name="Oval 13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62" name="Rectangle 13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3246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r>
              <a:rPr lang="en-US" altLang="en-US" dirty="0"/>
              <a:t>www.themegallery.com</a:t>
            </a:r>
          </a:p>
        </p:txBody>
      </p:sp>
      <p:sp>
        <p:nvSpPr>
          <p:cNvPr id="1175" name="Line 151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6" name="Line 15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" name="Line 153"/>
          <p:cNvSpPr>
            <a:spLocks noChangeShapeType="1"/>
          </p:cNvSpPr>
          <p:nvPr/>
        </p:nvSpPr>
        <p:spPr bwMode="auto">
          <a:xfrm>
            <a:off x="0" y="66484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" name="Line 154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9" name="Line 15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1" name="Line 157"/>
          <p:cNvSpPr>
            <a:spLocks noChangeShapeType="1"/>
          </p:cNvSpPr>
          <p:nvPr/>
        </p:nvSpPr>
        <p:spPr bwMode="auto">
          <a:xfrm flipH="1">
            <a:off x="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2" name="Line 158"/>
          <p:cNvSpPr>
            <a:spLocks noChangeShapeType="1"/>
          </p:cNvSpPr>
          <p:nvPr/>
        </p:nvSpPr>
        <p:spPr bwMode="auto">
          <a:xfrm>
            <a:off x="1752600" y="66484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3" name="Line 159"/>
          <p:cNvSpPr>
            <a:spLocks noChangeShapeType="1"/>
          </p:cNvSpPr>
          <p:nvPr/>
        </p:nvSpPr>
        <p:spPr bwMode="auto">
          <a:xfrm>
            <a:off x="8763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STATE OF THE ART</a:t>
            </a:r>
            <a:endParaRPr lang="en-US" altLang="en-US" sz="7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756025"/>
            <a:ext cx="5791200" cy="692150"/>
          </a:xfrm>
        </p:spPr>
        <p:txBody>
          <a:bodyPr/>
          <a:lstStyle/>
          <a:p>
            <a:r>
              <a:rPr lang="en-US" altLang="en-US" sz="1600" dirty="0" err="1" smtClean="0"/>
              <a:t>Materi</a:t>
            </a:r>
            <a:r>
              <a:rPr lang="en-US" altLang="en-US" sz="1600" dirty="0" smtClean="0"/>
              <a:t> Proposal </a:t>
            </a:r>
            <a:r>
              <a:rPr lang="en-US" altLang="en-US" sz="1600" dirty="0" err="1" smtClean="0"/>
              <a:t>dan</a:t>
            </a:r>
            <a:r>
              <a:rPr lang="en-US" altLang="en-US" sz="1600" dirty="0" smtClean="0"/>
              <a:t> Seminar </a:t>
            </a:r>
            <a:r>
              <a:rPr lang="en-US" altLang="en-US" sz="1600" dirty="0" err="1" smtClean="0"/>
              <a:t>Tugas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Akhir</a:t>
            </a:r>
            <a:endParaRPr lang="en-US" altLang="en-US" sz="1600" dirty="0" smtClean="0"/>
          </a:p>
          <a:p>
            <a:r>
              <a:rPr lang="en-US" altLang="en-US" sz="1600" dirty="0" smtClean="0"/>
              <a:t>(</a:t>
            </a:r>
            <a:r>
              <a:rPr lang="en-US" altLang="en-US" sz="1600" dirty="0" err="1" smtClean="0"/>
              <a:t>Kelompok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Keilmuan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Sistem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Informasi</a:t>
            </a:r>
            <a:r>
              <a:rPr lang="en-US" altLang="en-US" sz="1600" dirty="0" smtClean="0"/>
              <a:t>)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Pendahuluan</a:t>
            </a:r>
            <a:endParaRPr lang="en-US" alt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524000"/>
            <a:ext cx="7629525" cy="4551363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buNone/>
            </a:pPr>
            <a:r>
              <a:rPr lang="en-US" sz="2000" dirty="0" err="1" smtClean="0">
                <a:latin typeface="+mn-lt"/>
              </a:rPr>
              <a:t>Kegiatan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</a:t>
            </a:r>
            <a:r>
              <a:rPr lang="en-US" sz="2000" dirty="0" smtClean="0">
                <a:latin typeface="+mn-lt"/>
              </a:rPr>
              <a:t> yang </a:t>
            </a:r>
            <a:r>
              <a:rPr lang="en-US" sz="2000" dirty="0" err="1" smtClean="0">
                <a:latin typeface="+mn-lt"/>
              </a:rPr>
              <a:t>tidak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kalah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penting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selain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masalah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dirty="0" err="1" smtClean="0">
                <a:latin typeface="+mn-lt"/>
              </a:rPr>
              <a:t>pertanyaan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dirty="0" err="1" smtClean="0">
                <a:latin typeface="+mn-lt"/>
              </a:rPr>
              <a:t>tujuan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dirty="0" err="1" smtClean="0">
                <a:latin typeface="+mn-lt"/>
              </a:rPr>
              <a:t>dan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metode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adalah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teori</a:t>
            </a:r>
            <a:r>
              <a:rPr lang="en-US" sz="2000" dirty="0" smtClean="0">
                <a:latin typeface="+mn-lt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err="1" smtClean="0"/>
              <a:t>Definisi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Kerlinger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:</a:t>
            </a:r>
          </a:p>
          <a:p>
            <a:pPr marL="344488" indent="0" algn="just">
              <a:buNone/>
            </a:pPr>
            <a:r>
              <a:rPr lang="en-US" sz="2000" dirty="0" smtClean="0"/>
              <a:t>“</a:t>
            </a:r>
            <a:r>
              <a:rPr lang="en-US" sz="2000" i="1" dirty="0" smtClean="0"/>
              <a:t>A theory is a set of interrelated constructs  (variables), definitions, and propositions that presents a systematic view of phenomena by specifying relations among variables</a:t>
            </a:r>
            <a:r>
              <a:rPr lang="en-US" sz="2000" dirty="0" smtClean="0"/>
              <a:t>”</a:t>
            </a:r>
          </a:p>
          <a:p>
            <a:pPr marL="344488" indent="0" algn="just">
              <a:buNone/>
            </a:pPr>
            <a:endParaRPr lang="en-US" sz="2000" dirty="0" smtClean="0"/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+mn-lt"/>
              </a:rPr>
              <a:t>T</a:t>
            </a:r>
            <a:r>
              <a:rPr lang="en-US" sz="2000" dirty="0" err="1" smtClean="0">
                <a:latin typeface="+mn-lt"/>
              </a:rPr>
              <a:t>eori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digunakan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untuk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menjelaskan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sebuah</a:t>
            </a:r>
            <a:r>
              <a:rPr lang="en-US" sz="2000" dirty="0" smtClean="0">
                <a:latin typeface="+mn-lt"/>
              </a:rPr>
              <a:t> model </a:t>
            </a:r>
            <a:r>
              <a:rPr lang="en-US" sz="2000" dirty="0" err="1" smtClean="0">
                <a:latin typeface="+mn-lt"/>
              </a:rPr>
              <a:t>atau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seperangkat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konsep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proposisi</a:t>
            </a:r>
            <a:r>
              <a:rPr lang="en-US" sz="2000" dirty="0" smtClean="0">
                <a:latin typeface="+mn-lt"/>
              </a:rPr>
              <a:t> yang  </a:t>
            </a:r>
            <a:r>
              <a:rPr lang="en-US" sz="2000" dirty="0" err="1" smtClean="0">
                <a:latin typeface="+mn-lt"/>
              </a:rPr>
              <a:t>sesuai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dengan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kejadian</a:t>
            </a:r>
            <a:r>
              <a:rPr lang="en-US" sz="2000" dirty="0" smtClean="0">
                <a:latin typeface="+mn-lt"/>
              </a:rPr>
              <a:t> yang </a:t>
            </a:r>
            <a:r>
              <a:rPr lang="en-US" sz="2000" dirty="0" err="1" smtClean="0">
                <a:latin typeface="+mn-lt"/>
              </a:rPr>
              <a:t>sebenarnya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atau</a:t>
            </a:r>
            <a:r>
              <a:rPr lang="en-US" sz="2000" dirty="0" smtClean="0">
                <a:latin typeface="+mn-lt"/>
              </a:rPr>
              <a:t>  </a:t>
            </a:r>
            <a:r>
              <a:rPr lang="en-US" sz="2000" dirty="0" err="1" smtClean="0">
                <a:latin typeface="+mn-lt"/>
              </a:rPr>
              <a:t>sebagai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dasar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melakukan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suatu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tindakan</a:t>
            </a:r>
            <a:r>
              <a:rPr lang="en-US" sz="2000" dirty="0" smtClean="0">
                <a:latin typeface="+mn-lt"/>
              </a:rPr>
              <a:t> yang </a:t>
            </a:r>
            <a:r>
              <a:rPr lang="en-US" sz="2000" dirty="0" err="1" smtClean="0">
                <a:latin typeface="+mn-lt"/>
              </a:rPr>
              <a:t>terkait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dengan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sebuah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peristiwa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tertentu</a:t>
            </a:r>
            <a:r>
              <a:rPr lang="en-US" sz="2000" dirty="0" smtClean="0">
                <a:latin typeface="+mn-lt"/>
              </a:rPr>
              <a:t>.</a:t>
            </a:r>
            <a:endParaRPr lang="en-US" altLang="en-US" sz="2000" dirty="0">
              <a:latin typeface="+mn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88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700" dirty="0" err="1" smtClean="0"/>
              <a:t>Fungsi</a:t>
            </a:r>
            <a:r>
              <a:rPr lang="en-US" altLang="en-US" sz="2700" dirty="0" smtClean="0"/>
              <a:t> </a:t>
            </a:r>
            <a:r>
              <a:rPr lang="en-US" altLang="en-US" sz="2700" dirty="0" err="1" smtClean="0"/>
              <a:t>Teori</a:t>
            </a:r>
            <a:r>
              <a:rPr lang="en-US" altLang="en-US" sz="2700" dirty="0" smtClean="0"/>
              <a:t> </a:t>
            </a:r>
            <a:r>
              <a:rPr lang="en-US" altLang="en-US" sz="2700" dirty="0" err="1" smtClean="0"/>
              <a:t>Dalam</a:t>
            </a:r>
            <a:r>
              <a:rPr lang="en-US" altLang="en-US" sz="2700" dirty="0" smtClean="0"/>
              <a:t> </a:t>
            </a:r>
            <a:r>
              <a:rPr lang="en-US" altLang="en-US" sz="2700" dirty="0" err="1" smtClean="0"/>
              <a:t>Penelitian</a:t>
            </a:r>
            <a:r>
              <a:rPr lang="en-US" altLang="en-US" sz="2700" dirty="0" smtClean="0"/>
              <a:t>(1)</a:t>
            </a:r>
            <a:endParaRPr lang="en-US" altLang="en-US" sz="27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524000"/>
            <a:ext cx="7629525" cy="45513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1600" b="1" dirty="0" err="1" smtClean="0"/>
              <a:t>Penelitian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Kuantitatif</a:t>
            </a:r>
            <a:endParaRPr lang="en-US" sz="1600" b="1" dirty="0" smtClean="0"/>
          </a:p>
          <a:p>
            <a:pPr marL="687388" algn="just">
              <a:buFontTx/>
              <a:buChar char="-"/>
            </a:pP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dasar</a:t>
            </a:r>
            <a:r>
              <a:rPr lang="en-US" sz="1600" dirty="0" smtClean="0"/>
              <a:t> </a:t>
            </a:r>
            <a:r>
              <a:rPr lang="en-US" sz="1600" dirty="0" err="1" smtClean="0"/>
              <a:t>penelitian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diuji</a:t>
            </a:r>
            <a:endParaRPr lang="en-US" sz="1600" dirty="0" smtClean="0"/>
          </a:p>
          <a:p>
            <a:pPr marL="687388" algn="just">
              <a:buFontTx/>
              <a:buChar char="-"/>
            </a:pPr>
            <a:r>
              <a:rPr lang="en-US" sz="1600" dirty="0" err="1" smtClean="0"/>
              <a:t>Teori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dijelaskan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</a:t>
            </a:r>
            <a:r>
              <a:rPr lang="en-US" sz="1600" dirty="0" err="1" smtClean="0"/>
              <a:t>komprehensif</a:t>
            </a:r>
            <a:r>
              <a:rPr lang="en-US" sz="1600" dirty="0" smtClean="0"/>
              <a:t> </a:t>
            </a:r>
            <a:r>
              <a:rPr lang="en-US" sz="1600" dirty="0" err="1" smtClean="0"/>
              <a:t>s</a:t>
            </a:r>
            <a:r>
              <a:rPr lang="en-US" sz="1600" dirty="0" err="1" smtClean="0"/>
              <a:t>ebelum</a:t>
            </a:r>
            <a:r>
              <a:rPr lang="en-US" sz="1600" dirty="0" smtClean="0"/>
              <a:t> </a:t>
            </a:r>
            <a:r>
              <a:rPr lang="en-US" sz="1600" dirty="0" err="1" smtClean="0"/>
              <a:t>mulai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</a:t>
            </a:r>
            <a:r>
              <a:rPr lang="en-US" sz="1600" dirty="0" err="1" smtClean="0"/>
              <a:t>pengumpulan</a:t>
            </a:r>
            <a:r>
              <a:rPr lang="en-US" sz="1600" dirty="0" smtClean="0"/>
              <a:t> data</a:t>
            </a:r>
          </a:p>
          <a:p>
            <a:pPr marL="687388" algn="just">
              <a:buFontTx/>
              <a:buChar char="-"/>
            </a:pPr>
            <a:r>
              <a:rPr lang="en-US" sz="1600" dirty="0" err="1" smtClean="0"/>
              <a:t>Teori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 err="1" smtClean="0"/>
              <a:t>kerangka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(</a:t>
            </a:r>
            <a:r>
              <a:rPr lang="en-US" sz="1600" i="1" dirty="0" smtClean="0"/>
              <a:t>framework</a:t>
            </a:r>
            <a:r>
              <a:rPr lang="en-US" sz="1600" dirty="0" smtClean="0"/>
              <a:t>)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keseluruhan</a:t>
            </a:r>
            <a:r>
              <a:rPr lang="en-US" sz="1600" dirty="0" smtClean="0"/>
              <a:t> proses </a:t>
            </a:r>
            <a:r>
              <a:rPr lang="en-US" sz="1600" dirty="0" err="1" smtClean="0"/>
              <a:t>penelitian</a:t>
            </a:r>
            <a:endParaRPr lang="en-US" sz="1600" dirty="0" smtClean="0"/>
          </a:p>
          <a:p>
            <a:pPr marL="687388" algn="just">
              <a:buFontTx/>
              <a:buChar char="-"/>
            </a:pPr>
            <a:r>
              <a:rPr lang="en-US" sz="1600" dirty="0" err="1" smtClean="0"/>
              <a:t>Teori</a:t>
            </a:r>
            <a:r>
              <a:rPr lang="en-US" sz="1600" dirty="0" smtClean="0"/>
              <a:t> </a:t>
            </a:r>
            <a:r>
              <a:rPr lang="en-US" sz="1600" dirty="0" err="1" smtClean="0"/>
              <a:t>berbentuk</a:t>
            </a:r>
            <a:r>
              <a:rPr lang="en-US" sz="1600" dirty="0" smtClean="0"/>
              <a:t> </a:t>
            </a:r>
            <a:r>
              <a:rPr lang="en-US" sz="1600" dirty="0" err="1" smtClean="0"/>
              <a:t>hipotesis</a:t>
            </a:r>
            <a:r>
              <a:rPr lang="en-US" sz="1600" dirty="0" smtClean="0"/>
              <a:t> yang </a:t>
            </a:r>
            <a:r>
              <a:rPr lang="en-US" sz="1600" dirty="0" err="1" smtClean="0"/>
              <a:t>nantinya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diuji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diverifikasi</a:t>
            </a:r>
            <a:endParaRPr lang="en-US" sz="1600" dirty="0" smtClean="0"/>
          </a:p>
          <a:p>
            <a:pPr marL="344488" indent="0" algn="just">
              <a:buNone/>
            </a:pPr>
            <a:endParaRPr lang="en-US" sz="1600" dirty="0" smtClean="0"/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dirty="0" err="1" smtClean="0">
                <a:latin typeface="+mn-lt"/>
              </a:rPr>
              <a:t>Penelitian</a:t>
            </a:r>
            <a:r>
              <a:rPr lang="en-US" sz="1600" b="1" dirty="0" smtClean="0">
                <a:latin typeface="+mn-lt"/>
              </a:rPr>
              <a:t> </a:t>
            </a:r>
            <a:r>
              <a:rPr lang="en-US" sz="1600" b="1" dirty="0" err="1" smtClean="0">
                <a:latin typeface="+mn-lt"/>
              </a:rPr>
              <a:t>Kualitatif</a:t>
            </a:r>
            <a:endParaRPr lang="en-US" sz="1600" b="1" dirty="0" smtClean="0">
              <a:latin typeface="+mn-lt"/>
            </a:endParaRPr>
          </a:p>
          <a:p>
            <a:pPr marL="687388" lvl="1" indent="-342900" algn="just">
              <a:spcBef>
                <a:spcPts val="0"/>
              </a:spcBef>
              <a:buFontTx/>
              <a:buChar char="-"/>
            </a:pPr>
            <a:r>
              <a:rPr lang="en-US" altLang="en-US" sz="1600" dirty="0" err="1" smtClean="0">
                <a:latin typeface="+mn-lt"/>
              </a:rPr>
              <a:t>Teori</a:t>
            </a:r>
            <a:r>
              <a:rPr lang="en-US" altLang="en-US" sz="1600" dirty="0" smtClean="0">
                <a:latin typeface="+mn-lt"/>
              </a:rPr>
              <a:t> </a:t>
            </a:r>
            <a:r>
              <a:rPr lang="en-US" altLang="en-US" sz="1600" dirty="0" err="1" smtClean="0">
                <a:latin typeface="+mn-lt"/>
              </a:rPr>
              <a:t>dihasilkan</a:t>
            </a:r>
            <a:r>
              <a:rPr lang="en-US" altLang="en-US" sz="1600" dirty="0" smtClean="0">
                <a:latin typeface="+mn-lt"/>
              </a:rPr>
              <a:t> </a:t>
            </a:r>
            <a:r>
              <a:rPr lang="en-US" altLang="en-US" sz="1600" dirty="0" err="1" smtClean="0">
                <a:latin typeface="+mn-lt"/>
              </a:rPr>
              <a:t>atau</a:t>
            </a:r>
            <a:r>
              <a:rPr lang="en-US" altLang="en-US" sz="1600" dirty="0" smtClean="0">
                <a:latin typeface="+mn-lt"/>
              </a:rPr>
              <a:t> </a:t>
            </a:r>
            <a:r>
              <a:rPr lang="en-US" altLang="en-US" sz="1600" dirty="0" err="1" smtClean="0">
                <a:latin typeface="+mn-lt"/>
              </a:rPr>
              <a:t>dikembangkan</a:t>
            </a:r>
            <a:r>
              <a:rPr lang="en-US" alt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dari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lapangan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dengan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melihat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fenomena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atau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gejala</a:t>
            </a:r>
            <a:r>
              <a:rPr lang="en-US" sz="1600" dirty="0" smtClean="0">
                <a:latin typeface="+mn-lt"/>
              </a:rPr>
              <a:t> yang </a:t>
            </a:r>
            <a:r>
              <a:rPr lang="en-US" sz="1600" dirty="0" err="1" smtClean="0">
                <a:latin typeface="+mn-lt"/>
              </a:rPr>
              <a:t>terjadi</a:t>
            </a:r>
            <a:endParaRPr lang="en-US" sz="1600" dirty="0" smtClean="0">
              <a:latin typeface="+mn-lt"/>
            </a:endParaRPr>
          </a:p>
          <a:p>
            <a:pPr marL="687388" lvl="1" indent="-342900" algn="just">
              <a:spcBef>
                <a:spcPts val="0"/>
              </a:spcBef>
              <a:buFontTx/>
              <a:buChar char="-"/>
            </a:pPr>
            <a:r>
              <a:rPr lang="it-IT" sz="1600" dirty="0">
                <a:latin typeface="+mn-lt"/>
              </a:rPr>
              <a:t>T</a:t>
            </a:r>
            <a:r>
              <a:rPr lang="it-IT" sz="1600" dirty="0" smtClean="0">
                <a:latin typeface="+mn-lt"/>
              </a:rPr>
              <a:t>eori berbentuk pola (</a:t>
            </a:r>
            <a:r>
              <a:rPr lang="it-IT" sz="1600" i="1" dirty="0" smtClean="0">
                <a:latin typeface="+mn-lt"/>
              </a:rPr>
              <a:t>pattern</a:t>
            </a:r>
            <a:r>
              <a:rPr lang="it-IT" sz="1600" dirty="0" smtClean="0">
                <a:latin typeface="+mn-lt"/>
              </a:rPr>
              <a:t>) atau generalisasi naturalistik (</a:t>
            </a:r>
            <a:r>
              <a:rPr lang="it-IT" sz="1600" i="1" dirty="0" smtClean="0">
                <a:latin typeface="+mn-lt"/>
              </a:rPr>
              <a:t>naturalistic generalization</a:t>
            </a:r>
            <a:r>
              <a:rPr lang="it-IT" sz="1600" dirty="0" smtClean="0">
                <a:latin typeface="+mn-lt"/>
              </a:rPr>
              <a:t>)</a:t>
            </a:r>
          </a:p>
          <a:p>
            <a:pPr marL="687388" lvl="1" indent="-342900" algn="just">
              <a:spcBef>
                <a:spcPts val="0"/>
              </a:spcBef>
              <a:buFontTx/>
              <a:buChar char="-"/>
            </a:pPr>
            <a:r>
              <a:rPr lang="it-IT" sz="1600" dirty="0">
                <a:latin typeface="+mn-lt"/>
              </a:rPr>
              <a:t>P</a:t>
            </a:r>
            <a:r>
              <a:rPr lang="it-IT" sz="1600" dirty="0" smtClean="0">
                <a:latin typeface="+mn-lt"/>
              </a:rPr>
              <a:t>ola dari suatu fenomena bisa dianggap sebagai sebuah teori</a:t>
            </a:r>
          </a:p>
          <a:p>
            <a:pPr marL="687388" lvl="1" indent="-342900" algn="just">
              <a:spcBef>
                <a:spcPts val="0"/>
              </a:spcBef>
              <a:buFontTx/>
              <a:buChar char="-"/>
            </a:pPr>
            <a:r>
              <a:rPr lang="en-US" sz="1600" dirty="0" err="1" smtClean="0">
                <a:latin typeface="+mn-lt"/>
              </a:rPr>
              <a:t>Teori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dipakai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sebagai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bahan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analisis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untuk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memahami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persoalan</a:t>
            </a:r>
            <a:r>
              <a:rPr lang="en-US" sz="1600" dirty="0" smtClean="0">
                <a:latin typeface="+mn-lt"/>
              </a:rPr>
              <a:t> yang </a:t>
            </a:r>
            <a:r>
              <a:rPr lang="en-US" sz="1600" dirty="0" err="1" smtClean="0">
                <a:latin typeface="+mn-lt"/>
              </a:rPr>
              <a:t>diteliti</a:t>
            </a:r>
            <a:endParaRPr lang="en-US" sz="1600" dirty="0" smtClean="0">
              <a:latin typeface="+mn-lt"/>
            </a:endParaRPr>
          </a:p>
          <a:p>
            <a:pPr marL="687388" lvl="1" indent="-342900" algn="just">
              <a:spcBef>
                <a:spcPts val="0"/>
              </a:spcBef>
              <a:buFontTx/>
              <a:buChar char="-"/>
            </a:pPr>
            <a:endParaRPr lang="en-US" altLang="en-US" sz="1600" dirty="0">
              <a:latin typeface="+mn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742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700" dirty="0" err="1" smtClean="0"/>
              <a:t>Fungsi</a:t>
            </a:r>
            <a:r>
              <a:rPr lang="en-US" altLang="en-US" sz="2700" dirty="0" smtClean="0"/>
              <a:t> </a:t>
            </a:r>
            <a:r>
              <a:rPr lang="en-US" altLang="en-US" sz="2700" dirty="0" err="1" smtClean="0"/>
              <a:t>Teori</a:t>
            </a:r>
            <a:r>
              <a:rPr lang="en-US" altLang="en-US" sz="2700" dirty="0" smtClean="0"/>
              <a:t> </a:t>
            </a:r>
            <a:r>
              <a:rPr lang="en-US" altLang="en-US" sz="2700" dirty="0" err="1" smtClean="0"/>
              <a:t>Dalam</a:t>
            </a:r>
            <a:r>
              <a:rPr lang="en-US" altLang="en-US" sz="2700" dirty="0" smtClean="0"/>
              <a:t> </a:t>
            </a:r>
            <a:r>
              <a:rPr lang="en-US" altLang="en-US" sz="2700" dirty="0" err="1" smtClean="0"/>
              <a:t>Penelitian</a:t>
            </a:r>
            <a:r>
              <a:rPr lang="en-US" altLang="en-US" sz="2700" dirty="0" smtClean="0"/>
              <a:t> (2)</a:t>
            </a:r>
            <a:endParaRPr lang="en-US" altLang="en-US" sz="27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524000"/>
            <a:ext cx="7629525" cy="4551363"/>
          </a:xfrm>
        </p:spPr>
        <p:txBody>
          <a:bodyPr/>
          <a:lstStyle/>
          <a:p>
            <a:pPr marL="52388" lvl="1" indent="0" algn="just">
              <a:spcBef>
                <a:spcPts val="0"/>
              </a:spcBef>
              <a:buNone/>
            </a:pPr>
            <a:r>
              <a:rPr lang="en-US" sz="2000" dirty="0" smtClean="0">
                <a:latin typeface="+mn-lt"/>
              </a:rPr>
              <a:t>Agar </a:t>
            </a:r>
            <a:r>
              <a:rPr lang="en-US" sz="2000" dirty="0" err="1" smtClean="0">
                <a:latin typeface="+mn-lt"/>
              </a:rPr>
              <a:t>peneliti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tidak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melakukan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duplikasi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replikasi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dari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sebelumnya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dirty="0" err="1" smtClean="0">
                <a:latin typeface="+mn-lt"/>
              </a:rPr>
              <a:t>sehingga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terlihat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ada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kontribusi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dari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penelitiannya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maka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harus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membuat</a:t>
            </a:r>
            <a:r>
              <a:rPr lang="en-US" sz="2000" dirty="0" smtClean="0">
                <a:latin typeface="+mn-lt"/>
              </a:rPr>
              <a:t> ‘</a:t>
            </a:r>
            <a:r>
              <a:rPr lang="en-US" sz="2000" b="1" i="1" dirty="0" smtClean="0">
                <a:latin typeface="+mn-lt"/>
              </a:rPr>
              <a:t>state of the art</a:t>
            </a:r>
            <a:r>
              <a:rPr lang="en-US" sz="2000" dirty="0" smtClean="0">
                <a:latin typeface="+mn-lt"/>
              </a:rPr>
              <a:t>’ </a:t>
            </a:r>
            <a:r>
              <a:rPr lang="en-US" sz="2000" dirty="0" err="1" smtClean="0">
                <a:latin typeface="+mn-lt"/>
              </a:rPr>
              <a:t>dalam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</a:t>
            </a:r>
            <a:r>
              <a:rPr lang="en-US" sz="2000" dirty="0" smtClean="0">
                <a:latin typeface="+mn-lt"/>
              </a:rPr>
              <a:t> yang </a:t>
            </a:r>
            <a:r>
              <a:rPr lang="en-US" sz="2000" dirty="0" err="1" smtClean="0">
                <a:latin typeface="+mn-lt"/>
              </a:rPr>
              <a:t>meliputi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siapa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saja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hingga</a:t>
            </a:r>
            <a:r>
              <a:rPr lang="en-US" sz="2000" dirty="0" smtClean="0">
                <a:latin typeface="+mn-lt"/>
              </a:rPr>
              <a:t> yang paling </a:t>
            </a:r>
            <a:r>
              <a:rPr lang="en-US" sz="2000" dirty="0" err="1" smtClean="0">
                <a:latin typeface="+mn-lt"/>
              </a:rPr>
              <a:t>terakhir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meneliti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apa</a:t>
            </a:r>
            <a:r>
              <a:rPr lang="en-US" sz="2000" dirty="0" smtClean="0">
                <a:latin typeface="+mn-lt"/>
              </a:rPr>
              <a:t>, di </a:t>
            </a:r>
            <a:r>
              <a:rPr lang="en-US" sz="2000" dirty="0" err="1" smtClean="0">
                <a:latin typeface="+mn-lt"/>
              </a:rPr>
              <a:t>mana</a:t>
            </a:r>
            <a:r>
              <a:rPr lang="en-US" sz="2000" dirty="0" smtClean="0">
                <a:latin typeface="+mn-lt"/>
              </a:rPr>
              <a:t> (</a:t>
            </a:r>
            <a:r>
              <a:rPr lang="en-US" sz="2000" dirty="0" err="1" smtClean="0">
                <a:latin typeface="+mn-lt"/>
              </a:rPr>
              <a:t>jika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lapangan</a:t>
            </a:r>
            <a:r>
              <a:rPr lang="en-US" sz="2000" dirty="0" smtClean="0">
                <a:latin typeface="+mn-lt"/>
              </a:rPr>
              <a:t>), </a:t>
            </a:r>
            <a:r>
              <a:rPr lang="en-US" sz="2000" dirty="0" err="1" smtClean="0">
                <a:latin typeface="+mn-lt"/>
              </a:rPr>
              <a:t>apa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masalahnya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dirty="0" err="1" smtClean="0">
                <a:latin typeface="+mn-lt"/>
              </a:rPr>
              <a:t>metode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apa</a:t>
            </a:r>
            <a:r>
              <a:rPr lang="en-US" sz="2000" dirty="0" smtClean="0">
                <a:latin typeface="+mn-lt"/>
              </a:rPr>
              <a:t> yang </a:t>
            </a:r>
            <a:r>
              <a:rPr lang="en-US" sz="2000" dirty="0" err="1" smtClean="0">
                <a:latin typeface="+mn-lt"/>
              </a:rPr>
              <a:t>dipakai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dirty="0" err="1" smtClean="0">
                <a:latin typeface="+mn-lt"/>
              </a:rPr>
              <a:t>dan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dengan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hasil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apa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(</a:t>
            </a:r>
            <a:r>
              <a:rPr lang="en-US" sz="2000" dirty="0" err="1" smtClean="0">
                <a:latin typeface="+mn-lt"/>
              </a:rPr>
              <a:t>dapat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menggunakan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tabel</a:t>
            </a:r>
            <a:r>
              <a:rPr lang="en-US" sz="2000" dirty="0" smtClean="0">
                <a:latin typeface="+mn-lt"/>
              </a:rPr>
              <a:t>) </a:t>
            </a:r>
            <a:r>
              <a:rPr lang="en-US" sz="2000" dirty="0" err="1" smtClean="0">
                <a:latin typeface="+mn-lt"/>
              </a:rPr>
              <a:t>kemudian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apa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kontribusi</a:t>
            </a:r>
            <a:r>
              <a:rPr lang="en-US" sz="2000" dirty="0" smtClean="0">
                <a:latin typeface="+mn-lt"/>
              </a:rPr>
              <a:t>/</a:t>
            </a:r>
            <a:r>
              <a:rPr lang="en-US" sz="2000" dirty="0" err="1" smtClean="0">
                <a:latin typeface="+mn-lt"/>
              </a:rPr>
              <a:t>pembeda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</a:t>
            </a:r>
            <a:r>
              <a:rPr lang="en-US" sz="2000" dirty="0" smtClean="0">
                <a:latin typeface="+mn-lt"/>
              </a:rPr>
              <a:t> yang </a:t>
            </a:r>
            <a:r>
              <a:rPr lang="en-US" sz="2000" dirty="0" err="1" smtClean="0">
                <a:latin typeface="+mn-lt"/>
              </a:rPr>
              <a:t>sedang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dilakukan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dari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penelitian-penelitian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sebelumnya</a:t>
            </a:r>
            <a:r>
              <a:rPr lang="en-US" sz="2000" dirty="0" smtClean="0">
                <a:latin typeface="+mn-lt"/>
              </a:rPr>
              <a:t>.</a:t>
            </a:r>
            <a:endParaRPr lang="en-US" altLang="en-US" sz="2000" dirty="0">
              <a:latin typeface="+mn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436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Apa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 State Of The Art?</a:t>
            </a:r>
            <a:endParaRPr lang="en-US" alt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524000"/>
            <a:ext cx="7629525" cy="4551363"/>
          </a:xfrm>
        </p:spPr>
        <p:txBody>
          <a:bodyPr/>
          <a:lstStyle/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en-US" sz="2000" b="1" i="1" dirty="0" smtClean="0"/>
              <a:t>State of the art</a:t>
            </a:r>
            <a:r>
              <a:rPr lang="en-US" altLang="en-US" sz="2000" b="1" dirty="0" smtClean="0"/>
              <a:t> </a:t>
            </a:r>
            <a:r>
              <a:rPr lang="en-US" altLang="en-US" sz="2000" dirty="0" err="1" smtClean="0"/>
              <a:t>bermanfaat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untuk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mengetahui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perkembangan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ilmu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pada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topik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bidang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masalah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umum</a:t>
            </a:r>
            <a:r>
              <a:rPr lang="en-US" altLang="en-US" sz="2000" dirty="0" smtClean="0"/>
              <a:t> yang </a:t>
            </a:r>
            <a:r>
              <a:rPr lang="en-US" altLang="en-US" sz="2000" dirty="0" err="1" smtClean="0"/>
              <a:t>diteliti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hingga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peneliti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dapat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merumuskan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masalah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penelitian</a:t>
            </a:r>
            <a:r>
              <a:rPr lang="en-US" altLang="en-US" sz="2000" dirty="0" smtClean="0"/>
              <a:t> yang </a:t>
            </a:r>
            <a:r>
              <a:rPr lang="en-US" altLang="en-US" sz="2000" dirty="0" err="1" smtClean="0"/>
              <a:t>dapat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memberikan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kontribusi</a:t>
            </a:r>
            <a:r>
              <a:rPr lang="en-US" altLang="en-US" sz="2000" dirty="0" smtClean="0"/>
              <a:t>. </a:t>
            </a:r>
            <a:r>
              <a:rPr lang="en-US" sz="2000" dirty="0" err="1" smtClean="0"/>
              <a:t>Kontribusi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disini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berbentuk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penyelesaian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instansi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tentunya</a:t>
            </a:r>
            <a:r>
              <a:rPr lang="en-US" sz="2000" dirty="0" smtClean="0"/>
              <a:t>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pernah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orang lain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kontribusi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instansi</a:t>
            </a:r>
            <a:r>
              <a:rPr lang="en-US" sz="2000" dirty="0" smtClean="0"/>
              <a:t>/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penambahan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kontribusi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penyelesaian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i="1" dirty="0" smtClean="0"/>
              <a:t>reengineering</a:t>
            </a:r>
            <a:r>
              <a:rPr lang="en-US" sz="2000" dirty="0" smtClean="0"/>
              <a:t>.</a:t>
            </a:r>
            <a:endParaRPr lang="en-US" altLang="en-US" sz="200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Apa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 State Of The Art?</a:t>
            </a:r>
            <a:endParaRPr lang="en-US" alt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524000"/>
            <a:ext cx="7629525" cy="4551363"/>
          </a:xfrm>
        </p:spPr>
        <p:txBody>
          <a:bodyPr/>
          <a:lstStyle/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 err="1" smtClean="0"/>
              <a:t>Menurut</a:t>
            </a:r>
            <a:r>
              <a:rPr lang="en-US" altLang="en-US" sz="2000" dirty="0" smtClean="0"/>
              <a:t> Prof. Dr. </a:t>
            </a:r>
            <a:r>
              <a:rPr lang="en-US" altLang="en-US" sz="2000" dirty="0" err="1" smtClean="0"/>
              <a:t>Husein</a:t>
            </a:r>
            <a:r>
              <a:rPr lang="en-US" altLang="en-US" sz="2000" dirty="0" smtClean="0"/>
              <a:t> Umar, </a:t>
            </a:r>
            <a:r>
              <a:rPr lang="en-US" altLang="en-US" sz="2000" i="1" dirty="0" smtClean="0"/>
              <a:t>State of the art </a:t>
            </a:r>
            <a:r>
              <a:rPr lang="en-US" altLang="en-US" sz="2000" dirty="0" err="1" smtClean="0"/>
              <a:t>adalah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rancangan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penelitian</a:t>
            </a:r>
            <a:r>
              <a:rPr lang="en-US" altLang="en-US" sz="2000" dirty="0" smtClean="0"/>
              <a:t> yang </a:t>
            </a:r>
            <a:r>
              <a:rPr lang="en-US" altLang="en-US" sz="2000" dirty="0" err="1" smtClean="0"/>
              <a:t>terperinci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unik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dibandingkan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penelitian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terdahulu</a:t>
            </a:r>
            <a:r>
              <a:rPr lang="en-US" altLang="en-US" sz="2000" dirty="0" smtClean="0"/>
              <a:t>.</a:t>
            </a:r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en-US" sz="2000" dirty="0"/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dirty="0" err="1"/>
              <a:t>Memastikan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duplikasi</a:t>
            </a:r>
            <a:r>
              <a:rPr lang="en-US" sz="2000" dirty="0"/>
              <a:t>, </a:t>
            </a:r>
            <a:r>
              <a:rPr lang="en-US" sz="2000" dirty="0" err="1"/>
              <a:t>plagiarisme</a:t>
            </a:r>
            <a:r>
              <a:rPr lang="en-US" sz="2000" dirty="0"/>
              <a:t> ide,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redundansi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/>
              <a:t>.</a:t>
            </a:r>
            <a:endParaRPr lang="en-US" altLang="en-US" sz="2000" dirty="0" smtClean="0"/>
          </a:p>
          <a:p>
            <a:pPr marL="0" lvl="1" indent="0" algn="just">
              <a:spcBef>
                <a:spcPts val="0"/>
              </a:spcBef>
              <a:buNone/>
            </a:pPr>
            <a:endParaRPr lang="en-US" altLang="en-US" sz="2000" i="1" dirty="0" smtClean="0"/>
          </a:p>
          <a:p>
            <a:pPr marL="3429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en-US" sz="2000" i="1" dirty="0" smtClean="0"/>
              <a:t>State of the art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dapat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dijadikan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sebagai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dasar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penelitian</a:t>
            </a:r>
            <a:r>
              <a:rPr lang="en-US" altLang="en-US" sz="2000" dirty="0" smtClean="0"/>
              <a:t> yang </a:t>
            </a:r>
            <a:r>
              <a:rPr lang="en-US" altLang="en-US" sz="2000" dirty="0" err="1" smtClean="0"/>
              <a:t>tertuang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pada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latar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belakang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penelitian</a:t>
            </a:r>
            <a:r>
              <a:rPr lang="en-US" altLang="en-US" sz="2000" dirty="0" smtClean="0"/>
              <a:t>.</a:t>
            </a:r>
            <a:endParaRPr lang="en-US" altLang="en-US" sz="2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Tugas</a:t>
            </a:r>
            <a:endParaRPr lang="en-US" alt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524000"/>
            <a:ext cx="7629525" cy="4551363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buNone/>
            </a:pPr>
            <a:r>
              <a:rPr lang="en-US" altLang="en-US" sz="2000" dirty="0" err="1" smtClean="0"/>
              <a:t>Sesuai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tema</a:t>
            </a:r>
            <a:r>
              <a:rPr lang="en-US" altLang="en-US" sz="2000" dirty="0" smtClean="0"/>
              <a:t> yang </a:t>
            </a:r>
            <a:r>
              <a:rPr lang="en-US" altLang="en-US" sz="2000" dirty="0" err="1" smtClean="0"/>
              <a:t>sudah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dipilih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minggu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lalu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silahkan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cari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jurnal-jurnal</a:t>
            </a:r>
            <a:r>
              <a:rPr lang="en-US" altLang="en-US" sz="2000" dirty="0" smtClean="0"/>
              <a:t> yang </a:t>
            </a:r>
            <a:r>
              <a:rPr lang="en-US" altLang="en-US" sz="2000" dirty="0" err="1" smtClean="0"/>
              <a:t>sesuai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tema</a:t>
            </a:r>
            <a:r>
              <a:rPr lang="en-US" altLang="en-US" sz="2000" dirty="0" smtClean="0"/>
              <a:t> (minimal 5 </a:t>
            </a:r>
            <a:r>
              <a:rPr lang="en-US" altLang="en-US" sz="2000" dirty="0" err="1" smtClean="0"/>
              <a:t>jurnal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terbaru</a:t>
            </a:r>
            <a:r>
              <a:rPr lang="en-US" altLang="en-US" sz="2000" dirty="0" smtClean="0"/>
              <a:t> (</a:t>
            </a:r>
            <a:r>
              <a:rPr lang="en-US" altLang="en-US" sz="2000" dirty="0" err="1" smtClean="0"/>
              <a:t>jangan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dari</a:t>
            </a:r>
            <a:r>
              <a:rPr lang="en-US" altLang="en-US" sz="2000" dirty="0" smtClean="0"/>
              <a:t> e-lib </a:t>
            </a:r>
            <a:r>
              <a:rPr lang="en-US" altLang="en-US" sz="2000" dirty="0" err="1" smtClean="0"/>
              <a:t>atau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repositori</a:t>
            </a:r>
            <a:r>
              <a:rPr lang="en-US" altLang="en-US" sz="2000" dirty="0" smtClean="0"/>
              <a:t>)) </a:t>
            </a:r>
            <a:r>
              <a:rPr lang="en-US" altLang="en-US" sz="2000" dirty="0" err="1" smtClean="0"/>
              <a:t>kemudian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buat</a:t>
            </a:r>
            <a:r>
              <a:rPr lang="en-US" altLang="en-US" sz="2000" dirty="0" smtClean="0"/>
              <a:t> </a:t>
            </a:r>
            <a:r>
              <a:rPr lang="en-US" altLang="en-US" sz="2000" i="1" dirty="0" smtClean="0"/>
              <a:t>state of the art</a:t>
            </a:r>
            <a:r>
              <a:rPr lang="en-US" altLang="en-US" sz="2000" dirty="0" smtClean="0"/>
              <a:t>. </a:t>
            </a:r>
            <a:r>
              <a:rPr lang="en-US" altLang="en-US" sz="2000" dirty="0" err="1" smtClean="0"/>
              <a:t>Kirimkan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ke</a:t>
            </a:r>
            <a:r>
              <a:rPr lang="en-US" altLang="en-US" sz="2000" dirty="0" smtClean="0"/>
              <a:t> email </a:t>
            </a:r>
            <a:r>
              <a:rPr lang="en-US" altLang="en-US" sz="2000" dirty="0" err="1" smtClean="0"/>
              <a:t>saya</a:t>
            </a:r>
            <a:r>
              <a:rPr lang="en-US" altLang="en-US" sz="2000" dirty="0" smtClean="0"/>
              <a:t> paling </a:t>
            </a:r>
            <a:r>
              <a:rPr lang="en-US" altLang="en-US" sz="2000" dirty="0" err="1" smtClean="0"/>
              <a:t>lambat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hari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Kamis</a:t>
            </a:r>
            <a:r>
              <a:rPr lang="en-US" altLang="en-US" sz="2000" dirty="0" smtClean="0"/>
              <a:t> 23 April 2020 </a:t>
            </a:r>
            <a:r>
              <a:rPr lang="en-US" altLang="en-US" sz="2000" dirty="0" err="1" smtClean="0"/>
              <a:t>pukul</a:t>
            </a:r>
            <a:r>
              <a:rPr lang="en-US" altLang="en-US" sz="2000" dirty="0" smtClean="0"/>
              <a:t> 13.30 WIB </a:t>
            </a:r>
            <a:r>
              <a:rPr lang="en-US" altLang="en-US" sz="2000" dirty="0" err="1" smtClean="0"/>
              <a:t>dengan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nama</a:t>
            </a:r>
            <a:r>
              <a:rPr lang="en-US" altLang="en-US" sz="2000" dirty="0" smtClean="0"/>
              <a:t> file PSTA_NIM_SOTA</a:t>
            </a:r>
            <a:endParaRPr lang="en-US" altLang="en-US" sz="2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en-US" dirty="0" smtClean="0"/>
              <a:t>IF - UNIKOM</a:t>
            </a:r>
            <a:endParaRPr lang="en-US" alt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PSTA – KK SI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460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WordArt 4"/>
          <p:cNvSpPr>
            <a:spLocks noChangeArrowheads="1" noChangeShapeType="1" noTextEdit="1"/>
          </p:cNvSpPr>
          <p:nvPr/>
        </p:nvSpPr>
        <p:spPr bwMode="gray">
          <a:xfrm>
            <a:off x="1752600" y="2895600"/>
            <a:ext cx="5759450" cy="11525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Terima</a:t>
            </a:r>
            <a:r>
              <a:rPr lang="en-US" sz="36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kern="10" dirty="0" err="1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Kasih</a:t>
            </a:r>
            <a:r>
              <a:rPr lang="en-US" sz="36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!</a:t>
            </a:r>
            <a:endParaRPr lang="en-US" sz="36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53882" dir="2700000" algn="ctr" rotWithShape="0">
                  <a:srgbClr val="868686">
                    <a:alpha val="50000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</p:bldLst>
  </p:timing>
</p:sld>
</file>

<file path=ppt/theme/theme1.xml><?xml version="1.0" encoding="utf-8"?>
<a:theme xmlns:a="http://schemas.openxmlformats.org/drawingml/2006/main" name="sample">
  <a:themeElements>
    <a:clrScheme name="sample 2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2D7ACF"/>
      </a:accent1>
      <a:accent2>
        <a:srgbClr val="99CC00"/>
      </a:accent2>
      <a:accent3>
        <a:srgbClr val="FFFFFF"/>
      </a:accent3>
      <a:accent4>
        <a:srgbClr val="0D345F"/>
      </a:accent4>
      <a:accent5>
        <a:srgbClr val="ADBEE4"/>
      </a:accent5>
      <a:accent6>
        <a:srgbClr val="8AB900"/>
      </a:accent6>
      <a:hlink>
        <a:srgbClr val="5AABCC"/>
      </a:hlink>
      <a:folHlink>
        <a:srgbClr val="BD9E61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F52C0"/>
        </a:dk1>
        <a:lt1>
          <a:srgbClr val="FFFFFF"/>
        </a:lt1>
        <a:dk2>
          <a:srgbClr val="000000"/>
        </a:dk2>
        <a:lt2>
          <a:srgbClr val="D6E1E2"/>
        </a:lt2>
        <a:accent1>
          <a:srgbClr val="E38B55"/>
        </a:accent1>
        <a:accent2>
          <a:srgbClr val="CB81D5"/>
        </a:accent2>
        <a:accent3>
          <a:srgbClr val="FFFFFF"/>
        </a:accent3>
        <a:accent4>
          <a:srgbClr val="1945A4"/>
        </a:accent4>
        <a:accent5>
          <a:srgbClr val="EFC4B4"/>
        </a:accent5>
        <a:accent6>
          <a:srgbClr val="B874C1"/>
        </a:accent6>
        <a:hlink>
          <a:srgbClr val="705FC3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2D7ACF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DBEE4"/>
        </a:accent5>
        <a:accent6>
          <a:srgbClr val="8AB900"/>
        </a:accent6>
        <a:hlink>
          <a:srgbClr val="5AABCC"/>
        </a:hlink>
        <a:folHlink>
          <a:srgbClr val="BD9E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2163"/>
        </a:dk1>
        <a:lt1>
          <a:srgbClr val="FFFFFF"/>
        </a:lt1>
        <a:dk2>
          <a:srgbClr val="000000"/>
        </a:dk2>
        <a:lt2>
          <a:srgbClr val="CCD8DA"/>
        </a:lt2>
        <a:accent1>
          <a:srgbClr val="4067CA"/>
        </a:accent1>
        <a:accent2>
          <a:srgbClr val="00B4B0"/>
        </a:accent2>
        <a:accent3>
          <a:srgbClr val="FFFFFF"/>
        </a:accent3>
        <a:accent4>
          <a:srgbClr val="191B53"/>
        </a:accent4>
        <a:accent5>
          <a:srgbClr val="AFB8E1"/>
        </a:accent5>
        <a:accent6>
          <a:srgbClr val="00A39F"/>
        </a:accent6>
        <a:hlink>
          <a:srgbClr val="6DB1DF"/>
        </a:hlink>
        <a:folHlink>
          <a:srgbClr val="9292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Crystal</Template>
  <TotalTime>1353</TotalTime>
  <Words>454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Verdana</vt:lpstr>
      <vt:lpstr>Wingdings</vt:lpstr>
      <vt:lpstr>Times New Roman</vt:lpstr>
      <vt:lpstr>sample</vt:lpstr>
      <vt:lpstr>STATE OF THE ART</vt:lpstr>
      <vt:lpstr>Pendahuluan</vt:lpstr>
      <vt:lpstr>Fungsi Teori Dalam Penelitian(1)</vt:lpstr>
      <vt:lpstr>Fungsi Teori Dalam Penelitian (2)</vt:lpstr>
      <vt:lpstr>Apa itu State Of The Art?</vt:lpstr>
      <vt:lpstr>Apa itu State Of The Art?</vt:lpstr>
      <vt:lpstr>Tugas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Tati Harihayati</dc:creator>
  <cp:lastModifiedBy>Tati Harihayati</cp:lastModifiedBy>
  <cp:revision>22</cp:revision>
  <dcterms:created xsi:type="dcterms:W3CDTF">2020-04-15T05:09:27Z</dcterms:created>
  <dcterms:modified xsi:type="dcterms:W3CDTF">2020-04-16T03:42:42Z</dcterms:modified>
</cp:coreProperties>
</file>