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59" r:id="rId6"/>
    <p:sldId id="268" r:id="rId7"/>
    <p:sldId id="270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60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11333F3-DB50-4947-B5D7-D3CC63D3E49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GIg3FYtnhnZB-qMdsyX_Xrsy37032g4S?usp=shari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 dirty="0" err="1" smtClean="0"/>
              <a:t>Praktikum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1</a:t>
            </a:r>
            <a:br>
              <a:rPr lang="en-US" dirty="0" smtClean="0"/>
            </a:br>
            <a:r>
              <a:rPr lang="en-US" dirty="0" err="1" smtClean="0"/>
              <a:t>Kelompok</a:t>
            </a:r>
            <a:r>
              <a:rPr lang="en-US" dirty="0" smtClean="0"/>
              <a:t> A 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743200"/>
            <a:ext cx="7924800" cy="3657600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200000"/>
              </a:lnSpc>
            </a:pPr>
            <a:r>
              <a:rPr lang="en-US" sz="3300" dirty="0" err="1" smtClean="0"/>
              <a:t>Pertemuan</a:t>
            </a:r>
            <a:r>
              <a:rPr lang="en-US" sz="3300" dirty="0" smtClean="0"/>
              <a:t> 6</a:t>
            </a:r>
          </a:p>
          <a:p>
            <a:pPr algn="ctr">
              <a:lnSpc>
                <a:spcPct val="200000"/>
              </a:lnSpc>
            </a:pPr>
            <a:r>
              <a:rPr lang="en-US" sz="3300" dirty="0" smtClean="0"/>
              <a:t>MODUL 2</a:t>
            </a:r>
          </a:p>
          <a:p>
            <a:pPr algn="ctr">
              <a:lnSpc>
                <a:spcPct val="200000"/>
              </a:lnSpc>
            </a:pPr>
            <a:r>
              <a:rPr lang="en-US" sz="3300" dirty="0" err="1" smtClean="0"/>
              <a:t>kapasitor</a:t>
            </a:r>
            <a:endParaRPr lang="en-US" sz="3300" dirty="0" smtClean="0"/>
          </a:p>
          <a:p>
            <a:endParaRPr lang="en-US" dirty="0" smtClean="0"/>
          </a:p>
          <a:p>
            <a:pPr algn="l"/>
            <a:r>
              <a:rPr lang="en-US" dirty="0" err="1" smtClean="0"/>
              <a:t>Seliwati,S.Kom</a:t>
            </a:r>
            <a:r>
              <a:rPr lang="en-US" dirty="0" smtClean="0"/>
              <a:t>., </a:t>
            </a:r>
            <a:r>
              <a:rPr lang="en-US" dirty="0" err="1" smtClean="0"/>
              <a:t>M.Kom</a:t>
            </a:r>
            <a:endParaRPr lang="en-US" dirty="0" smtClean="0"/>
          </a:p>
          <a:p>
            <a:pPr algn="r"/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Indonesia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90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Praktikum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100628"/>
            <a:ext cx="8534400" cy="5528772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/>
              <a:t>Kirim</a:t>
            </a:r>
            <a:r>
              <a:rPr lang="en-US" sz="2800" dirty="0" smtClean="0"/>
              <a:t> 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endParaRPr lang="en-US" sz="2800" dirty="0" smtClean="0"/>
          </a:p>
          <a:p>
            <a:pPr marL="0" indent="0"/>
            <a:r>
              <a:rPr lang="en-US" sz="2800" dirty="0">
                <a:hlinkClick r:id="rId2"/>
              </a:rPr>
              <a:t>https://drive.google.com/drive/folders/1GIg3FYtnhnZB-qMdsyX_Xrsy37032g4S?usp=sharing</a:t>
            </a:r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masuk</a:t>
            </a:r>
            <a:r>
              <a:rPr lang="en-US" sz="2800" dirty="0" smtClean="0"/>
              <a:t> link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, </a:t>
            </a:r>
            <a:r>
              <a:rPr lang="en-US" sz="2800" dirty="0" err="1" smtClean="0"/>
              <a:t>pilih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praktikum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masuk</a:t>
            </a:r>
            <a:r>
              <a:rPr lang="en-US" sz="2800" dirty="0" smtClean="0"/>
              <a:t> </a:t>
            </a:r>
            <a:r>
              <a:rPr lang="en-US" sz="2800" dirty="0" err="1" smtClean="0"/>
              <a:t>foldernya</a:t>
            </a:r>
            <a:r>
              <a:rPr lang="en-US" sz="2800" dirty="0" smtClean="0"/>
              <a:t> </a:t>
            </a:r>
            <a:r>
              <a:rPr lang="en-US" sz="2800" dirty="0" err="1" smtClean="0"/>
              <a:t>masukan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praktikum</a:t>
            </a:r>
            <a:r>
              <a:rPr lang="en-US" sz="2800" dirty="0" smtClean="0"/>
              <a:t> (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)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praktikan</a:t>
            </a:r>
            <a:r>
              <a:rPr lang="en-US" sz="2800" dirty="0" smtClean="0"/>
              <a:t>.</a:t>
            </a:r>
          </a:p>
          <a:p>
            <a:pPr marL="0" indent="465138"/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file: </a:t>
            </a:r>
            <a:r>
              <a:rPr lang="en-US" sz="2800" dirty="0" err="1" smtClean="0"/>
              <a:t>Nama_NIM_Modul</a:t>
            </a:r>
            <a:r>
              <a:rPr lang="en-US" sz="2800" dirty="0" smtClean="0"/>
              <a:t> (1,2,3,dst)</a:t>
            </a:r>
          </a:p>
        </p:txBody>
      </p:sp>
    </p:spTree>
    <p:extLst>
      <p:ext uri="{BB962C8B-B14F-4D97-AF65-F5344CB8AC3E}">
        <p14:creationId xmlns:p14="http://schemas.microsoft.com/office/powerpoint/2010/main" val="113960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11076" y="2967335"/>
            <a:ext cx="3721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Terima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asih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312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Resistor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09600" y="838200"/>
            <a:ext cx="8016240" cy="2438400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/>
              <a:t>Pengertian</a:t>
            </a:r>
            <a:endParaRPr lang="en-US" sz="2800" dirty="0" smtClean="0"/>
          </a:p>
          <a:p>
            <a:pPr marL="465138" lvl="3" indent="0" algn="just">
              <a:buNone/>
            </a:pP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komonen</a:t>
            </a:r>
            <a:r>
              <a:rPr lang="en-US" sz="2400" dirty="0" smtClean="0"/>
              <a:t> </a:t>
            </a:r>
            <a:r>
              <a:rPr lang="en-US" sz="2400" dirty="0" err="1" smtClean="0"/>
              <a:t>listrik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lambang</a:t>
            </a:r>
            <a:r>
              <a:rPr lang="en-US" sz="2400" dirty="0" smtClean="0"/>
              <a:t> “C”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menyimpan</a:t>
            </a:r>
            <a:r>
              <a:rPr lang="en-US" sz="2400" dirty="0"/>
              <a:t> </a:t>
            </a:r>
            <a:r>
              <a:rPr lang="en-US" sz="2400" dirty="0" err="1" smtClean="0"/>
              <a:t>muatan</a:t>
            </a:r>
            <a:r>
              <a:rPr lang="en-US" sz="2400" dirty="0" smtClean="0"/>
              <a:t> </a:t>
            </a:r>
            <a:r>
              <a:rPr lang="en-US" sz="2400" dirty="0" err="1" smtClean="0"/>
              <a:t>listrik</a:t>
            </a:r>
            <a:r>
              <a:rPr lang="en-US" sz="2400" dirty="0" smtClean="0"/>
              <a:t>. </a:t>
            </a:r>
            <a:r>
              <a:rPr lang="en-US" sz="2400" dirty="0" err="1" smtClean="0"/>
              <a:t>Kapasitor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Michael Faraday. </a:t>
            </a:r>
            <a:r>
              <a:rPr lang="en-US" sz="2400" dirty="0" err="1" smtClean="0"/>
              <a:t>Kapasitor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kapasitansi</a:t>
            </a:r>
            <a:r>
              <a:rPr lang="en-US" sz="2400" dirty="0" smtClean="0"/>
              <a:t>, </a:t>
            </a:r>
            <a:r>
              <a:rPr lang="en-US" sz="2400" dirty="0" err="1" smtClean="0"/>
              <a:t>kapasitansi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menyimpan</a:t>
            </a:r>
            <a:r>
              <a:rPr lang="en-US" sz="2400" dirty="0" smtClean="0"/>
              <a:t> </a:t>
            </a:r>
            <a:r>
              <a:rPr lang="en-US" sz="2400" dirty="0" err="1" smtClean="0"/>
              <a:t>muatan</a:t>
            </a:r>
            <a:r>
              <a:rPr lang="en-US" sz="2400" dirty="0" smtClean="0"/>
              <a:t> </a:t>
            </a:r>
            <a:r>
              <a:rPr lang="en-US" sz="2400" dirty="0" err="1" smtClean="0"/>
              <a:t>listrik</a:t>
            </a:r>
            <a:endParaRPr lang="en-US" sz="2400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57048" y="3124200"/>
            <a:ext cx="8016240" cy="23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Kapasitor</a:t>
            </a:r>
            <a:r>
              <a:rPr lang="en-US" sz="2800" dirty="0" smtClean="0"/>
              <a:t> </a:t>
            </a:r>
          </a:p>
          <a:p>
            <a:pPr marL="745236" lvl="3" indent="-457200">
              <a:buFont typeface="Arial" pitchFamily="34" charset="0"/>
              <a:buChar char="•"/>
            </a:pPr>
            <a:r>
              <a:rPr lang="en-US" sz="2800" dirty="0" err="1" smtClean="0"/>
              <a:t>Kapasitor</a:t>
            </a:r>
            <a:r>
              <a:rPr lang="en-US" sz="2800" dirty="0" smtClean="0"/>
              <a:t> non-polar</a:t>
            </a:r>
          </a:p>
          <a:p>
            <a:pPr marL="288036" lvl="3" indent="0">
              <a:buNone/>
            </a:pPr>
            <a:endParaRPr lang="en-US" sz="2800" dirty="0" smtClean="0"/>
          </a:p>
          <a:p>
            <a:pPr marL="745236" lvl="3" indent="-457200">
              <a:buFont typeface="Arial" pitchFamily="34" charset="0"/>
              <a:buChar char="•"/>
            </a:pPr>
            <a:r>
              <a:rPr lang="en-US" sz="2800" dirty="0" err="1" smtClean="0"/>
              <a:t>Kapasitor</a:t>
            </a:r>
            <a:r>
              <a:rPr lang="en-US" sz="2800" dirty="0" smtClean="0"/>
              <a:t> polar</a:t>
            </a:r>
          </a:p>
          <a:p>
            <a:pPr marL="745236" lvl="3" indent="-457200">
              <a:buFont typeface="Arial" pitchFamily="34" charset="0"/>
              <a:buChar char="•"/>
            </a:pPr>
            <a:endParaRPr lang="en-US" sz="2800" dirty="0"/>
          </a:p>
          <a:p>
            <a:pPr marL="745236" lvl="3" indent="-457200">
              <a:buFont typeface="Arial" pitchFamily="34" charset="0"/>
              <a:buChar char="•"/>
            </a:pPr>
            <a:r>
              <a:rPr lang="en-US" sz="2800" dirty="0" err="1" smtClean="0"/>
              <a:t>Kapasitor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endParaRPr lang="en-US" sz="2800" dirty="0" smtClean="0"/>
          </a:p>
          <a:p>
            <a:pPr marL="745236" lvl="3" indent="-457200">
              <a:buFont typeface="Arial" pitchFamily="34" charset="0"/>
              <a:buChar char="•"/>
            </a:pPr>
            <a:endParaRPr lang="en-US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34" t="42480" r="7408" b="18223"/>
          <a:stretch/>
        </p:blipFill>
        <p:spPr bwMode="auto">
          <a:xfrm>
            <a:off x="4953000" y="3124200"/>
            <a:ext cx="3239812" cy="3539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090987"/>
            <a:ext cx="54292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499" y="5049235"/>
            <a:ext cx="1685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274" y="5943600"/>
            <a:ext cx="19716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411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kapasitor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idx="1"/>
              </p:nvPr>
            </p:nvSpPr>
            <p:spPr>
              <a:xfrm>
                <a:off x="822960" y="1100628"/>
                <a:ext cx="8016240" cy="3579849"/>
              </a:xfrm>
            </p:spPr>
            <p:txBody>
              <a:bodyPr>
                <a:normAutofit/>
              </a:bodyPr>
              <a:lstStyle/>
              <a:p>
                <a:pPr marL="0" indent="0" algn="just"/>
                <a:r>
                  <a:rPr lang="en-US" sz="2000" b="0" dirty="0" smtClean="0"/>
                  <a:t>Nilai </a:t>
                </a:r>
                <a:r>
                  <a:rPr lang="en-US" sz="2000" b="0" dirty="0" err="1" smtClean="0"/>
                  <a:t>Kapasitor</a:t>
                </a:r>
                <a:r>
                  <a:rPr lang="en-US" sz="2000" b="0" dirty="0" smtClean="0"/>
                  <a:t> </a:t>
                </a:r>
                <a:r>
                  <a:rPr lang="en-US" sz="2000" b="0" dirty="0" err="1" smtClean="0"/>
                  <a:t>berdasarkan</a:t>
                </a:r>
                <a:r>
                  <a:rPr lang="en-US" sz="2000" b="0" dirty="0" smtClean="0"/>
                  <a:t> </a:t>
                </a:r>
                <a:r>
                  <a:rPr lang="en-US" sz="2000" b="0" dirty="0" err="1" smtClean="0"/>
                  <a:t>kode</a:t>
                </a:r>
                <a:endParaRPr lang="en-US" sz="2000" b="0" dirty="0" smtClean="0"/>
              </a:p>
              <a:p>
                <a:pPr algn="just">
                  <a:buFont typeface="Wingdings" pitchFamily="2" charset="2"/>
                  <a:buChar char="q"/>
                </a:pPr>
                <a:r>
                  <a:rPr lang="en-US" sz="2000" b="0" dirty="0" smtClean="0"/>
                  <a:t>0.1 </a:t>
                </a:r>
                <a:r>
                  <a:rPr lang="en-US" sz="2000" b="0" dirty="0" smtClean="0">
                    <a:latin typeface="Cambria Math"/>
                    <a:ea typeface="Cambria Math"/>
                  </a:rPr>
                  <a:t>→ 0.1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𝐹</m:t>
                    </m:r>
                  </m:oMath>
                </a14:m>
                <a:r>
                  <a:rPr lang="en-US" sz="2000" b="0" dirty="0" smtClean="0"/>
                  <a:t> = 100nF</a:t>
                </a:r>
              </a:p>
              <a:p>
                <a:pPr algn="just">
                  <a:buFont typeface="Wingdings" pitchFamily="2" charset="2"/>
                  <a:buChar char="q"/>
                </a:pPr>
                <a:r>
                  <a:rPr lang="en-US" sz="2000" b="0" dirty="0" smtClean="0"/>
                  <a:t>4n7 </a:t>
                </a:r>
                <a:r>
                  <a:rPr lang="en-US" sz="2000" b="0" dirty="0">
                    <a:latin typeface="Cambria Math"/>
                    <a:ea typeface="Cambria Math"/>
                  </a:rPr>
                  <a:t>→</a:t>
                </a:r>
                <a:r>
                  <a:rPr lang="en-US" sz="2000" b="0" dirty="0" smtClean="0"/>
                  <a:t> 4.7nF</a:t>
                </a:r>
              </a:p>
              <a:p>
                <a:pPr algn="just">
                  <a:buFont typeface="Wingdings" pitchFamily="2" charset="2"/>
                  <a:buChar char="q"/>
                </a:pPr>
                <a:r>
                  <a:rPr lang="en-US" sz="2000" b="0" dirty="0" smtClean="0"/>
                  <a:t>102 </a:t>
                </a:r>
                <a:r>
                  <a:rPr lang="en-US" sz="2000" b="0" dirty="0" smtClean="0">
                    <a:latin typeface="Cambria Math"/>
                    <a:ea typeface="Cambria Math"/>
                  </a:rPr>
                  <a:t>→</a:t>
                </a:r>
                <a:r>
                  <a:rPr lang="en-US" sz="20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10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b="0" dirty="0" smtClean="0"/>
                  <a:t>pF </a:t>
                </a:r>
                <a:r>
                  <a:rPr lang="en-US" sz="2000" b="0" dirty="0"/>
                  <a:t>= </a:t>
                </a:r>
                <a:r>
                  <a:rPr lang="en-US" sz="2000" b="0" dirty="0" smtClean="0"/>
                  <a:t>1000pF</a:t>
                </a:r>
              </a:p>
              <a:p>
                <a:pPr algn="just">
                  <a:buFont typeface="Wingdings" pitchFamily="2" charset="2"/>
                  <a:buChar char="q"/>
                </a:pPr>
                <a:r>
                  <a:rPr lang="en-US" sz="2000" b="0" dirty="0" smtClean="0"/>
                  <a:t>472J </a:t>
                </a:r>
                <a:r>
                  <a:rPr lang="en-US" sz="2000" b="0" dirty="0" smtClean="0">
                    <a:latin typeface="Cambria Math"/>
                    <a:ea typeface="Cambria Math"/>
                  </a:rPr>
                  <a:t>→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47</m:t>
                    </m:r>
                    <m:r>
                      <a:rPr lang="en-US" sz="2000" b="0" i="1">
                        <a:latin typeface="Cambria Math"/>
                      </a:rPr>
                      <m:t>𝑥</m:t>
                    </m:r>
                    <m:sSup>
                      <m:sSupPr>
                        <m:ctrlPr>
                          <a:rPr lang="en-US" sz="2000" b="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000" b="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b="0" dirty="0" smtClean="0"/>
                  <a:t>pF </a:t>
                </a:r>
                <a:r>
                  <a:rPr lang="en-US" sz="2000" b="0" dirty="0"/>
                  <a:t>= 4700pF (J=</a:t>
                </a:r>
                <a:r>
                  <a:rPr lang="en-US" sz="2000" b="0" dirty="0" err="1"/>
                  <a:t>toleansi</a:t>
                </a:r>
                <a:r>
                  <a:rPr lang="en-US" sz="2000" b="0" dirty="0"/>
                  <a:t> 5</a:t>
                </a:r>
                <a:r>
                  <a:rPr lang="en-US" sz="2000" b="0" dirty="0" smtClean="0"/>
                  <a:t>%)</a:t>
                </a:r>
              </a:p>
              <a:p>
                <a:pPr algn="just">
                  <a:buFont typeface="Wingdings" pitchFamily="2" charset="2"/>
                  <a:buChar char="q"/>
                </a:pPr>
                <a:r>
                  <a:rPr lang="en-US" sz="2000" b="0" dirty="0" smtClean="0"/>
                  <a:t>Brown</a:t>
                </a:r>
                <a:r>
                  <a:rPr lang="en-US" sz="2000" b="0" dirty="0"/>
                  <a:t>, Black, </a:t>
                </a:r>
                <a:r>
                  <a:rPr lang="en-US" sz="2000" b="0" dirty="0" smtClean="0"/>
                  <a:t>Orange</a:t>
                </a:r>
                <a:r>
                  <a:rPr lang="en-US" sz="2000" b="0" dirty="0"/>
                  <a:t> </a:t>
                </a:r>
                <a:r>
                  <a:rPr lang="en-US" sz="2000" b="0" dirty="0" smtClean="0">
                    <a:latin typeface="Cambria Math"/>
                    <a:ea typeface="Cambria Math"/>
                  </a:rPr>
                  <a:t>→</a:t>
                </a:r>
                <a:r>
                  <a:rPr lang="en-US" sz="2000" b="0" dirty="0" smtClean="0"/>
                  <a:t>10000pF </a:t>
                </a:r>
                <a:r>
                  <a:rPr lang="en-US" sz="2000" b="0" dirty="0"/>
                  <a:t>= 10nF = </a:t>
                </a:r>
                <a:r>
                  <a:rPr lang="en-US" sz="2000" b="0" dirty="0" smtClean="0"/>
                  <a:t>0.01µF</a:t>
                </a:r>
              </a:p>
              <a:p>
                <a:pPr algn="just">
                  <a:buFont typeface="Wingdings" pitchFamily="2" charset="2"/>
                  <a:buChar char="q"/>
                </a:pPr>
                <a:r>
                  <a:rPr lang="en-US" sz="2000" b="0" dirty="0" smtClean="0"/>
                  <a:t>Wide </a:t>
                </a:r>
                <a:r>
                  <a:rPr lang="en-US" sz="2000" b="0" dirty="0"/>
                  <a:t>Red, </a:t>
                </a:r>
                <a:r>
                  <a:rPr lang="en-US" sz="2000" b="0" dirty="0" smtClean="0"/>
                  <a:t>Yellow</a:t>
                </a:r>
                <a:r>
                  <a:rPr lang="en-US" sz="2000" b="0" dirty="0"/>
                  <a:t> </a:t>
                </a:r>
                <a:r>
                  <a:rPr lang="en-US" sz="2000" b="0" dirty="0" smtClean="0">
                    <a:latin typeface="Cambria Math"/>
                    <a:ea typeface="Cambria Math"/>
                  </a:rPr>
                  <a:t>→</a:t>
                </a:r>
                <a:r>
                  <a:rPr lang="en-US" sz="2000" b="0" dirty="0" smtClean="0"/>
                  <a:t>220nF </a:t>
                </a:r>
                <a:r>
                  <a:rPr lang="en-US" sz="2000" b="0" dirty="0"/>
                  <a:t>= 0.22µF</a:t>
                </a:r>
                <a:endParaRPr lang="en-US" sz="2800" dirty="0" smtClean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2960" y="1100628"/>
                <a:ext cx="8016240" cy="3579849"/>
              </a:xfrm>
              <a:blipFill rotWithShape="1">
                <a:blip r:embed="rId2"/>
                <a:stretch>
                  <a:fillRect l="-760" t="-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107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kapasitor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219200"/>
                <a:ext cx="7520940" cy="3579849"/>
              </a:xfrm>
            </p:spPr>
            <p:txBody>
              <a:bodyPr>
                <a:normAutofit fontScale="92500" lnSpcReduction="20000"/>
              </a:bodyPr>
              <a:lstStyle/>
              <a:p>
                <a:pPr marL="457200" indent="-457200">
                  <a:buFont typeface="Wingdings" pitchFamily="2" charset="2"/>
                  <a:buChar char="§"/>
                </a:pPr>
                <a:r>
                  <a:rPr lang="en-US" sz="2800" b="0" dirty="0" smtClean="0"/>
                  <a:t>Jika</a:t>
                </a:r>
                <a:r>
                  <a:rPr lang="en-US" sz="2800" b="0" dirty="0"/>
                  <a:t> 3 </a:t>
                </a:r>
                <a:r>
                  <a:rPr lang="en-US" sz="2800" b="0" dirty="0" err="1"/>
                  <a:t>capasitor</a:t>
                </a:r>
                <a:r>
                  <a:rPr lang="en-US" sz="2800" b="0" dirty="0"/>
                  <a:t> </a:t>
                </a:r>
                <a:r>
                  <a:rPr lang="en-US" sz="2800" b="0" dirty="0" err="1"/>
                  <a:t>dirangkai</a:t>
                </a:r>
                <a:r>
                  <a:rPr lang="en-US" sz="2800" b="0" dirty="0"/>
                  <a:t> </a:t>
                </a:r>
                <a:r>
                  <a:rPr lang="en-US" sz="2800" b="0" dirty="0" err="1"/>
                  <a:t>secara</a:t>
                </a:r>
                <a:r>
                  <a:rPr lang="en-US" sz="2800" b="0" dirty="0"/>
                  <a:t> </a:t>
                </a:r>
                <a:r>
                  <a:rPr lang="en-US" sz="2800" b="0" dirty="0" err="1"/>
                  <a:t>seri</a:t>
                </a:r>
                <a:r>
                  <a:rPr lang="en-US" sz="2800" b="0" dirty="0"/>
                  <a:t> </a:t>
                </a:r>
                <a:r>
                  <a:rPr lang="en-US" sz="2800" b="0" dirty="0" err="1"/>
                  <a:t>maka</a:t>
                </a:r>
                <a:r>
                  <a:rPr lang="en-US" sz="2800" b="0" dirty="0"/>
                  <a:t> </a:t>
                </a:r>
                <a:r>
                  <a:rPr lang="en-US" sz="2800" b="0" dirty="0" err="1"/>
                  <a:t>akan</a:t>
                </a:r>
                <a:r>
                  <a:rPr lang="en-US" sz="2800" b="0" dirty="0"/>
                  <a:t> </a:t>
                </a:r>
                <a:r>
                  <a:rPr lang="en-US" sz="2800" b="0" dirty="0" err="1"/>
                  <a:t>memiliki</a:t>
                </a:r>
                <a:r>
                  <a:rPr lang="en-US" sz="2800" b="0" dirty="0"/>
                  <a:t> </a:t>
                </a:r>
                <a:r>
                  <a:rPr lang="en-US" sz="2800" b="0" dirty="0" err="1"/>
                  <a:t>rumus</a:t>
                </a:r>
                <a:r>
                  <a:rPr lang="en-US" sz="2800" b="0" dirty="0"/>
                  <a:t> </a:t>
                </a:r>
                <a:r>
                  <a:rPr lang="en-US" sz="2800" b="0" dirty="0" err="1"/>
                  <a:t>kapasitansi</a:t>
                </a:r>
                <a:r>
                  <a:rPr lang="en-US" sz="2800" b="0" dirty="0"/>
                  <a:t> </a:t>
                </a:r>
                <a:r>
                  <a:rPr lang="en-US" sz="2800" b="0" dirty="0" err="1"/>
                  <a:t>pengganti</a:t>
                </a:r>
                <a:r>
                  <a:rPr lang="en-US" sz="2800" b="0" dirty="0"/>
                  <a:t> / </a:t>
                </a:r>
                <a:r>
                  <a:rPr lang="en-US" sz="2800" b="0" dirty="0" err="1"/>
                  <a:t>kapasitansi</a:t>
                </a:r>
                <a:r>
                  <a:rPr lang="en-US" sz="2800" b="0" dirty="0"/>
                  <a:t> total </a:t>
                </a:r>
                <a:r>
                  <a:rPr lang="en-US" sz="2800" b="0" dirty="0" err="1" smtClean="0"/>
                  <a:t>sbb</a:t>
                </a:r>
                <a:r>
                  <a:rPr lang="en-US" sz="2800" b="0" dirty="0" smtClean="0"/>
                  <a:t>=</a:t>
                </a:r>
              </a:p>
              <a:p>
                <a:pPr marL="0" indent="5207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𝑇𝑜𝑡𝑎𝑙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b="0" dirty="0" smtClean="0"/>
              </a:p>
              <a:p>
                <a:pPr marL="457200" indent="-457200">
                  <a:buFont typeface="Wingdings" pitchFamily="2" charset="2"/>
                  <a:buChar char="§"/>
                </a:pPr>
                <a:r>
                  <a:rPr lang="en-US" sz="2800" b="0" dirty="0" err="1" smtClean="0"/>
                  <a:t>Jika</a:t>
                </a:r>
                <a:r>
                  <a:rPr lang="en-US" sz="2800" b="0" dirty="0" smtClean="0"/>
                  <a:t> </a:t>
                </a:r>
                <a:r>
                  <a:rPr lang="en-US" sz="2800" b="0" dirty="0"/>
                  <a:t>3 </a:t>
                </a:r>
                <a:r>
                  <a:rPr lang="en-US" sz="2800" b="0" dirty="0" err="1"/>
                  <a:t>capasitor</a:t>
                </a:r>
                <a:r>
                  <a:rPr lang="en-US" sz="2800" b="0" dirty="0"/>
                  <a:t> </a:t>
                </a:r>
                <a:r>
                  <a:rPr lang="en-US" sz="2800" b="0" dirty="0" err="1"/>
                  <a:t>dirangkai</a:t>
                </a:r>
                <a:r>
                  <a:rPr lang="en-US" sz="2800" b="0" dirty="0"/>
                  <a:t> </a:t>
                </a:r>
                <a:r>
                  <a:rPr lang="en-US" sz="2800" b="0" dirty="0" err="1"/>
                  <a:t>secara</a:t>
                </a:r>
                <a:r>
                  <a:rPr lang="en-US" sz="2800" b="0" dirty="0"/>
                  <a:t> </a:t>
                </a:r>
                <a:r>
                  <a:rPr lang="en-US" sz="2800" b="0" dirty="0" err="1"/>
                  <a:t>paralel</a:t>
                </a:r>
                <a:r>
                  <a:rPr lang="en-US" sz="2800" b="0" dirty="0"/>
                  <a:t> </a:t>
                </a:r>
                <a:r>
                  <a:rPr lang="en-US" sz="2800" b="0" dirty="0" err="1"/>
                  <a:t>maka</a:t>
                </a:r>
                <a:r>
                  <a:rPr lang="en-US" sz="2800" b="0" dirty="0"/>
                  <a:t> </a:t>
                </a:r>
                <a:r>
                  <a:rPr lang="en-US" sz="2800" b="0" dirty="0" err="1"/>
                  <a:t>akan</a:t>
                </a:r>
                <a:r>
                  <a:rPr lang="en-US" sz="2800" b="0" dirty="0"/>
                  <a:t> </a:t>
                </a:r>
                <a:r>
                  <a:rPr lang="en-US" sz="2800" b="0" dirty="0" err="1"/>
                  <a:t>memiliki</a:t>
                </a:r>
                <a:r>
                  <a:rPr lang="en-US" sz="2800" b="0" dirty="0"/>
                  <a:t> </a:t>
                </a:r>
                <a:r>
                  <a:rPr lang="en-US" sz="2800" b="0" dirty="0" err="1"/>
                  <a:t>rumus</a:t>
                </a:r>
                <a:r>
                  <a:rPr lang="en-US" sz="2800" b="0" dirty="0"/>
                  <a:t> </a:t>
                </a:r>
                <a:r>
                  <a:rPr lang="en-US" sz="2800" b="0" dirty="0" err="1"/>
                  <a:t>kapasitansi</a:t>
                </a:r>
                <a:r>
                  <a:rPr lang="en-US" sz="2800" b="0" dirty="0"/>
                  <a:t> </a:t>
                </a:r>
                <a:r>
                  <a:rPr lang="en-US" sz="2800" b="0" dirty="0" err="1"/>
                  <a:t>pengganti</a:t>
                </a:r>
                <a:r>
                  <a:rPr lang="en-US" sz="2800" b="0" dirty="0"/>
                  <a:t> / </a:t>
                </a:r>
                <a:r>
                  <a:rPr lang="en-US" sz="2800" b="0" dirty="0" err="1"/>
                  <a:t>kapasitansi</a:t>
                </a:r>
                <a:r>
                  <a:rPr lang="en-US" sz="2800" b="0" dirty="0"/>
                  <a:t> total </a:t>
                </a:r>
                <a:r>
                  <a:rPr lang="en-US" sz="2800" b="0" dirty="0" err="1"/>
                  <a:t>sbb</a:t>
                </a:r>
                <a:r>
                  <a:rPr lang="en-US" sz="2800" b="0" dirty="0"/>
                  <a:t> </a:t>
                </a:r>
                <a:r>
                  <a:rPr lang="en-US" sz="2800" b="0" dirty="0" smtClean="0"/>
                  <a:t>=</a:t>
                </a:r>
              </a:p>
              <a:p>
                <a:pPr marL="457200" indent="63500"/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2800" b="0" i="1">
                            <a:latin typeface="Cambria Math"/>
                          </a:rPr>
                          <m:t>𝑇𝑜𝑡𝑎𝑙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b="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b="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endParaRPr lang="en-US" sz="2800" b="0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219200"/>
                <a:ext cx="7520940" cy="3579849"/>
              </a:xfrm>
              <a:blipFill rotWithShape="1">
                <a:blip r:embed="rId2"/>
                <a:stretch>
                  <a:fillRect l="-1216" t="-3578" r="-4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09800"/>
            <a:ext cx="16954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175" y="4191000"/>
            <a:ext cx="20955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0562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Proses </a:t>
            </a: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 smtClean="0"/>
              <a:t>kapasitor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idx="1"/>
              </p:nvPr>
            </p:nvSpPr>
            <p:spPr>
              <a:xfrm>
                <a:off x="822960" y="1100628"/>
                <a:ext cx="7863840" cy="4995371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lnSpc>
                    <a:spcPct val="150000"/>
                  </a:lnSpc>
                  <a:buAutoNum type="arabicPeriod"/>
                </a:pPr>
                <a:r>
                  <a:rPr lang="en-US" sz="2000" b="0" dirty="0" smtClean="0"/>
                  <a:t>Tegangan </a:t>
                </a:r>
                <a:r>
                  <a:rPr lang="en-US" sz="2000" b="0" dirty="0" err="1" smtClean="0"/>
                  <a:t>kapasitor</a:t>
                </a:r>
                <a:r>
                  <a:rPr lang="en-US" sz="2000" b="0" dirty="0" smtClean="0"/>
                  <a:t> </a:t>
                </a:r>
                <a:r>
                  <a:rPr lang="en-US" sz="2000" b="0" dirty="0" err="1" smtClean="0"/>
                  <a:t>saat</a:t>
                </a:r>
                <a:r>
                  <a:rPr lang="en-US" sz="2000" b="0" dirty="0" smtClean="0"/>
                  <a:t> proses </a:t>
                </a:r>
                <a:r>
                  <a:rPr lang="en-US" sz="2000" b="0" dirty="0" err="1" smtClean="0"/>
                  <a:t>pengisian</a:t>
                </a:r>
                <a:r>
                  <a:rPr lang="en-US" sz="2000" b="0" dirty="0" smtClean="0"/>
                  <a:t> </a:t>
                </a:r>
              </a:p>
              <a:p>
                <a:pPr marL="0" indent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/>
                            </a:rPr>
                            <m:t>𝑪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𝒕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)</m:t>
                          </m:r>
                        </m:sub>
                      </m:sSub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/>
                            </a:rPr>
                            <m:t>𝑺</m:t>
                          </m:r>
                        </m:sub>
                      </m:sSub>
                      <m:r>
                        <a:rPr lang="en-US" sz="2000" b="1" i="1" smtClean="0">
                          <a:latin typeface="Cambria Math"/>
                        </a:rPr>
                        <m:t>(</m:t>
                      </m:r>
                      <m:r>
                        <a:rPr lang="en-US" sz="2000" b="1" i="1" smtClean="0">
                          <a:latin typeface="Cambria Math"/>
                        </a:rPr>
                        <m:t>𝟏</m:t>
                      </m:r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/>
                                </a:rPr>
                                <m:t>𝒕</m:t>
                              </m:r>
                            </m:num>
                            <m:den>
                              <m:r>
                                <a:rPr lang="en-US" sz="2000" b="1" i="1" smtClean="0">
                                  <a:latin typeface="Cambria Math"/>
                                </a:rPr>
                                <m:t>𝑹𝑪</m:t>
                              </m:r>
                            </m:den>
                          </m:f>
                        </m:sup>
                      </m:sSup>
                      <m:r>
                        <a:rPr lang="en-US" sz="20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dirty="0" smtClean="0"/>
              </a:p>
              <a:p>
                <a:pPr marL="0" indent="0">
                  <a:lnSpc>
                    <a:spcPct val="150000"/>
                  </a:lnSpc>
                </a:pPr>
                <a:r>
                  <a:rPr lang="en-US" sz="2000" dirty="0" err="1" smtClean="0"/>
                  <a:t>Dimana</a:t>
                </a:r>
                <a:r>
                  <a:rPr lang="en-US" sz="2000" dirty="0" smtClean="0"/>
                  <a:t>:</a:t>
                </a:r>
              </a:p>
              <a:p>
                <a:pPr marL="0" indent="0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sz="2000" b="1" i="1" smtClean="0">
                            <a:latin typeface="Cambria Math"/>
                          </a:rPr>
                          <m:t>𝑪</m:t>
                        </m:r>
                        <m:r>
                          <a:rPr lang="en-US" sz="2000" b="1" i="1" smtClean="0">
                            <a:latin typeface="Cambria Math"/>
                          </a:rPr>
                          <m:t>(</m:t>
                        </m:r>
                        <m:r>
                          <a:rPr lang="en-US" sz="2000" b="1" i="1" smtClean="0">
                            <a:latin typeface="Cambria Math"/>
                          </a:rPr>
                          <m:t>𝒕</m:t>
                        </m:r>
                        <m:r>
                          <a:rPr lang="en-US" sz="2000" b="1" i="1" smtClean="0">
                            <a:latin typeface="Cambria Math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sz="2000" dirty="0" smtClean="0"/>
                  <a:t>= </a:t>
                </a:r>
                <a:r>
                  <a:rPr lang="en-US" sz="2000" dirty="0" err="1" smtClean="0"/>
                  <a:t>tegangan</a:t>
                </a:r>
                <a:r>
                  <a:rPr lang="en-US" sz="2000" dirty="0" smtClean="0"/>
                  <a:t> di </a:t>
                </a:r>
                <a:r>
                  <a:rPr lang="en-US" sz="2000" dirty="0" err="1" smtClean="0"/>
                  <a:t>kapasitor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terhadap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waktu</a:t>
                </a:r>
                <a:endParaRPr lang="en-US" sz="2000" dirty="0" smtClean="0"/>
              </a:p>
              <a:p>
                <a:pPr marL="0" indent="0">
                  <a:lnSpc>
                    <a:spcPct val="150000"/>
                  </a:lnSpc>
                </a:pPr>
                <a:r>
                  <a:rPr lang="en-US" sz="2000" dirty="0" smtClean="0"/>
                  <a:t>e = </a:t>
                </a:r>
                <a:r>
                  <a:rPr lang="en-US" sz="2000" dirty="0" err="1" smtClean="0"/>
                  <a:t>nilai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euler</a:t>
                </a:r>
                <a:r>
                  <a:rPr lang="en-US" sz="2000" dirty="0" smtClean="0"/>
                  <a:t> (2.7182818)</a:t>
                </a:r>
              </a:p>
              <a:p>
                <a:pPr marL="0" indent="0">
                  <a:lnSpc>
                    <a:spcPct val="150000"/>
                  </a:lnSpc>
                </a:pPr>
                <a:r>
                  <a:rPr lang="en-US" sz="2000" dirty="0" smtClean="0"/>
                  <a:t>t= </a:t>
                </a:r>
                <a:r>
                  <a:rPr lang="en-US" sz="2000" dirty="0" err="1" smtClean="0"/>
                  <a:t>waktu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pengisian</a:t>
                </a:r>
                <a:r>
                  <a:rPr lang="en-US" sz="2000" dirty="0" smtClean="0"/>
                  <a:t> </a:t>
                </a:r>
              </a:p>
              <a:p>
                <a:pPr marL="0" indent="0">
                  <a:lnSpc>
                    <a:spcPct val="150000"/>
                  </a:lnSpc>
                </a:pPr>
                <a:r>
                  <a:rPr lang="en-US" sz="2000" dirty="0" smtClean="0"/>
                  <a:t>R= </a:t>
                </a:r>
                <a:r>
                  <a:rPr lang="en-US" sz="2000" dirty="0" err="1" smtClean="0"/>
                  <a:t>nilai</a:t>
                </a:r>
                <a:r>
                  <a:rPr lang="en-US" sz="2000" dirty="0" smtClean="0"/>
                  <a:t> resistor</a:t>
                </a:r>
              </a:p>
              <a:p>
                <a:pPr marL="0" indent="0">
                  <a:lnSpc>
                    <a:spcPct val="150000"/>
                  </a:lnSpc>
                </a:pPr>
                <a:r>
                  <a:rPr lang="en-US" sz="2000" dirty="0" smtClean="0"/>
                  <a:t>C= </a:t>
                </a:r>
                <a:r>
                  <a:rPr lang="en-US" sz="2000" dirty="0" err="1" smtClean="0"/>
                  <a:t>nilai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kapasitor</a:t>
                </a:r>
                <a:endParaRPr lang="en-US" sz="2000" dirty="0" smtClean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2960" y="1100628"/>
                <a:ext cx="7863840" cy="4995371"/>
              </a:xfrm>
              <a:blipFill rotWithShape="1">
                <a:blip r:embed="rId2"/>
                <a:stretch>
                  <a:fillRect l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107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pengosongan</a:t>
            </a:r>
            <a:r>
              <a:rPr lang="en-US" dirty="0" smtClean="0"/>
              <a:t> </a:t>
            </a:r>
            <a:r>
              <a:rPr lang="en-US" dirty="0" err="1" smtClean="0"/>
              <a:t>kapasitor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22960" y="1100628"/>
                <a:ext cx="7520940" cy="3623771"/>
              </a:xfrm>
            </p:spPr>
            <p:txBody>
              <a:bodyPr/>
              <a:lstStyle/>
              <a:p>
                <a:r>
                  <a:rPr lang="en-US" dirty="0" smtClean="0"/>
                  <a:t>2. </a:t>
                </a:r>
                <a:r>
                  <a:rPr lang="en-US" b="0" dirty="0" err="1"/>
                  <a:t>Tegangan</a:t>
                </a:r>
                <a:r>
                  <a:rPr lang="en-US" b="0" dirty="0"/>
                  <a:t> </a:t>
                </a:r>
                <a:r>
                  <a:rPr lang="en-US" b="0" dirty="0" err="1"/>
                  <a:t>kapasitor</a:t>
                </a:r>
                <a:r>
                  <a:rPr lang="en-US" b="0" dirty="0"/>
                  <a:t> </a:t>
                </a:r>
                <a:r>
                  <a:rPr lang="en-US" b="0" dirty="0" err="1"/>
                  <a:t>saat</a:t>
                </a:r>
                <a:r>
                  <a:rPr lang="en-US" b="0" dirty="0"/>
                  <a:t> proses </a:t>
                </a:r>
                <a:r>
                  <a:rPr lang="en-US" b="0" dirty="0" err="1"/>
                  <a:t>pengisian</a:t>
                </a:r>
                <a:r>
                  <a:rPr lang="en-US" b="0" dirty="0"/>
                  <a:t> </a:t>
                </a:r>
                <a:endParaRPr lang="en-US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𝑪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𝒕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𝑪𝑶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𝒕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𝑹𝑪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lnSpc>
                    <a:spcPct val="150000"/>
                  </a:lnSpc>
                </a:pPr>
                <a:r>
                  <a:rPr lang="en-US" dirty="0"/>
                  <a:t>Dimana:</a:t>
                </a:r>
              </a:p>
              <a:p>
                <a:pPr marL="0" indent="0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𝑪𝑶</m:t>
                        </m:r>
                      </m:sub>
                    </m:sSub>
                  </m:oMath>
                </a14:m>
                <a:r>
                  <a:rPr lang="en-US" dirty="0"/>
                  <a:t>= </a:t>
                </a:r>
                <a:r>
                  <a:rPr lang="en-US" dirty="0" err="1"/>
                  <a:t>tegangan</a:t>
                </a:r>
                <a:r>
                  <a:rPr lang="en-US" dirty="0"/>
                  <a:t> </a:t>
                </a:r>
                <a:r>
                  <a:rPr lang="en-US" dirty="0" err="1" smtClean="0"/>
                  <a:t>mula-mula</a:t>
                </a:r>
                <a:r>
                  <a:rPr lang="en-US" dirty="0" smtClean="0"/>
                  <a:t> di </a:t>
                </a:r>
                <a:r>
                  <a:rPr lang="en-US" dirty="0" err="1" smtClean="0"/>
                  <a:t>kapasitor</a:t>
                </a:r>
                <a:endParaRPr lang="en-US" dirty="0"/>
              </a:p>
              <a:p>
                <a:pPr marL="0" indent="0">
                  <a:lnSpc>
                    <a:spcPct val="150000"/>
                  </a:lnSpc>
                </a:pPr>
                <a:r>
                  <a:rPr lang="en-US" dirty="0"/>
                  <a:t>e =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euler</a:t>
                </a:r>
                <a:r>
                  <a:rPr lang="en-US" dirty="0"/>
                  <a:t> (2.7182818)</a:t>
                </a:r>
              </a:p>
              <a:p>
                <a:pPr marL="0" indent="0">
                  <a:lnSpc>
                    <a:spcPct val="150000"/>
                  </a:lnSpc>
                </a:pPr>
                <a:r>
                  <a:rPr lang="en-US" dirty="0"/>
                  <a:t>t= </a:t>
                </a:r>
                <a:r>
                  <a:rPr lang="en-US" dirty="0" err="1"/>
                  <a:t>waktu</a:t>
                </a:r>
                <a:r>
                  <a:rPr lang="en-US" dirty="0"/>
                  <a:t> </a:t>
                </a:r>
                <a:r>
                  <a:rPr lang="en-US" dirty="0" err="1"/>
                  <a:t>pengisian</a:t>
                </a:r>
                <a:r>
                  <a:rPr lang="en-US" dirty="0"/>
                  <a:t> </a:t>
                </a:r>
              </a:p>
              <a:p>
                <a:pPr marL="0" indent="0">
                  <a:lnSpc>
                    <a:spcPct val="150000"/>
                  </a:lnSpc>
                </a:pPr>
                <a:r>
                  <a:rPr lang="en-US" dirty="0"/>
                  <a:t>R= </a:t>
                </a:r>
                <a:r>
                  <a:rPr lang="en-US" dirty="0" err="1"/>
                  <a:t>nilai</a:t>
                </a:r>
                <a:r>
                  <a:rPr lang="en-US" dirty="0"/>
                  <a:t> resistor</a:t>
                </a:r>
              </a:p>
              <a:p>
                <a:pPr marL="0" indent="0">
                  <a:lnSpc>
                    <a:spcPct val="150000"/>
                  </a:lnSpc>
                </a:pPr>
                <a:r>
                  <a:rPr lang="en-US" dirty="0"/>
                  <a:t>C=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kapasitor</a:t>
                </a:r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2960" y="1100628"/>
                <a:ext cx="7520940" cy="3623771"/>
              </a:xfrm>
              <a:blipFill rotWithShape="1">
                <a:blip r:embed="rId2"/>
                <a:stretch>
                  <a:fillRect l="-405" t="-5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7752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kapasitor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2800" b="0" dirty="0" err="1" smtClean="0"/>
              <a:t>Beberapa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fungsi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kapasitor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dalam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rangkaian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elektronik</a:t>
            </a:r>
            <a:r>
              <a:rPr lang="en-US" sz="2800" b="0" dirty="0" smtClean="0"/>
              <a:t> </a:t>
            </a:r>
          </a:p>
          <a:p>
            <a:pPr>
              <a:buFontTx/>
              <a:buChar char="-"/>
            </a:pPr>
            <a:r>
              <a:rPr lang="en-US" sz="2800" b="0" dirty="0" err="1" smtClean="0"/>
              <a:t>Kapasitor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sebagai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penstabil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tegangan</a:t>
            </a:r>
            <a:endParaRPr lang="en-US" sz="2800" b="0" dirty="0" smtClean="0"/>
          </a:p>
          <a:p>
            <a:pPr>
              <a:buFontTx/>
              <a:buChar char="-"/>
            </a:pPr>
            <a:r>
              <a:rPr lang="en-US" sz="2800" b="0" dirty="0" err="1" smtClean="0"/>
              <a:t>Kapastior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sebagai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penunda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waktu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sebuah</a:t>
            </a:r>
            <a:r>
              <a:rPr lang="en-US" sz="2800" b="0" dirty="0" smtClean="0"/>
              <a:t> proses</a:t>
            </a:r>
          </a:p>
          <a:p>
            <a:pPr>
              <a:buFontTx/>
              <a:buChar char="-"/>
            </a:pPr>
            <a:r>
              <a:rPr lang="en-US" sz="2800" b="0" dirty="0" err="1" smtClean="0"/>
              <a:t>Kapasitor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sebagai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peredam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kejutan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3087234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690572"/>
          </a:xfrm>
        </p:spPr>
        <p:txBody>
          <a:bodyPr>
            <a:noAutofit/>
          </a:bodyPr>
          <a:lstStyle/>
          <a:p>
            <a:pPr marL="60325" indent="-60325"/>
            <a:r>
              <a:rPr lang="en-US" sz="2400" dirty="0" err="1" smtClean="0"/>
              <a:t>Merangkai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percobaan</a:t>
            </a:r>
            <a:r>
              <a:rPr lang="en-US" sz="2400" dirty="0" smtClean="0"/>
              <a:t> </a:t>
            </a:r>
            <a:r>
              <a:rPr lang="en-US" sz="2400" dirty="0" err="1" smtClean="0"/>
              <a:t>modul</a:t>
            </a:r>
            <a:r>
              <a:rPr lang="en-US" sz="2400" dirty="0"/>
              <a:t> </a:t>
            </a:r>
            <a:r>
              <a:rPr lang="en-US" sz="2400" dirty="0" smtClean="0"/>
              <a:t> 2 </a:t>
            </a:r>
            <a:r>
              <a:rPr lang="en-US" sz="2400" dirty="0" err="1" smtClean="0"/>
              <a:t>yaitu</a:t>
            </a:r>
            <a:endParaRPr lang="en-US" sz="2400" dirty="0" smtClean="0"/>
          </a:p>
          <a:p>
            <a:pPr lvl="1"/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kapasitor</a:t>
            </a:r>
            <a:endParaRPr lang="en-US" sz="2400" dirty="0" smtClean="0"/>
          </a:p>
          <a:p>
            <a:pPr marL="685800" lvl="4" indent="0">
              <a:buNone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pengisian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pengosongan</a:t>
            </a:r>
            <a:r>
              <a:rPr lang="en-US" sz="2400" dirty="0" smtClean="0"/>
              <a:t> </a:t>
            </a:r>
          </a:p>
          <a:p>
            <a:pPr marL="465138" lvl="1" indent="-465138">
              <a:buFont typeface="Arial" pitchFamily="34" charset="0"/>
              <a:buChar char="•"/>
            </a:pPr>
            <a:r>
              <a:rPr lang="en-US" sz="2400" dirty="0" err="1" smtClean="0"/>
              <a:t>Tujuan</a:t>
            </a:r>
            <a:r>
              <a:rPr lang="en-US" sz="2400" dirty="0" smtClean="0"/>
              <a:t>: agar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merangkai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projectboard</a:t>
            </a:r>
            <a:r>
              <a:rPr lang="en-US" sz="2400" dirty="0" smtClean="0"/>
              <a:t>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KBM E-learning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fritzing</a:t>
            </a:r>
            <a:r>
              <a:rPr lang="en-US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7541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100628"/>
            <a:ext cx="8763000" cy="3579849"/>
          </a:xfrm>
        </p:spPr>
        <p:txBody>
          <a:bodyPr>
            <a:noAutofit/>
          </a:bodyPr>
          <a:lstStyle/>
          <a:p>
            <a:pPr marL="0" indent="0"/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data </a:t>
            </a:r>
            <a:r>
              <a:rPr lang="en-US" sz="2800" dirty="0" err="1" smtClean="0"/>
              <a:t>praktikum</a:t>
            </a:r>
            <a:r>
              <a:rPr lang="en-US" sz="2800" dirty="0"/>
              <a:t> </a:t>
            </a:r>
            <a:r>
              <a:rPr lang="en-US" sz="2800" dirty="0" smtClean="0"/>
              <a:t>yang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rangkaian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percobaan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modul</a:t>
            </a:r>
            <a:r>
              <a:rPr lang="en-US" sz="2800" dirty="0" smtClean="0"/>
              <a:t> 2, </a:t>
            </a:r>
          </a:p>
          <a:p>
            <a:pPr lvl="1"/>
            <a:r>
              <a:rPr lang="en-US" sz="2800" dirty="0" err="1" smtClean="0"/>
              <a:t>Rangkaian</a:t>
            </a:r>
            <a:r>
              <a:rPr lang="en-US" sz="2800" dirty="0" smtClean="0"/>
              <a:t> </a:t>
            </a:r>
            <a:r>
              <a:rPr lang="en-US" sz="2800" dirty="0" err="1" smtClean="0"/>
              <a:t>kapasitor</a:t>
            </a:r>
            <a:r>
              <a:rPr lang="en-US" sz="2800" dirty="0" smtClean="0"/>
              <a:t> (</a:t>
            </a:r>
            <a:r>
              <a:rPr lang="en-US" sz="2800" dirty="0" err="1" smtClean="0"/>
              <a:t>pengisian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pengosongan</a:t>
            </a:r>
            <a:r>
              <a:rPr lang="en-US" sz="2800" dirty="0" smtClean="0"/>
              <a:t> </a:t>
            </a:r>
          </a:p>
          <a:p>
            <a:pPr marL="0" lvl="1" indent="0">
              <a:buNone/>
            </a:pP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Multisim</a:t>
            </a:r>
            <a:r>
              <a:rPr lang="en-US" sz="2800" dirty="0" smtClean="0"/>
              <a:t> , </a:t>
            </a:r>
            <a:r>
              <a:rPr lang="en-US" sz="2800" dirty="0" err="1" smtClean="0"/>
              <a:t>skema</a:t>
            </a:r>
            <a:r>
              <a:rPr lang="en-US" sz="2800" dirty="0" smtClean="0"/>
              <a:t> </a:t>
            </a:r>
            <a:r>
              <a:rPr lang="en-US" sz="2800" dirty="0" err="1" smtClean="0"/>
              <a:t>rangkaian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dibuat</a:t>
            </a:r>
            <a:r>
              <a:rPr lang="en-US" sz="2800" dirty="0" smtClean="0"/>
              <a:t> di </a:t>
            </a:r>
            <a:r>
              <a:rPr lang="en-US" sz="2800" dirty="0" err="1" smtClean="0"/>
              <a:t>multisim</a:t>
            </a:r>
            <a:r>
              <a:rPr lang="en-US" sz="2800" dirty="0" smtClean="0"/>
              <a:t> </a:t>
            </a:r>
            <a:r>
              <a:rPr lang="en-US" sz="2800" dirty="0" err="1" smtClean="0"/>
              <a:t>lalu</a:t>
            </a:r>
            <a:r>
              <a:rPr lang="en-US" sz="2800" dirty="0" smtClean="0"/>
              <a:t> di RUN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skema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pengukuran</a:t>
            </a:r>
            <a:r>
              <a:rPr lang="en-US" sz="2800" dirty="0" smtClean="0"/>
              <a:t> di copy paste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 . </a:t>
            </a:r>
            <a:r>
              <a:rPr lang="en-US" sz="2800" dirty="0" err="1" smtClean="0"/>
              <a:t>Hasil</a:t>
            </a:r>
            <a:r>
              <a:rPr lang="en-US" sz="2800" dirty="0" smtClean="0"/>
              <a:t>/data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data </a:t>
            </a:r>
            <a:r>
              <a:rPr lang="en-US" sz="2800" dirty="0" err="1" smtClean="0"/>
              <a:t>pembanding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rumus</a:t>
            </a:r>
            <a:r>
              <a:rPr lang="en-US" sz="2800" dirty="0" smtClean="0"/>
              <a:t>.</a:t>
            </a:r>
            <a:endParaRPr lang="en-US" sz="2800" dirty="0"/>
          </a:p>
          <a:p>
            <a:pPr marL="0" lvl="1" indent="0">
              <a:buFont typeface="Arial" pitchFamily="34" charset="0"/>
              <a:buChar char="•"/>
            </a:pPr>
            <a:r>
              <a:rPr lang="en-US" sz="2800" b="1" dirty="0" err="1" smtClean="0"/>
              <a:t>Tujuan</a:t>
            </a:r>
            <a:r>
              <a:rPr lang="en-US" sz="2800" dirty="0" smtClean="0"/>
              <a:t>: agar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mendapatkan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percobaan</a:t>
            </a:r>
            <a:r>
              <a:rPr lang="en-US" sz="2800" dirty="0" smtClean="0"/>
              <a:t>,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KBM E-learning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multisim</a:t>
            </a:r>
            <a:r>
              <a:rPr lang="en-US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3960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705</TotalTime>
  <Words>492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Praktikum Elektronika 1 Kelompok A B</vt:lpstr>
      <vt:lpstr>Resistor </vt:lpstr>
      <vt:lpstr>Nilai kapasitor</vt:lpstr>
      <vt:lpstr>Rangkaian kapasitor</vt:lpstr>
      <vt:lpstr>Proses pengisian kapasitor</vt:lpstr>
      <vt:lpstr>Proses pengosongan kapasitor</vt:lpstr>
      <vt:lpstr>Aplikasi kapasitor</vt:lpstr>
      <vt:lpstr>Langkah Percobaan</vt:lpstr>
      <vt:lpstr>Langkah Percobaan (2)</vt:lpstr>
      <vt:lpstr>Kebijakan Praktikum Elektronika 1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 Elektronika 2 Kelompok E, F, G, H, I</dc:title>
  <dc:creator>Seliwati</dc:creator>
  <cp:lastModifiedBy>Seliwati</cp:lastModifiedBy>
  <cp:revision>41</cp:revision>
  <dcterms:created xsi:type="dcterms:W3CDTF">2020-04-01T15:21:09Z</dcterms:created>
  <dcterms:modified xsi:type="dcterms:W3CDTF">2020-04-15T14:20:25Z</dcterms:modified>
</cp:coreProperties>
</file>