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1" r:id="rId5"/>
    <p:sldId id="259" r:id="rId6"/>
    <p:sldId id="260" r:id="rId7"/>
    <p:sldId id="266" r:id="rId8"/>
    <p:sldId id="261" r:id="rId9"/>
    <p:sldId id="268" r:id="rId10"/>
    <p:sldId id="270" r:id="rId11"/>
    <p:sldId id="267" r:id="rId12"/>
    <p:sldId id="269" r:id="rId13"/>
    <p:sldId id="272" r:id="rId14"/>
    <p:sldId id="26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88DFB-5281-449F-80AE-2D3A3AB223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491CF8-D95C-416C-9BA2-DE9B5B259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C0DCD0-E112-428D-8AFE-2F72C4FF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BD50B9-19F5-4891-BDB3-027745D8D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850F6-65D2-471B-8B34-B11B7B75D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8383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B638D-C6F3-4F64-8DFC-912EEA106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2AE2F-EE9B-479F-8F58-6FD877E6EE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C11CF0-DBE8-4974-8302-FC2434608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567ABF-F467-44CB-97ED-EB7E01CFF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ED100-4651-4E09-A63D-7BC45AF23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86723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C9F99A1-DDF3-4913-9EB1-3B089493AF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227C0-982E-4AF3-823B-CF9617315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9CB8D-6010-468E-8E8C-EEEBE259D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79C9E0-1E6A-4C6D-8664-FA54CDA86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7ED37-5D8D-457F-8797-015C819B8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903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1EA05-6A24-413A-B593-FE7FE0A4B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92AAB-5012-4829-84C9-BFB07507BC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1B89C-112C-41AF-A492-499CBC8C5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A84A-085D-4D3D-9EDF-BCE0430DC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6604D-495B-4BC1-BA7D-BF03C55A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37213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F91BCF-44D3-4D67-830C-A5BB90594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B02F-ACB5-4B45-8F78-6F05B690C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2EE2F-DC26-4FF7-AC5C-D9A41FFB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4CD58-F886-4FBC-A0CB-C381BED3D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41D2F-6F22-451B-BAC2-927EA67DC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67508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95DC-E020-4ADF-938A-BE8803116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3104B-34B0-49B7-A1D7-207ED92BA3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219E3-595D-492F-B823-E17A9EFF2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2E2232-6798-4436-A6D4-41945E82B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F8C2FC-A93F-4A67-9AA8-0FA56DABE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4BACA-3CEF-4291-AD94-FA4E273F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517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D79B8-0915-4254-B101-E1BC7150C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75C812-E1C4-45FA-9BE8-7938B3A4B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979D7-90C4-417A-9EE9-7883D9287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12DE3F-EF8E-4E79-9088-D8BB72A0FD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49DCF9-61E0-482C-A546-EBB4B5BF2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FB36C3-AB9D-404F-A793-2794EDC8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D04BCA-6603-4B8B-BFA7-A8F57215C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E53299-2EE8-4E90-A8A5-B04AF02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953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A8CC-A322-4977-B216-37827A06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87FFD-73AB-43B3-9961-EC8D60DFD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BD1CE1-3CEC-4CC2-B3EA-04FA02F7D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1C6AB1-6ED1-4821-81B0-FE1B4769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1753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7CCBFE-3F81-4518-9F11-B07DDF2CC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45C53EC-E8D6-4CD3-A816-56F8C009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11ED1C-5CA1-4454-830C-A2EC973BD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42858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44009-8170-4557-AFDA-60EE36A61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9C097-A10C-40DB-A8D3-5F9CDF679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F6C465-A250-4773-B4B9-E376F0328C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74EB87-19F6-46B5-9132-6471ABAAF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6F9DB-8BB5-439D-8DD8-E6084AC90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A8A0C9-ECBA-448B-AF32-D9BA85E6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9423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AE716-2920-4DF5-B809-1AA4E0CB1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90C52-2DF0-4C8A-B503-B83911891B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A501A-9DFF-432C-83C0-12C374342D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A5CFDA-6673-45D7-9193-55D829530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39EAE-B80D-4007-8C67-FED5153A7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17AAF-52AA-4FAB-A1AF-9DB3CCC8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143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F83D38-82D3-46C1-889C-B60C82C39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9EFEB-C3E0-4058-B072-4E2AB3046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7C3877-72F9-45D9-817B-CE4071A46B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178F3-8B00-4777-A5A1-93D5E4BB8013}" type="datetimeFigureOut">
              <a:rPr lang="en-ID" smtClean="0"/>
              <a:t>15/04/2020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57FB9-A607-40E5-85CC-DF8BA2B3E7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FAE43-80F2-40E4-9DCC-C6BA9E6564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E7937-8C58-4FAD-A4F8-E77D28961089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286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1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919D55E5-8C24-43D2-998D-5D94E5004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solidFill>
                  <a:srgbClr val="FFFFFF"/>
                </a:solidFill>
              </a:rPr>
              <a:t>FRANKENSTEIN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0FB05C2-2557-42BC-B53B-B8413F3B28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504049"/>
            <a:ext cx="9833548" cy="3854547"/>
          </a:xfrm>
        </p:spPr>
        <p:txBody>
          <a:bodyPr>
            <a:normAutofit/>
          </a:bodyPr>
          <a:lstStyle/>
          <a:p>
            <a:r>
              <a:rPr lang="en-ID" sz="2000" dirty="0">
                <a:solidFill>
                  <a:srgbClr val="000000"/>
                </a:solidFill>
              </a:rPr>
              <a:t>Irony</a:t>
            </a:r>
          </a:p>
          <a:p>
            <a:r>
              <a:rPr lang="en-ID" sz="2000" dirty="0">
                <a:solidFill>
                  <a:srgbClr val="000000"/>
                </a:solidFill>
              </a:rPr>
              <a:t>Paradox</a:t>
            </a:r>
          </a:p>
          <a:p>
            <a:r>
              <a:rPr lang="en-ID" sz="2000" dirty="0">
                <a:solidFill>
                  <a:srgbClr val="000000"/>
                </a:solidFill>
              </a:rPr>
              <a:t>Oxymoron</a:t>
            </a:r>
          </a:p>
          <a:p>
            <a:r>
              <a:rPr lang="en-ID" sz="2000" dirty="0">
                <a:solidFill>
                  <a:srgbClr val="000000"/>
                </a:solidFill>
              </a:rPr>
              <a:t>Parallelism</a:t>
            </a:r>
          </a:p>
          <a:p>
            <a:endParaRPr lang="en-ID" sz="2000" dirty="0">
              <a:solidFill>
                <a:srgbClr val="000000"/>
              </a:solidFill>
            </a:endParaRPr>
          </a:p>
          <a:p>
            <a:r>
              <a:rPr lang="en-ID" sz="2000" dirty="0" err="1">
                <a:solidFill>
                  <a:srgbClr val="000000"/>
                </a:solidFill>
              </a:rPr>
              <a:t>Teguh</a:t>
            </a:r>
            <a:r>
              <a:rPr lang="en-ID" sz="2000" dirty="0">
                <a:solidFill>
                  <a:srgbClr val="000000"/>
                </a:solidFill>
              </a:rPr>
              <a:t> Iman </a:t>
            </a:r>
            <a:r>
              <a:rPr lang="en-ID" sz="2000" dirty="0" err="1">
                <a:solidFill>
                  <a:srgbClr val="000000"/>
                </a:solidFill>
              </a:rPr>
              <a:t>Prasojo</a:t>
            </a:r>
            <a:r>
              <a:rPr lang="en-ID" sz="2000" dirty="0">
                <a:solidFill>
                  <a:srgbClr val="000000"/>
                </a:solidFill>
              </a:rPr>
              <a:t>	63718003</a:t>
            </a:r>
          </a:p>
          <a:p>
            <a:r>
              <a:rPr lang="en-ID" sz="2000" dirty="0">
                <a:solidFill>
                  <a:srgbClr val="000000"/>
                </a:solidFill>
              </a:rPr>
              <a:t>Maulana </a:t>
            </a:r>
            <a:r>
              <a:rPr lang="en-ID" sz="2000" dirty="0" err="1">
                <a:solidFill>
                  <a:srgbClr val="000000"/>
                </a:solidFill>
              </a:rPr>
              <a:t>Riski</a:t>
            </a:r>
            <a:r>
              <a:rPr lang="en-ID" sz="2000" dirty="0">
                <a:solidFill>
                  <a:srgbClr val="000000"/>
                </a:solidFill>
              </a:rPr>
              <a:t>		63718011</a:t>
            </a:r>
          </a:p>
          <a:p>
            <a:r>
              <a:rPr lang="en-ID" sz="2000" dirty="0">
                <a:solidFill>
                  <a:srgbClr val="000000"/>
                </a:solidFill>
              </a:rPr>
              <a:t>Salma </a:t>
            </a:r>
            <a:r>
              <a:rPr lang="en-ID" sz="2000" dirty="0" err="1">
                <a:solidFill>
                  <a:srgbClr val="000000"/>
                </a:solidFill>
              </a:rPr>
              <a:t>Azzahra</a:t>
            </a:r>
            <a:r>
              <a:rPr lang="en-ID" sz="2000" dirty="0">
                <a:solidFill>
                  <a:srgbClr val="000000"/>
                </a:solidFill>
              </a:rPr>
              <a:t>		63718021</a:t>
            </a:r>
          </a:p>
          <a:p>
            <a:r>
              <a:rPr lang="en-ID" sz="2000" dirty="0" err="1">
                <a:solidFill>
                  <a:srgbClr val="000000"/>
                </a:solidFill>
              </a:rPr>
              <a:t>Eduardus</a:t>
            </a:r>
            <a:r>
              <a:rPr lang="en-ID" sz="2000" dirty="0">
                <a:solidFill>
                  <a:srgbClr val="000000"/>
                </a:solidFill>
              </a:rPr>
              <a:t> </a:t>
            </a:r>
            <a:r>
              <a:rPr lang="en-ID" sz="2000" dirty="0" err="1">
                <a:solidFill>
                  <a:srgbClr val="000000"/>
                </a:solidFill>
              </a:rPr>
              <a:t>Aji</a:t>
            </a:r>
            <a:r>
              <a:rPr lang="en-ID" sz="2000" dirty="0">
                <a:solidFill>
                  <a:srgbClr val="000000"/>
                </a:solidFill>
              </a:rPr>
              <a:t> Badin	63718024</a:t>
            </a:r>
          </a:p>
        </p:txBody>
      </p:sp>
    </p:spTree>
    <p:extLst>
      <p:ext uri="{BB962C8B-B14F-4D97-AF65-F5344CB8AC3E}">
        <p14:creationId xmlns:p14="http://schemas.microsoft.com/office/powerpoint/2010/main" val="3166367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713E3D-611D-4AFD-A656-F7125D07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solidFill>
                  <a:schemeClr val="bg1"/>
                </a:solidFill>
              </a:rPr>
              <a:t>Examples of Oxymoron in Frankenstein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783D-F29A-4723-B7D0-D051E0998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D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ID" sz="2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3194" y="2936383"/>
            <a:ext cx="91195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The result of which deprived them of their fortune and condemned them to a perpetual exile from their native country (chapter14 page: 148) </a:t>
            </a:r>
            <a:r>
              <a:rPr lang="en-US" dirty="0" err="1"/>
              <a:t>yg</a:t>
            </a:r>
            <a:r>
              <a:rPr lang="en-US" dirty="0"/>
              <a:t> oxymoron </a:t>
            </a:r>
            <a:r>
              <a:rPr lang="en-US" dirty="0" err="1"/>
              <a:t>nya</a:t>
            </a:r>
            <a:r>
              <a:rPr lang="en-US" dirty="0"/>
              <a:t> fortune and condemned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I bore the extremes of heat and cold with less injury to my frame (chapter 13 page 141)</a:t>
            </a:r>
          </a:p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Everywhere I turn I see the same figure— her bloodless arms and relaxed form flung by the murderer on its bridal bier. ( chapter 23 page 241) oxymoron word : Bridal bier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22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0A1360-BC1C-4DB0-9B05-E5BBC7F7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D" dirty="0">
                <a:solidFill>
                  <a:schemeClr val="bg1"/>
                </a:solidFill>
              </a:rPr>
              <a:t>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9B001-2380-4768-898C-8CFE77574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/>
              <a:t>Parallelism—that is, a similar word order and structure—in their syntax. (M. H. Abrams)</a:t>
            </a:r>
            <a:endParaRPr lang="en-ID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4449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713E3D-611D-4AFD-A656-F7125D07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solidFill>
                  <a:schemeClr val="bg1"/>
                </a:solidFill>
              </a:rPr>
              <a:t>Example of Parallelism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783D-F29A-4723-B7D0-D051E0998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D" sz="2000" dirty="0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</a:rPr>
              <a:t>By force to ravish, or by fraud betray. </a:t>
            </a:r>
          </a:p>
        </p:txBody>
      </p:sp>
    </p:spTree>
    <p:extLst>
      <p:ext uri="{BB962C8B-B14F-4D97-AF65-F5344CB8AC3E}">
        <p14:creationId xmlns:p14="http://schemas.microsoft.com/office/powerpoint/2010/main" val="4149773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713E3D-611D-4AFD-A656-F7125D07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solidFill>
                  <a:schemeClr val="bg1"/>
                </a:solidFill>
              </a:rPr>
              <a:t>Example of Parallelism in Frankenstein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783D-F29A-4723-B7D0-D051E0998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D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ID" sz="2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25769" y="3335628"/>
            <a:ext cx="90796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I ordered it to be repaired, bought some furniture, and took possession, … (Page 199)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Quicksand"/>
              </a:rPr>
              <a:t> No father had watched my infant days, no mother had blessed me with smiles and caresses </a:t>
            </a:r>
          </a:p>
          <a:p>
            <a:pPr algn="just"/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Quicksand"/>
              </a:rPr>
              <a:t>(Page 142)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54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BBA81-2288-4C99-A9FD-7E69FA3C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9C4CA-36F2-457C-AB11-EBBD705D7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/>
              <a:t>Abrams, M. H., &amp; Harpham, G. (2011). </a:t>
            </a:r>
            <a:r>
              <a:rPr lang="en-US" i="1" dirty="0"/>
              <a:t>A glossary of literary terms</a:t>
            </a:r>
            <a:r>
              <a:rPr lang="en-US" dirty="0"/>
              <a:t>. Cengage Learning.</a:t>
            </a:r>
          </a:p>
        </p:txBody>
      </p:sp>
    </p:spTree>
    <p:extLst>
      <p:ext uri="{BB962C8B-B14F-4D97-AF65-F5344CB8AC3E}">
        <p14:creationId xmlns:p14="http://schemas.microsoft.com/office/powerpoint/2010/main" val="4187706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6097AD7-1C19-440D-A06F-17D29BD8E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D" dirty="0">
                <a:solidFill>
                  <a:srgbClr val="FFFFFF"/>
                </a:solidFill>
              </a:rPr>
              <a:t>IRONY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CD2A4-45FD-4D2C-8077-622A9BAA9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In most of the modern critical uses of the term “irony,” there remains the root sense of dissembling, or of hiding what is actually the case; not, however, in order to deceive, but to achieve special rhetorical or artistic effects. </a:t>
            </a:r>
            <a:r>
              <a:rPr lang="en-US" sz="2400" dirty="0"/>
              <a:t>(M. H. Abrams)</a:t>
            </a:r>
            <a:endParaRPr lang="en-ID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8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FB1615-9F6C-4F18-9E21-611741679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solidFill>
                  <a:srgbClr val="FFFFFF"/>
                </a:solidFill>
              </a:rPr>
              <a:t>Examples of Irony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921A4-EC97-497B-B6A4-04F31D13A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“It grieves me much,” replied the Peer again,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</a:rPr>
              <a:t>“Who speaks so well should ever speak in vain.” </a:t>
            </a:r>
            <a:endParaRPr lang="en-ID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86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6FB1615-9F6C-4F18-9E21-611741679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solidFill>
                  <a:srgbClr val="FFFFFF"/>
                </a:solidFill>
              </a:rPr>
              <a:t>Examples of Irony in Frankenstein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8921A4-EC97-497B-B6A4-04F31D13A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solidFill>
                  <a:srgbClr val="000000"/>
                </a:solidFill>
              </a:rPr>
              <a:t>We travelled at the time of the vintage and heard the song of the </a:t>
            </a:r>
            <a:r>
              <a:rPr lang="en-US" sz="2000" dirty="0" err="1">
                <a:solidFill>
                  <a:srgbClr val="000000"/>
                </a:solidFill>
              </a:rPr>
              <a:t>labourers</a:t>
            </a:r>
            <a:r>
              <a:rPr lang="en-US" sz="2000" dirty="0">
                <a:solidFill>
                  <a:srgbClr val="000000"/>
                </a:solidFill>
              </a:rPr>
              <a:t> as we glided down the stream. Even I, depressed in mind, and my spirits continually agitated by gloomy feelings, even I was pleased. (Page 188)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id-ID" sz="2000" dirty="0"/>
              <a:t>I shall be with you on your wedding-night (</a:t>
            </a:r>
            <a:r>
              <a:rPr lang="en-ID" sz="2000" dirty="0"/>
              <a:t>Page </a:t>
            </a:r>
            <a:r>
              <a:rPr lang="id-ID" sz="2000" dirty="0"/>
              <a:t>206)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endParaRPr lang="en-ID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28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3AFD9F0-A9F0-47D7-B426-A1BCFD521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D" dirty="0">
                <a:solidFill>
                  <a:srgbClr val="FFFFFF"/>
                </a:solidFill>
              </a:rPr>
              <a:t>Paradox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EDD2A-4B9D-4852-A58E-A3E00ECAA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A paradox is a statement which seems on its face to be logically contradictory or absurd, yet turns out to be interpretable in a way that makes sense. </a:t>
            </a:r>
            <a:r>
              <a:rPr lang="en-US" sz="2400" dirty="0"/>
              <a:t>(M. H. Abrams)</a:t>
            </a:r>
            <a:endParaRPr lang="en-ID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649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713E3D-611D-4AFD-A656-F7125D07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solidFill>
                  <a:srgbClr val="FFFFFF"/>
                </a:solidFill>
              </a:rPr>
              <a:t>Example of Paradox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783D-F29A-4723-B7D0-D051E0998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i="1" dirty="0"/>
              <a:t>You have to be cruel to be </a:t>
            </a:r>
            <a:r>
              <a:rPr lang="en-US" sz="2000" i="1"/>
              <a:t>kind.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13801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713E3D-611D-4AFD-A656-F7125D07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solidFill>
                  <a:srgbClr val="FFFFFF"/>
                </a:solidFill>
              </a:rPr>
              <a:t>Example of Paradox in Frankenstein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783D-F29A-4723-B7D0-D051E0998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D" sz="2000" dirty="0">
                <a:solidFill>
                  <a:srgbClr val="000000"/>
                </a:solidFill>
              </a:rPr>
              <a:t>I shall ascend my funeral pile triumphantly and exult in the agony of the torturing flames (page 277)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D" sz="2000" dirty="0">
                <a:solidFill>
                  <a:srgbClr val="000000"/>
                </a:solidFill>
              </a:rPr>
              <a:t>My spirit will sleep in peace (277) </a:t>
            </a:r>
          </a:p>
          <a:p>
            <a:pPr marL="0" indent="0">
              <a:buNone/>
            </a:pPr>
            <a:endParaRPr lang="en-ID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44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0A1360-BC1C-4DB0-9B05-E5BBC7F784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ID" dirty="0">
                <a:solidFill>
                  <a:srgbClr val="FFFFFF"/>
                </a:solidFill>
              </a:rPr>
              <a:t>Oxymoron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9B001-2380-4768-898C-8CFE77574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i="1" dirty="0"/>
              <a:t>If the paradoxical utterance conjoins two terms that in ordinary usage are contraries, it is called an oxymoron </a:t>
            </a:r>
            <a:r>
              <a:rPr lang="en-US" sz="2400" dirty="0"/>
              <a:t>(M. H. Abrams)</a:t>
            </a:r>
            <a:endParaRPr lang="en-ID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67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713E3D-611D-4AFD-A656-F7125D071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ID" sz="4000" dirty="0">
                <a:solidFill>
                  <a:schemeClr val="bg1"/>
                </a:solidFill>
              </a:rPr>
              <a:t>Examples of Oxymoron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99783D-F29A-4723-B7D0-D051E09980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2936383"/>
            <a:ext cx="9833548" cy="28505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D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ID" sz="2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93194" y="2936383"/>
            <a:ext cx="9119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 An example is Alfred, Lord Tennyson’s “O Death in life, the days that are no more.”</a:t>
            </a:r>
          </a:p>
          <a:p>
            <a:endParaRPr lang="en-US" dirty="0"/>
          </a:p>
          <a:p>
            <a:r>
              <a:rPr lang="en-US" dirty="0"/>
              <a:t>Oxymoron in here is “ I burn and freeze,”  because, burn and freeze is contraries one each other</a:t>
            </a:r>
          </a:p>
        </p:txBody>
      </p:sp>
    </p:spTree>
    <p:extLst>
      <p:ext uri="{BB962C8B-B14F-4D97-AF65-F5344CB8AC3E}">
        <p14:creationId xmlns:p14="http://schemas.microsoft.com/office/powerpoint/2010/main" val="652438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500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Quicksand</vt:lpstr>
      <vt:lpstr>Wingdings</vt:lpstr>
      <vt:lpstr>Office Theme</vt:lpstr>
      <vt:lpstr>FRANKENSTEIN</vt:lpstr>
      <vt:lpstr>IRONY</vt:lpstr>
      <vt:lpstr>Examples of Irony </vt:lpstr>
      <vt:lpstr>Examples of Irony in Frankenstein</vt:lpstr>
      <vt:lpstr>Paradox</vt:lpstr>
      <vt:lpstr>Example of Paradox </vt:lpstr>
      <vt:lpstr>Example of Paradox in Frankenstein</vt:lpstr>
      <vt:lpstr>Oxymoron</vt:lpstr>
      <vt:lpstr>Examples of Oxymoron</vt:lpstr>
      <vt:lpstr>Examples of Oxymoron in Frankenstein</vt:lpstr>
      <vt:lpstr>Parallelism</vt:lpstr>
      <vt:lpstr>Example of Parallelism</vt:lpstr>
      <vt:lpstr>Example of Parallelism in Frankenstein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FRANKENSTEIN</dc:title>
  <dc:creator>Asus</dc:creator>
  <cp:lastModifiedBy>Asus</cp:lastModifiedBy>
  <cp:revision>23</cp:revision>
  <dcterms:created xsi:type="dcterms:W3CDTF">2020-04-15T08:49:51Z</dcterms:created>
  <dcterms:modified xsi:type="dcterms:W3CDTF">2020-04-15T15:46:29Z</dcterms:modified>
</cp:coreProperties>
</file>