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60" r:id="rId3"/>
    <p:sldId id="262" r:id="rId4"/>
    <p:sldId id="264" r:id="rId5"/>
    <p:sldId id="265" r:id="rId6"/>
    <p:sldId id="257" r:id="rId7"/>
    <p:sldId id="258" r:id="rId8"/>
    <p:sldId id="259" r:id="rId9"/>
    <p:sldId id="263"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1E700B27-DE4C-4B9E-BB11-B9027034A00F}" type="datetimeFigureOut">
              <a:rPr lang="en-US" smtClean="0"/>
              <a:pPr/>
              <a:t>4/16/2020</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smtClean="0"/>
              <a:t>
              </a:t>
            </a:r>
            <a:endParaRPr lang="en-US" dirty="0"/>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022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smtClean="0"/>
              <a:t>4/16/2020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102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smtClean="0"/>
              <a:t>4/16/2020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4694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smtClean="0"/>
              <a:t>4/16/2020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6995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smtClean="0"/>
              <a:t>4/16/2020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1124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smtClean="0"/>
              <a:t>4/16/2020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4565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smtClean="0"/>
              <a:t>4/16/2020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7512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4/16/2020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2548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4/16/2020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4483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4/16/2020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3800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4/16/2020</a:t>
            </a:fld>
            <a:endParaRPr lang="en-US" dirty="0"/>
          </a:p>
        </p:txBody>
      </p:sp>
      <p:sp>
        <p:nvSpPr>
          <p:cNvPr id="5" name="Footer Placeholder 4"/>
          <p:cNvSpPr>
            <a:spLocks noGrp="1"/>
          </p:cNvSpPr>
          <p:nvPr>
            <p:ph type="ftr" sz="quarter" idx="11"/>
          </p:nvPr>
        </p:nvSpPr>
        <p:spPr/>
        <p:txBody>
          <a:bodyPr/>
          <a:lstStyle>
            <a:lvl1pPr>
              <a:defRPr sz="1000" b="1"/>
            </a:lvl1pPr>
          </a:lstStyle>
          <a:p>
            <a:r>
              <a:rPr lang="en-US" smtClean="0"/>
              <a:t>
              </a:t>
            </a:r>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143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4/16/2020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3801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4/16/2020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001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smtClean="0"/>
              <a:t>4/16/2020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1979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smtClean="0"/>
              <a:t>4/16/2020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150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4/16/2020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395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smtClean="0"/>
              <a:t>4/16/2020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357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7E0D914D-B099-4142-A885-11F276715148}" type="datetimeFigureOut">
              <a:rPr lang="en-US" smtClean="0"/>
              <a:t>4/16/2020</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smtClean="0"/>
              <a:t>
              </a:t>
            </a:r>
            <a:endParaRPr lang="en-US" dirty="0"/>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7675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Animal Farm</a:t>
            </a:r>
            <a:endParaRPr lang="en-US" dirty="0"/>
          </a:p>
        </p:txBody>
      </p:sp>
    </p:spTree>
    <p:extLst>
      <p:ext uri="{BB962C8B-B14F-4D97-AF65-F5344CB8AC3E}">
        <p14:creationId xmlns:p14="http://schemas.microsoft.com/office/powerpoint/2010/main" val="1027481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Satire</a:t>
            </a:r>
            <a:endParaRPr lang="en-US" dirty="0"/>
          </a:p>
        </p:txBody>
      </p:sp>
      <p:sp>
        <p:nvSpPr>
          <p:cNvPr id="3" name="Content Placeholder 2"/>
          <p:cNvSpPr>
            <a:spLocks noGrp="1"/>
          </p:cNvSpPr>
          <p:nvPr>
            <p:ph idx="1"/>
          </p:nvPr>
        </p:nvSpPr>
        <p:spPr/>
        <p:txBody>
          <a:bodyPr/>
          <a:lstStyle/>
          <a:p>
            <a:r>
              <a:rPr lang="en-US" dirty="0"/>
              <a:t>C</a:t>
            </a:r>
            <a:r>
              <a:rPr lang="en-US" dirty="0" smtClean="0"/>
              <a:t>onvey </a:t>
            </a:r>
            <a:r>
              <a:rPr lang="en-US" dirty="0"/>
              <a:t>moral </a:t>
            </a:r>
            <a:r>
              <a:rPr lang="en-US" dirty="0" smtClean="0"/>
              <a:t>instruction by </a:t>
            </a:r>
            <a:r>
              <a:rPr lang="en-US" dirty="0"/>
              <a:t>means of laughter, ridicule, mockery</a:t>
            </a:r>
            <a:r>
              <a:rPr lang="en-US" dirty="0" smtClean="0"/>
              <a:t>.</a:t>
            </a:r>
          </a:p>
          <a:p>
            <a:r>
              <a:rPr lang="en-US" dirty="0"/>
              <a:t>Today the satirist attacks </a:t>
            </a:r>
            <a:r>
              <a:rPr lang="en-US" dirty="0" smtClean="0"/>
              <a:t>individuals only </a:t>
            </a:r>
            <a:r>
              <a:rPr lang="en-US" dirty="0"/>
              <a:t>at the risk of severe financial loss </a:t>
            </a:r>
            <a:r>
              <a:rPr lang="en-US" dirty="0" smtClean="0"/>
              <a:t>to himself </a:t>
            </a:r>
            <a:r>
              <a:rPr lang="en-US" dirty="0"/>
              <a:t>and his publisher. In </a:t>
            </a:r>
            <a:r>
              <a:rPr lang="en-US" dirty="0" smtClean="0"/>
              <a:t>totalitarian countries </a:t>
            </a:r>
            <a:r>
              <a:rPr lang="en-US" dirty="0"/>
              <a:t>he even risks </a:t>
            </a:r>
            <a:r>
              <a:rPr lang="en-US" dirty="0" smtClean="0"/>
              <a:t>imprisonment or </a:t>
            </a:r>
            <a:r>
              <a:rPr lang="en-US" dirty="0"/>
              <a:t>death.</a:t>
            </a:r>
            <a:endParaRPr lang="en-US" dirty="0"/>
          </a:p>
        </p:txBody>
      </p:sp>
    </p:spTree>
    <p:extLst>
      <p:ext uri="{BB962C8B-B14F-4D97-AF65-F5344CB8AC3E}">
        <p14:creationId xmlns:p14="http://schemas.microsoft.com/office/powerpoint/2010/main" val="4093869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Animal Farm</a:t>
            </a:r>
            <a:endParaRPr lang="en-US" dirty="0"/>
          </a:p>
        </p:txBody>
      </p:sp>
      <p:sp>
        <p:nvSpPr>
          <p:cNvPr id="3" name="Content Placeholder 2"/>
          <p:cNvSpPr>
            <a:spLocks noGrp="1"/>
          </p:cNvSpPr>
          <p:nvPr>
            <p:ph idx="1"/>
          </p:nvPr>
        </p:nvSpPr>
        <p:spPr/>
        <p:txBody>
          <a:bodyPr/>
          <a:lstStyle/>
          <a:p>
            <a:r>
              <a:rPr lang="en-US" dirty="0" smtClean="0"/>
              <a:t>Chapter 1: The speech of old Major and the invention of song; Beasts of England.</a:t>
            </a:r>
          </a:p>
          <a:p>
            <a:r>
              <a:rPr lang="en-US" dirty="0" smtClean="0"/>
              <a:t>Chapter 2: the major dead, the rebellion of animals; the change of farm (from manor farm becomes animal farm), the birth of commandments</a:t>
            </a:r>
          </a:p>
          <a:p>
            <a:r>
              <a:rPr lang="en-US" dirty="0" smtClean="0"/>
              <a:t>Chapter 3: The comrade begin to work; The birth of slogan</a:t>
            </a:r>
            <a:r>
              <a:rPr lang="en-US" dirty="0" smtClean="0">
                <a:sym typeface="Wingdings" panose="05000000000000000000" pitchFamily="2" charset="2"/>
              </a:rPr>
              <a:t> four legs good, two legs bad; the specialty of milk and apples for the pigs</a:t>
            </a:r>
          </a:p>
          <a:p>
            <a:r>
              <a:rPr lang="en-US" dirty="0" smtClean="0">
                <a:sym typeface="Wingdings" panose="05000000000000000000" pitchFamily="2" charset="2"/>
              </a:rPr>
              <a:t>Chapter 4: The attack of Jones and </a:t>
            </a:r>
            <a:r>
              <a:rPr lang="en-US" dirty="0" err="1" smtClean="0">
                <a:sym typeface="Wingdings" panose="05000000000000000000" pitchFamily="2" charset="2"/>
              </a:rPr>
              <a:t>Faxwood</a:t>
            </a:r>
            <a:r>
              <a:rPr lang="en-US" dirty="0" smtClean="0">
                <a:sym typeface="Wingdings" panose="05000000000000000000" pitchFamily="2" charset="2"/>
              </a:rPr>
              <a:t>; The celebration of rebellion</a:t>
            </a:r>
          </a:p>
          <a:p>
            <a:r>
              <a:rPr lang="en-US" dirty="0" smtClean="0">
                <a:sym typeface="Wingdings" panose="05000000000000000000" pitchFamily="2" charset="2"/>
              </a:rPr>
              <a:t>Chapter 5: Snowball’s speech about windmill; the fight between snowball and napoleon; the attack of napoleon; the plan of building windmill by Napoleon</a:t>
            </a:r>
          </a:p>
          <a:p>
            <a:endParaRPr lang="en-US" dirty="0" smtClean="0"/>
          </a:p>
          <a:p>
            <a:endParaRPr lang="en-US" dirty="0" smtClean="0"/>
          </a:p>
          <a:p>
            <a:endParaRPr lang="en-US" dirty="0"/>
          </a:p>
        </p:txBody>
      </p:sp>
    </p:spTree>
    <p:extLst>
      <p:ext uri="{BB962C8B-B14F-4D97-AF65-F5344CB8AC3E}">
        <p14:creationId xmlns:p14="http://schemas.microsoft.com/office/powerpoint/2010/main" val="414480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Chapter 6: Description of how hard the animals work; Napoleon appointed the lawyer; the pigs move to the house and sleep in on the bed (violation of 4</a:t>
            </a:r>
            <a:r>
              <a:rPr lang="en-US" baseline="30000" dirty="0" smtClean="0"/>
              <a:t>th</a:t>
            </a:r>
            <a:r>
              <a:rPr lang="en-US" dirty="0" smtClean="0"/>
              <a:t> commandment); the windmill is shattered </a:t>
            </a:r>
            <a:r>
              <a:rPr lang="en-US" dirty="0" smtClean="0">
                <a:sym typeface="Wingdings" panose="05000000000000000000" pitchFamily="2" charset="2"/>
              </a:rPr>
              <a:t> the accusation to snowball</a:t>
            </a:r>
            <a:endParaRPr lang="en-US" dirty="0" smtClean="0"/>
          </a:p>
          <a:p>
            <a:r>
              <a:rPr lang="en-US" dirty="0" smtClean="0"/>
              <a:t>Chapter 7:  the production of eggs; the issues about snowball</a:t>
            </a:r>
            <a:r>
              <a:rPr lang="en-US" dirty="0" smtClean="0">
                <a:sym typeface="Wingdings" panose="05000000000000000000" pitchFamily="2" charset="2"/>
              </a:rPr>
              <a:t> about Frederick and betrayal, the slaughter of other animals dealing with snowball’s betrayal (pigs, hens, sheep) the violation of 6</a:t>
            </a:r>
            <a:r>
              <a:rPr lang="en-US" baseline="30000" dirty="0" smtClean="0">
                <a:sym typeface="Wingdings" panose="05000000000000000000" pitchFamily="2" charset="2"/>
              </a:rPr>
              <a:t>th</a:t>
            </a:r>
            <a:r>
              <a:rPr lang="en-US" dirty="0" smtClean="0">
                <a:sym typeface="Wingdings" panose="05000000000000000000" pitchFamily="2" charset="2"/>
              </a:rPr>
              <a:t> commandment</a:t>
            </a:r>
          </a:p>
          <a:p>
            <a:r>
              <a:rPr lang="en-US" dirty="0" smtClean="0">
                <a:sym typeface="Wingdings" panose="05000000000000000000" pitchFamily="2" charset="2"/>
              </a:rPr>
              <a:t>Chapter 8: The tittle of napoleon (</a:t>
            </a:r>
            <a:r>
              <a:rPr lang="en-US" dirty="0" err="1" smtClean="0">
                <a:sym typeface="Wingdings" panose="05000000000000000000" pitchFamily="2" charset="2"/>
              </a:rPr>
              <a:t>minimus</a:t>
            </a:r>
            <a:r>
              <a:rPr lang="en-US" dirty="0" smtClean="0">
                <a:sym typeface="Wingdings" panose="05000000000000000000" pitchFamily="2" charset="2"/>
              </a:rPr>
              <a:t>’ poem); the windmill is already built; Napoleon friend with Pilkington but sell the wood to Frederick; the banknotes were forgery; the windmill is shattered; the violation of 5</a:t>
            </a:r>
            <a:r>
              <a:rPr lang="en-US" baseline="30000" dirty="0" smtClean="0">
                <a:sym typeface="Wingdings" panose="05000000000000000000" pitchFamily="2" charset="2"/>
              </a:rPr>
              <a:t>th</a:t>
            </a:r>
            <a:r>
              <a:rPr lang="en-US" dirty="0" smtClean="0">
                <a:sym typeface="Wingdings" panose="05000000000000000000" pitchFamily="2" charset="2"/>
              </a:rPr>
              <a:t> commandment</a:t>
            </a:r>
          </a:p>
          <a:p>
            <a:endParaRPr lang="en-US" dirty="0"/>
          </a:p>
        </p:txBody>
      </p:sp>
    </p:spTree>
    <p:extLst>
      <p:ext uri="{BB962C8B-B14F-4D97-AF65-F5344CB8AC3E}">
        <p14:creationId xmlns:p14="http://schemas.microsoft.com/office/powerpoint/2010/main" val="12952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Chapter 9: The discovery of documents snowball and Jones; the death of boxer</a:t>
            </a:r>
          </a:p>
          <a:p>
            <a:r>
              <a:rPr lang="en-US" dirty="0" smtClean="0"/>
              <a:t>Chapter 10: The pigs imitation of how human walk; the new slogan of</a:t>
            </a:r>
            <a:r>
              <a:rPr lang="en-US" dirty="0" smtClean="0">
                <a:sym typeface="Wingdings" panose="05000000000000000000" pitchFamily="2" charset="2"/>
              </a:rPr>
              <a:t> </a:t>
            </a:r>
            <a:r>
              <a:rPr lang="en-US" dirty="0"/>
              <a:t>“Four legs good, two legs BETTER</a:t>
            </a:r>
            <a:r>
              <a:rPr lang="en-US" dirty="0" smtClean="0"/>
              <a:t>!”, </a:t>
            </a:r>
            <a:r>
              <a:rPr lang="en-US" dirty="0"/>
              <a:t>ALL ANIMALS ARE EQUAL BUT SOME ANIMALS ARE MORE EQUAL THAN </a:t>
            </a:r>
            <a:r>
              <a:rPr lang="en-US" dirty="0" smtClean="0"/>
              <a:t>OTHERS; the violation of 7</a:t>
            </a:r>
            <a:r>
              <a:rPr lang="en-US" baseline="30000" dirty="0" smtClean="0"/>
              <a:t>th</a:t>
            </a:r>
            <a:r>
              <a:rPr lang="en-US" dirty="0" smtClean="0"/>
              <a:t> and 3</a:t>
            </a:r>
            <a:r>
              <a:rPr lang="en-US" baseline="30000" dirty="0" smtClean="0"/>
              <a:t>rd</a:t>
            </a:r>
            <a:r>
              <a:rPr lang="en-US" dirty="0" smtClean="0"/>
              <a:t> commandment    </a:t>
            </a:r>
            <a:endParaRPr lang="en-US" dirty="0"/>
          </a:p>
        </p:txBody>
      </p:sp>
    </p:spTree>
    <p:extLst>
      <p:ext uri="{BB962C8B-B14F-4D97-AF65-F5344CB8AC3E}">
        <p14:creationId xmlns:p14="http://schemas.microsoft.com/office/powerpoint/2010/main" val="385062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got from animal Farm?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characteristics of communist socialist party:</a:t>
            </a:r>
          </a:p>
          <a:p>
            <a:pPr>
              <a:buAutoNum type="arabicPeriod"/>
            </a:pPr>
            <a:r>
              <a:rPr lang="en-US" dirty="0" smtClean="0"/>
              <a:t>Betrayal</a:t>
            </a:r>
          </a:p>
          <a:p>
            <a:pPr>
              <a:buAutoNum type="arabicPeriod"/>
            </a:pPr>
            <a:r>
              <a:rPr lang="en-US" dirty="0" smtClean="0"/>
              <a:t>Violate the rules</a:t>
            </a:r>
          </a:p>
          <a:p>
            <a:pPr>
              <a:buAutoNum type="arabicPeriod"/>
            </a:pPr>
            <a:r>
              <a:rPr lang="en-US" dirty="0" smtClean="0"/>
              <a:t>Manipulative</a:t>
            </a:r>
          </a:p>
          <a:p>
            <a:pPr>
              <a:buAutoNum type="arabicPeriod"/>
            </a:pPr>
            <a:r>
              <a:rPr lang="en-US" dirty="0" smtClean="0"/>
              <a:t>Exaggerate their leader</a:t>
            </a:r>
          </a:p>
          <a:p>
            <a:pPr>
              <a:buAutoNum type="arabicPeriod"/>
            </a:pPr>
            <a:r>
              <a:rPr lang="en-US" dirty="0" smtClean="0"/>
              <a:t>Harsh Penalty</a:t>
            </a:r>
          </a:p>
          <a:p>
            <a:pPr>
              <a:buAutoNum type="arabicPeriod"/>
            </a:pPr>
            <a:r>
              <a:rPr lang="en-US" dirty="0" smtClean="0"/>
              <a:t>Spread the rumor </a:t>
            </a:r>
          </a:p>
          <a:p>
            <a:pPr>
              <a:buAutoNum type="arabicPeriod"/>
            </a:pPr>
            <a:r>
              <a:rPr lang="en-US" dirty="0" smtClean="0"/>
              <a:t>Push the member to work harder and harder</a:t>
            </a:r>
          </a:p>
          <a:p>
            <a:pPr>
              <a:buAutoNum type="arabicPeriod"/>
            </a:pPr>
            <a:r>
              <a:rPr lang="en-US" smtClean="0"/>
              <a:t>Suppress the member’s emotional </a:t>
            </a:r>
            <a:r>
              <a:rPr lang="en-US" dirty="0" smtClean="0"/>
              <a:t>condition</a:t>
            </a:r>
          </a:p>
        </p:txBody>
      </p:sp>
    </p:spTree>
    <p:extLst>
      <p:ext uri="{BB962C8B-B14F-4D97-AF65-F5344CB8AC3E}">
        <p14:creationId xmlns:p14="http://schemas.microsoft.com/office/powerpoint/2010/main" val="1276164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Style</a:t>
            </a:r>
            <a:endParaRPr lang="en-US" dirty="0"/>
          </a:p>
        </p:txBody>
      </p:sp>
      <p:sp>
        <p:nvSpPr>
          <p:cNvPr id="3" name="Content Placeholder 2"/>
          <p:cNvSpPr>
            <a:spLocks noGrp="1"/>
          </p:cNvSpPr>
          <p:nvPr>
            <p:ph idx="1"/>
          </p:nvPr>
        </p:nvSpPr>
        <p:spPr/>
        <p:txBody>
          <a:bodyPr>
            <a:normAutofit/>
          </a:bodyPr>
          <a:lstStyle/>
          <a:p>
            <a:r>
              <a:rPr lang="en-US" dirty="0"/>
              <a:t>In a </a:t>
            </a:r>
            <a:r>
              <a:rPr lang="en-US" b="1" dirty="0"/>
              <a:t>third-person narrative</a:t>
            </a:r>
            <a:r>
              <a:rPr lang="en-US" dirty="0"/>
              <a:t>, the </a:t>
            </a:r>
            <a:r>
              <a:rPr lang="en-US" b="1" dirty="0"/>
              <a:t>narrator </a:t>
            </a:r>
            <a:r>
              <a:rPr lang="en-US" dirty="0"/>
              <a:t>is someone outside the </a:t>
            </a:r>
            <a:r>
              <a:rPr lang="en-US" dirty="0" smtClean="0"/>
              <a:t>story proper </a:t>
            </a:r>
            <a:r>
              <a:rPr lang="en-US" dirty="0"/>
              <a:t>who refers to all the characters in the story by name, or as “he,” “she</a:t>
            </a:r>
            <a:r>
              <a:rPr lang="en-US" dirty="0" smtClean="0"/>
              <a:t>,” “</a:t>
            </a:r>
            <a:r>
              <a:rPr lang="en-US" dirty="0"/>
              <a:t>they</a:t>
            </a:r>
            <a:r>
              <a:rPr lang="en-US" dirty="0" smtClean="0"/>
              <a:t>.”</a:t>
            </a:r>
          </a:p>
          <a:p>
            <a:pPr marL="0" indent="0">
              <a:buNone/>
            </a:pPr>
            <a:endParaRPr lang="en-US" dirty="0" smtClean="0"/>
          </a:p>
          <a:p>
            <a:pPr marL="0" indent="0">
              <a:buNone/>
            </a:pPr>
            <a:r>
              <a:rPr lang="en-US" dirty="0" smtClean="0"/>
              <a:t>1. Omniscient POV: the narrator knows </a:t>
            </a:r>
            <a:r>
              <a:rPr lang="en-US" dirty="0"/>
              <a:t>everything that needs to be known about the agents, actions, </a:t>
            </a:r>
            <a:r>
              <a:rPr lang="en-US" dirty="0" smtClean="0"/>
              <a:t>and events</a:t>
            </a:r>
            <a:r>
              <a:rPr lang="en-US" dirty="0"/>
              <a:t>, and has privileged access to the characters’ thoughts, feelings, </a:t>
            </a:r>
            <a:r>
              <a:rPr lang="en-US" dirty="0" smtClean="0"/>
              <a:t>and motives</a:t>
            </a:r>
            <a:r>
              <a:rPr lang="en-US" dirty="0"/>
              <a:t>; also that the narrator is free to move at will in time and place, </a:t>
            </a:r>
            <a:r>
              <a:rPr lang="en-US" dirty="0" smtClean="0"/>
              <a:t>to shift </a:t>
            </a:r>
            <a:r>
              <a:rPr lang="en-US" dirty="0"/>
              <a:t>from character to character, and to report (or conceal) their </a:t>
            </a:r>
            <a:r>
              <a:rPr lang="en-US" dirty="0" smtClean="0"/>
              <a:t>speech, doings</a:t>
            </a:r>
            <a:r>
              <a:rPr lang="en-US" dirty="0"/>
              <a:t>, and states of consciousness.</a:t>
            </a:r>
          </a:p>
        </p:txBody>
      </p:sp>
    </p:spTree>
    <p:extLst>
      <p:ext uri="{BB962C8B-B14F-4D97-AF65-F5344CB8AC3E}">
        <p14:creationId xmlns:p14="http://schemas.microsoft.com/office/powerpoint/2010/main" val="308879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Two types of omniscient POV: Intrusive</a:t>
            </a:r>
            <a:r>
              <a:rPr lang="en-US" dirty="0"/>
              <a:t> </a:t>
            </a:r>
            <a:r>
              <a:rPr lang="en-US" dirty="0" smtClean="0"/>
              <a:t>and </a:t>
            </a:r>
            <a:r>
              <a:rPr lang="en-US" dirty="0" err="1" smtClean="0"/>
              <a:t>Unintrusive</a:t>
            </a:r>
            <a:r>
              <a:rPr lang="en-US" dirty="0" smtClean="0"/>
              <a:t>. </a:t>
            </a:r>
          </a:p>
          <a:p>
            <a:pPr marL="0" indent="0">
              <a:buNone/>
            </a:pPr>
            <a:endParaRPr lang="en-US" dirty="0"/>
          </a:p>
          <a:p>
            <a:pPr marL="0" indent="0">
              <a:buNone/>
            </a:pPr>
            <a:r>
              <a:rPr lang="en-US" dirty="0" smtClean="0"/>
              <a:t>2. The </a:t>
            </a:r>
            <a:r>
              <a:rPr lang="en-US" dirty="0"/>
              <a:t>limited point of view. The narrator tells the story in the third </a:t>
            </a:r>
            <a:r>
              <a:rPr lang="en-US" dirty="0" smtClean="0"/>
              <a:t>person, but </a:t>
            </a:r>
            <a:r>
              <a:rPr lang="en-US" dirty="0"/>
              <a:t>stays inside the confines of what is perceived, thought, remembered, </a:t>
            </a:r>
            <a:r>
              <a:rPr lang="en-US" dirty="0" smtClean="0"/>
              <a:t>and felt </a:t>
            </a:r>
            <a:r>
              <a:rPr lang="en-US" dirty="0"/>
              <a:t>by a single character (or at most by very few characters) within the story.</a:t>
            </a:r>
          </a:p>
        </p:txBody>
      </p:sp>
    </p:spTree>
    <p:extLst>
      <p:ext uri="{BB962C8B-B14F-4D97-AF65-F5344CB8AC3E}">
        <p14:creationId xmlns:p14="http://schemas.microsoft.com/office/powerpoint/2010/main" val="216973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Narrative Mood : The way how the narrator tells the characters and actions.</a:t>
            </a:r>
          </a:p>
          <a:p>
            <a:r>
              <a:rPr lang="en-US" dirty="0" smtClean="0"/>
              <a:t>Narrative mood in Animal Farm?</a:t>
            </a:r>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4150899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1133341"/>
            <a:ext cx="8825659" cy="4886459"/>
          </a:xfrm>
          <a:solidFill>
            <a:schemeClr val="bg1"/>
          </a:solidFill>
        </p:spPr>
        <p:txBody>
          <a:bodyPr/>
          <a:lstStyle/>
          <a:p>
            <a:r>
              <a:rPr lang="en-US" dirty="0"/>
              <a:t>It was vitally necessary to conceal this fact from the outside world. Emboldened by the collapse of the windmill, the human beings were inventing fresh lies about Animal Farm. </a:t>
            </a:r>
            <a:r>
              <a:rPr lang="en-US" dirty="0" smtClean="0"/>
              <a:t>(chapter 7, p.41)</a:t>
            </a:r>
          </a:p>
          <a:p>
            <a:r>
              <a:rPr lang="en-US" dirty="0"/>
              <a:t>Napoleon was well aware of the bad </a:t>
            </a:r>
            <a:r>
              <a:rPr lang="en-US" dirty="0" smtClean="0"/>
              <a:t>results </a:t>
            </a:r>
            <a:r>
              <a:rPr lang="en-US" dirty="0"/>
              <a:t>that might follow if the real facts of the food situation were known, and he decided to make use of Mr. </a:t>
            </a:r>
            <a:r>
              <a:rPr lang="en-US" dirty="0" err="1"/>
              <a:t>Whymper</a:t>
            </a:r>
            <a:r>
              <a:rPr lang="en-US" dirty="0"/>
              <a:t> to spread a contrary impression. </a:t>
            </a:r>
            <a:r>
              <a:rPr lang="en-US" dirty="0" smtClean="0"/>
              <a:t>(Chapter 7, p.41)</a:t>
            </a:r>
          </a:p>
          <a:p>
            <a:r>
              <a:rPr lang="en-US" dirty="0"/>
              <a:t>Napoleon acted swiftly and ruthlessly. He ordered the hens’ rations to be stopped, and decreed that any animal giving so much as a grain of corn to a hen should be </a:t>
            </a:r>
            <a:r>
              <a:rPr lang="en-US" dirty="0" smtClean="0"/>
              <a:t>punished by death. (Chapter 7, p.42) </a:t>
            </a:r>
            <a:endParaRPr lang="en-US" dirty="0"/>
          </a:p>
          <a:p>
            <a:r>
              <a:rPr lang="en-US" dirty="0" smtClean="0"/>
              <a:t>There </a:t>
            </a:r>
            <a:r>
              <a:rPr lang="en-US" dirty="0"/>
              <a:t>was the same hearty cheering as before, and the mugs were emptied to the dregs. But as the animals outside gazed at the scene, it seemed to them that some strange thing was happening. What was it that had altered in the faces of the pigs? </a:t>
            </a:r>
            <a:r>
              <a:rPr lang="en-US" dirty="0" smtClean="0"/>
              <a:t>(chapter 10, p. 82)</a:t>
            </a:r>
          </a:p>
          <a:p>
            <a:endParaRPr lang="en-US" dirty="0" smtClean="0"/>
          </a:p>
          <a:p>
            <a:endParaRPr lang="en-US" dirty="0"/>
          </a:p>
        </p:txBody>
      </p:sp>
    </p:spTree>
    <p:extLst>
      <p:ext uri="{BB962C8B-B14F-4D97-AF65-F5344CB8AC3E}">
        <p14:creationId xmlns:p14="http://schemas.microsoft.com/office/powerpoint/2010/main" val="5303613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114</TotalTime>
  <Words>776</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Ion Boardroom</vt:lpstr>
      <vt:lpstr>Animal Farm</vt:lpstr>
      <vt:lpstr>Summary of Animal Farm</vt:lpstr>
      <vt:lpstr>PowerPoint Presentation</vt:lpstr>
      <vt:lpstr>PowerPoint Presentation</vt:lpstr>
      <vt:lpstr>What we got from animal Farm?</vt:lpstr>
      <vt:lpstr>Narrative Style</vt:lpstr>
      <vt:lpstr>PowerPoint Presentation</vt:lpstr>
      <vt:lpstr>PowerPoint Presentation</vt:lpstr>
      <vt:lpstr>PowerPoint Presentation</vt:lpstr>
      <vt:lpstr>Satire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16</cp:revision>
  <dcterms:created xsi:type="dcterms:W3CDTF">2020-04-16T03:08:08Z</dcterms:created>
  <dcterms:modified xsi:type="dcterms:W3CDTF">2020-04-16T05:02:50Z</dcterms:modified>
</cp:coreProperties>
</file>