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44"/>
  </p:notesMasterIdLst>
  <p:sldIdLst>
    <p:sldId id="387" r:id="rId3"/>
    <p:sldId id="388" r:id="rId4"/>
    <p:sldId id="389" r:id="rId5"/>
    <p:sldId id="333" r:id="rId6"/>
    <p:sldId id="334" r:id="rId7"/>
    <p:sldId id="335" r:id="rId8"/>
    <p:sldId id="336" r:id="rId9"/>
    <p:sldId id="337" r:id="rId10"/>
    <p:sldId id="338" r:id="rId11"/>
    <p:sldId id="346" r:id="rId12"/>
    <p:sldId id="347" r:id="rId13"/>
    <p:sldId id="348" r:id="rId14"/>
    <p:sldId id="349" r:id="rId15"/>
    <p:sldId id="350" r:id="rId16"/>
    <p:sldId id="351" r:id="rId17"/>
    <p:sldId id="352" r:id="rId18"/>
    <p:sldId id="353" r:id="rId19"/>
    <p:sldId id="354" r:id="rId20"/>
    <p:sldId id="355" r:id="rId21"/>
    <p:sldId id="356" r:id="rId22"/>
    <p:sldId id="357" r:id="rId23"/>
    <p:sldId id="358" r:id="rId24"/>
    <p:sldId id="278" r:id="rId25"/>
    <p:sldId id="279" r:id="rId26"/>
    <p:sldId id="280" r:id="rId27"/>
    <p:sldId id="282" r:id="rId28"/>
    <p:sldId id="281" r:id="rId29"/>
    <p:sldId id="390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305" r:id="rId38"/>
    <p:sldId id="306" r:id="rId39"/>
    <p:sldId id="308" r:id="rId40"/>
    <p:sldId id="309" r:id="rId41"/>
    <p:sldId id="310" r:id="rId42"/>
    <p:sldId id="290" r:id="rId4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675" autoAdjust="0"/>
  </p:normalViewPr>
  <p:slideViewPr>
    <p:cSldViewPr>
      <p:cViewPr varScale="1">
        <p:scale>
          <a:sx n="59" d="100"/>
          <a:sy n="5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45D297-39A4-4B20-BD2E-09D31FE74DD8}" type="datetimeFigureOut">
              <a:rPr lang="id-ID" smtClean="0"/>
              <a:pPr/>
              <a:t>25/03/2018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CA49A3-1278-467D-BACA-4BFCE7C7B6C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991938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71277-D6CC-48D3-9B19-335C7DD71963}" type="slidenum">
              <a:rPr lang="id-ID" smtClean="0">
                <a:solidFill>
                  <a:prstClr val="black"/>
                </a:solidFill>
              </a:rPr>
              <a:pPr/>
              <a:t>11</a:t>
            </a:fld>
            <a:endParaRPr lang="id-ID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9525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A49A3-1278-467D-BACA-4BFCE7C7B6C7}" type="slidenum">
              <a:rPr lang="id-ID" smtClean="0"/>
              <a:pPr/>
              <a:t>34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662560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9CE555-18E3-42AF-8A33-40A28D7530BD}" type="datetimeFigureOut">
              <a:rPr lang="id-ID" smtClean="0"/>
              <a:pPr/>
              <a:t>25/03/2018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76175AD-8593-45DC-8725-839460FAB4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CE555-18E3-42AF-8A33-40A28D7530BD}" type="datetimeFigureOut">
              <a:rPr lang="id-ID" smtClean="0"/>
              <a:pPr/>
              <a:t>25/03/2018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6175AD-8593-45DC-8725-839460FAB4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CE555-18E3-42AF-8A33-40A28D7530BD}" type="datetimeFigureOut">
              <a:rPr lang="id-ID" smtClean="0"/>
              <a:pPr/>
              <a:t>25/03/2018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6175AD-8593-45DC-8725-839460FAB4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C6BA6-DB4E-4CDA-B3E5-0F670AF78EC1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3A0F-7818-434F-8DB2-9B11BE1DE854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2860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C6BA6-DB4E-4CDA-B3E5-0F670AF78EC1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3A0F-7818-434F-8DB2-9B11BE1DE854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8945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C6BA6-DB4E-4CDA-B3E5-0F670AF78EC1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3A0F-7818-434F-8DB2-9B11BE1DE854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94338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C6BA6-DB4E-4CDA-B3E5-0F670AF78EC1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3A0F-7818-434F-8DB2-9B11BE1DE854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05217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C6BA6-DB4E-4CDA-B3E5-0F670AF78EC1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3A0F-7818-434F-8DB2-9B11BE1DE854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72825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C6BA6-DB4E-4CDA-B3E5-0F670AF78EC1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3A0F-7818-434F-8DB2-9B11BE1DE854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75884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C6BA6-DB4E-4CDA-B3E5-0F670AF78EC1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3A0F-7818-434F-8DB2-9B11BE1DE854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00701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C6BA6-DB4E-4CDA-B3E5-0F670AF78EC1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3A0F-7818-434F-8DB2-9B11BE1DE854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2222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CE555-18E3-42AF-8A33-40A28D7530BD}" type="datetimeFigureOut">
              <a:rPr lang="id-ID" smtClean="0"/>
              <a:pPr/>
              <a:t>25/03/2018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6175AD-8593-45DC-8725-839460FAB40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C6BA6-DB4E-4CDA-B3E5-0F670AF78EC1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3A0F-7818-434F-8DB2-9B11BE1DE854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9010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C6BA6-DB4E-4CDA-B3E5-0F670AF78EC1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3A0F-7818-434F-8DB2-9B11BE1DE854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02202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C6BA6-DB4E-4CDA-B3E5-0F670AF78EC1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3A0F-7818-434F-8DB2-9B11BE1DE854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8453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CE555-18E3-42AF-8A33-40A28D7530BD}" type="datetimeFigureOut">
              <a:rPr lang="id-ID" smtClean="0"/>
              <a:pPr/>
              <a:t>25/03/2018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6175AD-8593-45DC-8725-839460FAB40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CE555-18E3-42AF-8A33-40A28D7530BD}" type="datetimeFigureOut">
              <a:rPr lang="id-ID" smtClean="0"/>
              <a:pPr/>
              <a:t>25/03/2018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6175AD-8593-45DC-8725-839460FAB40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CE555-18E3-42AF-8A33-40A28D7530BD}" type="datetimeFigureOut">
              <a:rPr lang="id-ID" smtClean="0"/>
              <a:pPr/>
              <a:t>25/03/2018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6175AD-8593-45DC-8725-839460FAB4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CE555-18E3-42AF-8A33-40A28D7530BD}" type="datetimeFigureOut">
              <a:rPr lang="id-ID" smtClean="0"/>
              <a:pPr/>
              <a:t>25/03/2018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6175AD-8593-45DC-8725-839460FAB40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CE555-18E3-42AF-8A33-40A28D7530BD}" type="datetimeFigureOut">
              <a:rPr lang="id-ID" smtClean="0"/>
              <a:pPr/>
              <a:t>25/03/2018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6175AD-8593-45DC-8725-839460FAB4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B9CE555-18E3-42AF-8A33-40A28D7530BD}" type="datetimeFigureOut">
              <a:rPr lang="id-ID" smtClean="0"/>
              <a:pPr/>
              <a:t>25/03/2018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6175AD-8593-45DC-8725-839460FAB4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9CE555-18E3-42AF-8A33-40A28D7530BD}" type="datetimeFigureOut">
              <a:rPr lang="id-ID" smtClean="0"/>
              <a:pPr/>
              <a:t>25/03/2018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76175AD-8593-45DC-8725-839460FAB40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B9CE555-18E3-42AF-8A33-40A28D7530BD}" type="datetimeFigureOut">
              <a:rPr lang="id-ID" smtClean="0"/>
              <a:pPr/>
              <a:t>25/03/2018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76175AD-8593-45DC-8725-839460FAB402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C6BA6-DB4E-4CDA-B3E5-0F670AF78EC1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A3A0F-7818-434F-8DB2-9B11BE1DE854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4321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Noise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Telekomunikasi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/>
            <a:r>
              <a:rPr lang="en-US" sz="3600" b="1" dirty="0" smtClean="0">
                <a:solidFill>
                  <a:prstClr val="black"/>
                </a:solidFill>
              </a:rPr>
              <a:t>	</a:t>
            </a:r>
            <a:r>
              <a:rPr lang="id-ID" sz="3600" b="1" dirty="0" smtClean="0">
                <a:solidFill>
                  <a:prstClr val="black"/>
                </a:solidFill>
              </a:rPr>
              <a:t>Noise</a:t>
            </a:r>
            <a:endParaRPr lang="id-ID" sz="3600" b="1" dirty="0" smtClean="0">
              <a:solidFill>
                <a:prstClr val="black"/>
              </a:solidFill>
            </a:endParaRPr>
          </a:p>
          <a:p>
            <a:endParaRPr lang="id-ID" sz="32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714356"/>
            <a:ext cx="9001188" cy="843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Sinyal noise atau bising atau derau atau sinyal</a:t>
            </a:r>
          </a:p>
          <a:p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gangguan :</a:t>
            </a:r>
            <a:r>
              <a:rPr lang="id-ID" sz="2400" dirty="0" smtClean="0">
                <a:solidFill>
                  <a:prstClr val="black"/>
                </a:solidFill>
              </a:rPr>
              <a:t> </a:t>
            </a: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gangguan elektrik luar yang cenderung menggangu</a:t>
            </a:r>
          </a:p>
          <a:p>
            <a:pPr>
              <a:spcAft>
                <a:spcPts val="1200"/>
              </a:spcAft>
            </a:pP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penerimaan normal dari sinyal yg dipancarkan.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d-ID" sz="2400" b="1" dirty="0" smtClean="0">
                <a:solidFill>
                  <a:prstClr val="black"/>
                </a:solidFill>
              </a:rPr>
              <a:t>Noise</a:t>
            </a:r>
            <a:r>
              <a:rPr lang="id-ID" sz="2400" dirty="0" smtClean="0">
                <a:solidFill>
                  <a:prstClr val="black"/>
                </a:solidFill>
              </a:rPr>
              <a:t> merupakan </a:t>
            </a:r>
            <a:r>
              <a:rPr lang="id-ID" sz="2400" b="1" dirty="0" smtClean="0">
                <a:solidFill>
                  <a:prstClr val="black"/>
                </a:solidFill>
              </a:rPr>
              <a:t>gelombang arus atau tegangan elektrik </a:t>
            </a:r>
            <a:r>
              <a:rPr lang="id-ID" sz="2400" dirty="0" smtClean="0">
                <a:solidFill>
                  <a:prstClr val="black"/>
                </a:solidFill>
              </a:rPr>
              <a:t>yang </a:t>
            </a:r>
            <a:r>
              <a:rPr lang="id-ID" sz="2400" b="1" dirty="0" smtClean="0">
                <a:solidFill>
                  <a:prstClr val="black"/>
                </a:solidFill>
              </a:rPr>
              <a:t>tidak dikehendaki </a:t>
            </a:r>
            <a:r>
              <a:rPr lang="id-ID" sz="2400" dirty="0" smtClean="0">
                <a:solidFill>
                  <a:prstClr val="black"/>
                </a:solidFill>
              </a:rPr>
              <a:t>yang muncul pada suatu sistem komunikasi yang </a:t>
            </a:r>
          </a:p>
          <a:p>
            <a:pPr>
              <a:spcAft>
                <a:spcPts val="1200"/>
              </a:spcAft>
            </a:pPr>
            <a:r>
              <a:rPr lang="id-ID" sz="2400" dirty="0" smtClean="0">
                <a:solidFill>
                  <a:prstClr val="black"/>
                </a:solidFill>
              </a:rPr>
              <a:t>    dirasakan pada suatu penerima.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d-ID" sz="2400" b="1" dirty="0" smtClean="0">
                <a:solidFill>
                  <a:prstClr val="black"/>
                </a:solidFill>
              </a:rPr>
              <a:t>Noise</a:t>
            </a:r>
            <a:r>
              <a:rPr lang="id-ID" sz="2400" dirty="0" smtClean="0">
                <a:solidFill>
                  <a:prstClr val="black"/>
                </a:solidFill>
              </a:rPr>
              <a:t> merupakan </a:t>
            </a:r>
            <a:r>
              <a:rPr lang="id-ID" sz="2400" b="1" dirty="0" smtClean="0">
                <a:solidFill>
                  <a:prstClr val="black"/>
                </a:solidFill>
              </a:rPr>
              <a:t>pembatas utama </a:t>
            </a:r>
            <a:r>
              <a:rPr lang="id-ID" sz="2400" dirty="0" smtClean="0">
                <a:solidFill>
                  <a:prstClr val="black"/>
                </a:solidFill>
              </a:rPr>
              <a:t>dari </a:t>
            </a:r>
            <a:r>
              <a:rPr lang="id-ID" sz="2400" b="1" dirty="0" smtClean="0">
                <a:solidFill>
                  <a:prstClr val="black"/>
                </a:solidFill>
              </a:rPr>
              <a:t>unjuk kerja </a:t>
            </a:r>
            <a:r>
              <a:rPr lang="id-ID" sz="2400" dirty="0" smtClean="0">
                <a:solidFill>
                  <a:prstClr val="black"/>
                </a:solidFill>
              </a:rPr>
              <a:t>sistem </a:t>
            </a:r>
          </a:p>
          <a:p>
            <a:pPr>
              <a:spcAft>
                <a:spcPts val="1200"/>
              </a:spcAft>
            </a:pPr>
            <a:r>
              <a:rPr lang="id-ID" sz="2400" dirty="0" smtClean="0">
                <a:solidFill>
                  <a:prstClr val="black"/>
                </a:solidFill>
              </a:rPr>
              <a:t>    telekomunikasi.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d-ID" sz="2400" dirty="0" smtClean="0">
                <a:solidFill>
                  <a:prstClr val="black"/>
                </a:solidFill>
              </a:rPr>
              <a:t>Jadi pada suatu </a:t>
            </a:r>
            <a:r>
              <a:rPr lang="id-ID" sz="2400" b="1" dirty="0" smtClean="0">
                <a:solidFill>
                  <a:prstClr val="black"/>
                </a:solidFill>
              </a:rPr>
              <a:t>sistem komunikasi </a:t>
            </a:r>
            <a:r>
              <a:rPr lang="id-ID" sz="2400" dirty="0" smtClean="0">
                <a:solidFill>
                  <a:prstClr val="black"/>
                </a:solidFill>
              </a:rPr>
              <a:t>yang menentukan </a:t>
            </a:r>
            <a:r>
              <a:rPr lang="id-ID" sz="2400" b="1" dirty="0" smtClean="0">
                <a:solidFill>
                  <a:prstClr val="black"/>
                </a:solidFill>
              </a:rPr>
              <a:t>kualitas sistem, </a:t>
            </a:r>
            <a:r>
              <a:rPr lang="id-ID" sz="2400" dirty="0" smtClean="0">
                <a:solidFill>
                  <a:prstClr val="black"/>
                </a:solidFill>
              </a:rPr>
              <a:t>bukan oleh besar kecilnya level sinyal melainkan besarnya </a:t>
            </a:r>
          </a:p>
          <a:p>
            <a:pPr>
              <a:spcAft>
                <a:spcPts val="1200"/>
              </a:spcAft>
            </a:pPr>
            <a:r>
              <a:rPr lang="id-ID" sz="2400" b="1" dirty="0" smtClean="0">
                <a:solidFill>
                  <a:prstClr val="black"/>
                </a:solidFill>
              </a:rPr>
              <a:t>    perbandingan daya sinyal terhadap daya noise (S/N),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S/N besar</a:t>
            </a: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kualitas 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sistem baik</a:t>
            </a: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S/N kecil</a:t>
            </a: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kualitas 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sistem jelek.</a:t>
            </a:r>
          </a:p>
          <a:p>
            <a:pPr>
              <a:spcAft>
                <a:spcPts val="1200"/>
              </a:spcAft>
            </a:pPr>
            <a:endParaRPr lang="id-ID" sz="2400" b="1" dirty="0" smtClean="0">
              <a:solidFill>
                <a:prstClr val="black"/>
              </a:solidFill>
            </a:endParaRPr>
          </a:p>
          <a:p>
            <a:endParaRPr lang="id-ID" sz="2400" b="1" dirty="0" smtClean="0">
              <a:solidFill>
                <a:prstClr val="black"/>
              </a:solidFill>
            </a:endParaRPr>
          </a:p>
          <a:p>
            <a:endParaRPr lang="id-ID" sz="2800" dirty="0" smtClean="0">
              <a:solidFill>
                <a:prstClr val="black"/>
              </a:solidFill>
            </a:endParaRPr>
          </a:p>
          <a:p>
            <a:endParaRPr lang="id-ID" sz="2800" dirty="0" smtClean="0">
              <a:solidFill>
                <a:prstClr val="black"/>
              </a:solidFill>
            </a:endParaRPr>
          </a:p>
          <a:p>
            <a:endParaRPr lang="id-ID" sz="2800" dirty="0" smtClean="0">
              <a:solidFill>
                <a:prstClr val="black"/>
              </a:solidFill>
            </a:endParaRPr>
          </a:p>
          <a:p>
            <a:endParaRPr lang="id-ID" sz="2800" dirty="0" smtClean="0">
              <a:solidFill>
                <a:prstClr val="black"/>
              </a:solidFill>
            </a:endParaRPr>
          </a:p>
          <a:p>
            <a:endParaRPr lang="id-ID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469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/>
            <a:r>
              <a:rPr lang="id-ID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Klasifikasi </a:t>
            </a:r>
            <a:r>
              <a:rPr lang="id-ID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Noise</a:t>
            </a:r>
          </a:p>
          <a:p>
            <a:pPr>
              <a:buFont typeface="Wingdings" pitchFamily="2" charset="2"/>
              <a:buChar char="v"/>
            </a:pPr>
            <a:endParaRPr lang="id-ID" sz="32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id-ID" sz="32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id-ID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1392232"/>
            <a:ext cx="9036496" cy="6047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algn="just" fontAlgn="base">
              <a:spcBef>
                <a:spcPct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Correlated Noise :</a:t>
            </a:r>
            <a:r>
              <a:rPr lang="id-ID" sz="24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  </a:t>
            </a: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Noise yang selalu berhubungan dengan sinyal, ada sinyal selalu muncul noise, tidak ada sinyal noise tidak muncul.</a:t>
            </a: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Uncorrelated Noise : </a:t>
            </a: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Noise yang tidak ada hubungannya dengan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sinyal, ada sinyal maupun tidak ada sinyal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kalau</a:t>
            </a:r>
            <a:r>
              <a:rPr lang="id-ID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noise memang ada tetap saja muncul.</a:t>
            </a:r>
          </a:p>
          <a:p>
            <a:pPr marL="514350" indent="-51435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id-ID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Correlated Noise</a:t>
            </a:r>
          </a:p>
          <a:p>
            <a:r>
              <a:rPr lang="id-ID" sz="2800" dirty="0" smtClean="0">
                <a:solidFill>
                  <a:prstClr val="black"/>
                </a:solidFill>
              </a:rPr>
              <a:t>       * Distorsi (cacat) harmonisa</a:t>
            </a:r>
          </a:p>
          <a:p>
            <a:r>
              <a:rPr lang="id-ID" sz="2800" dirty="0" smtClean="0">
                <a:solidFill>
                  <a:prstClr val="black"/>
                </a:solidFill>
              </a:rPr>
              <a:t>       * Distorsi (cacat) intermodulasi</a:t>
            </a:r>
          </a:p>
          <a:p>
            <a:r>
              <a:rPr lang="id-ID" sz="2800" dirty="0" smtClean="0">
                <a:solidFill>
                  <a:prstClr val="black"/>
                </a:solidFill>
              </a:rPr>
              <a:t>       * Distorsi Redaman</a:t>
            </a:r>
          </a:p>
          <a:p>
            <a:r>
              <a:rPr lang="id-ID" sz="2800" dirty="0" smtClean="0">
                <a:solidFill>
                  <a:prstClr val="black"/>
                </a:solidFill>
              </a:rPr>
              <a:t>       * Distorsi Fasa atau Delay</a:t>
            </a:r>
          </a:p>
          <a:p>
            <a:pPr marL="514350" indent="-5143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 sz="28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 sz="28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 sz="28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 sz="2800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7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id-ID" b="1" dirty="0" smtClean="0">
                <a:solidFill>
                  <a:prstClr val="black"/>
                </a:solidFill>
              </a:rPr>
              <a:t>  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Distorsi harmonisa</a:t>
            </a: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disebabkan oleh karena adanya kelipatan-</a:t>
            </a:r>
          </a:p>
          <a:p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kelipatan frekuensi input pada outputnya, suatu misal sebuah penguat</a:t>
            </a:r>
          </a:p>
          <a:p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sinyal yang bekerja pada daerah non-linier.</a:t>
            </a:r>
            <a:endParaRPr lang="id-ID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214422"/>
            <a:ext cx="8100000" cy="21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3571876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Distorsi intermodulasi</a:t>
            </a: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disebabkan oleh karena adanya penjumlahan</a:t>
            </a:r>
          </a:p>
          <a:p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dan pengurangan oleh dua atau lebih frekuensi-frekuensi input pada</a:t>
            </a:r>
          </a:p>
          <a:p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output nya pada suatu perangkat non linier. </a:t>
            </a:r>
            <a:endParaRPr lang="id-ID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786322"/>
            <a:ext cx="8103844" cy="1595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5436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Distorsi Redaman</a:t>
            </a: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Setiap saluran transmisi bersifat meredam sinyal</a:t>
            </a:r>
          </a:p>
          <a:p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yang ditransmisikan melaluinya. </a:t>
            </a:r>
            <a:endParaRPr lang="id-ID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071546"/>
            <a:ext cx="8391306" cy="5237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9743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Distorsi Fasa atau Delay, </a:t>
            </a: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Suatu sinyal memerlukan selang waktu </a:t>
            </a:r>
          </a:p>
          <a:p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tertentu dalam perambatannya di saluran transmisi. Waktu tersebut</a:t>
            </a:r>
          </a:p>
          <a:p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disebut delay. Namun, waktu propagasi yang dibutuhkan oleh sinyal</a:t>
            </a:r>
          </a:p>
          <a:p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berbeda-beda, tergantung dari frekuensi sinyal. Delay propagasi yang</a:t>
            </a:r>
          </a:p>
          <a:p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berbeda-beda ini dapat menyebabkan pergeseran fasa di sisi penerima.</a:t>
            </a:r>
          </a:p>
          <a:p>
            <a:endParaRPr lang="id-ID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id-ID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id-ID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357430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d-ID" sz="32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b). Uncorrelated Noise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id-ID" sz="3200" b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id-ID" sz="32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id-ID" sz="32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id-ID" sz="32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id-ID" sz="32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id-ID" sz="32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id-ID" sz="3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42844" y="3000372"/>
            <a:ext cx="90011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Internal noise : noise berasal dari dalam sistem komunikasi itu sendiri.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External noise : noise berasal dari luar sistem komunikasi</a:t>
            </a:r>
            <a:endParaRPr lang="id-ID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2911" y="4572008"/>
            <a:ext cx="85010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Man made noise : </a:t>
            </a: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noise yang muncul akibat perbuatan manusia,</a:t>
            </a:r>
          </a:p>
          <a:p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         noise berasal dari peralatan-peralatan elektrik,</a:t>
            </a:r>
          </a:p>
          <a:p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         hingga frekuensi 500 Mhz.</a:t>
            </a:r>
          </a:p>
          <a:p>
            <a:r>
              <a:rPr lang="id-ID" sz="24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id-ID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8596" y="4071942"/>
            <a:ext cx="25523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External Noise </a:t>
            </a:r>
            <a:endParaRPr lang="id-ID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000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786191"/>
            <a:ext cx="914400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b="1" dirty="0" smtClean="0">
                <a:solidFill>
                  <a:prstClr val="black"/>
                </a:solidFill>
              </a:rPr>
              <a:t> 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Atmospheric noise : </a:t>
            </a: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disebabkan oleh gangguan-gangguan alamiah</a:t>
            </a:r>
          </a:p>
          <a:p>
            <a:pPr>
              <a:spcAft>
                <a:spcPts val="600"/>
              </a:spcAft>
            </a:pP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             pada atmosfer bumi, gejala-gejala alam, cuaca. 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kilat, petir, hujan, badai,</a:t>
            </a:r>
          </a:p>
          <a:p>
            <a:pPr>
              <a:buFont typeface="Arial" pitchFamily="34" charset="0"/>
              <a:buChar char="•"/>
            </a:pPr>
            <a:r>
              <a:rPr lang="id-ID" sz="2400" dirty="0" smtClean="0">
                <a:solidFill>
                  <a:prstClr val="black"/>
                </a:solidFill>
              </a:rPr>
              <a:t>     </a:t>
            </a: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Banyak terjadi pada sistem komunikasi berfrekuensi rendah,  siaran</a:t>
            </a:r>
          </a:p>
          <a:p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radio  AM, siaran AM gelombang pendek (SW= Short Wave), noise</a:t>
            </a:r>
          </a:p>
          <a:p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jenis ini jarang terjadi pada frekuensi diatas 20 Mhz</a:t>
            </a:r>
            <a:r>
              <a:rPr lang="id-ID" sz="2400" dirty="0" smtClean="0">
                <a:solidFill>
                  <a:prstClr val="black"/>
                </a:solidFill>
              </a:rPr>
              <a:t>.</a:t>
            </a:r>
          </a:p>
          <a:p>
            <a:pPr>
              <a:buFont typeface="Wingdings" pitchFamily="2" charset="2"/>
              <a:buChar char="§"/>
            </a:pPr>
            <a:endParaRPr lang="id-ID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id-ID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id-ID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id-ID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endParaRPr lang="id-ID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17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Lampu TL yang hidup – mati (kedap-kedip)</a:t>
            </a:r>
            <a:endParaRPr lang="id-ID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Bunga api pada komutator mesin-mesin listrik (motor listrik,</a:t>
            </a:r>
          </a:p>
          <a:p>
            <a:pPr algn="just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generator listrik)</a:t>
            </a:r>
            <a:endParaRPr lang="id-ID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Sistem switching pada catu daya</a:t>
            </a:r>
            <a:endParaRPr lang="id-ID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On/off sakelar pada beban jaringan listrik</a:t>
            </a:r>
            <a:endParaRPr lang="id-ID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Spark (loncatan bunga api) pada pengapian mesin (busi pada sepeda</a:t>
            </a:r>
          </a:p>
          <a:p>
            <a:pPr algn="just" fontAlgn="base">
              <a:spcBef>
                <a:spcPct val="0"/>
              </a:spcBef>
              <a:spcAft>
                <a:spcPts val="600"/>
              </a:spcAft>
            </a:pP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motor, busi pada mobil)</a:t>
            </a:r>
            <a:endParaRPr lang="id-ID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Korona pada tegangan tinggi (SUTET)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id-ID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232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5726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Space noise, </a:t>
            </a: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berasal dari benda-benda luar angkasa misalnya matahari,</a:t>
            </a:r>
          </a:p>
          <a:p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bintang, komet, dan lain-lain. </a:t>
            </a:r>
          </a:p>
          <a:p>
            <a:endParaRPr lang="id-ID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928670"/>
            <a:ext cx="9144000" cy="6971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Noise yang berasal dari matahari disebut sebagai </a:t>
            </a:r>
            <a:r>
              <a:rPr lang="id-ID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solar noise</a:t>
            </a: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Noise yang berasal dari bintang disebut sebagai </a:t>
            </a:r>
            <a:r>
              <a:rPr lang="id-ID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cosmic noise</a:t>
            </a:r>
          </a:p>
          <a:p>
            <a:pPr>
              <a:buFont typeface="Arial" pitchFamily="34" charset="0"/>
              <a:buChar char="•"/>
            </a:pP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Frekuensi space noise terjadi pada 8 Mhz  hingga 1 Ghz,</a:t>
            </a:r>
          </a:p>
          <a:p>
            <a:pPr>
              <a:buFont typeface="Arial" pitchFamily="34" charset="0"/>
              <a:buChar char="•"/>
            </a:pPr>
            <a:endParaRPr lang="id-ID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id-ID" sz="2400" b="1" dirty="0" smtClean="0">
                <a:solidFill>
                  <a:prstClr val="black"/>
                </a:solidFill>
              </a:rPr>
              <a:t>   Interferensi, </a:t>
            </a: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disebabkan karena adanya saluran sinyal radio lain yang</a:t>
            </a:r>
          </a:p>
          <a:p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masuk ke saluran gelombang radio kita dan bercampur </a:t>
            </a:r>
          </a:p>
          <a:p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menjadi satu dengan saluran gelombang radio kita.</a:t>
            </a:r>
          </a:p>
          <a:p>
            <a:endParaRPr lang="id-ID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id-ID" sz="2400" b="1" dirty="0" smtClean="0">
                <a:solidFill>
                  <a:prstClr val="black"/>
                </a:solidFill>
              </a:rPr>
              <a:t>   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Crosstalk (cakap Silang),</a:t>
            </a: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kopling magnetik antara saluran </a:t>
            </a:r>
          </a:p>
          <a:p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telekomunikasi dengan media transmisi kabel tembaga </a:t>
            </a:r>
          </a:p>
          <a:p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dengan saluran telekomunikasi dengan media transmisi </a:t>
            </a:r>
          </a:p>
          <a:p>
            <a:pPr>
              <a:spcAft>
                <a:spcPts val="600"/>
              </a:spcAft>
            </a:pP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kabel tembaga. </a:t>
            </a:r>
          </a:p>
          <a:p>
            <a:pPr>
              <a:buFont typeface="Arial" pitchFamily="34" charset="0"/>
              <a:buChar char="•"/>
            </a:pP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Crosstalk</a:t>
            </a: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adalah kebocoran sinyal dari suatu saluran transmisi</a:t>
            </a:r>
          </a:p>
          <a:p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telekomunikasi kawat tembaga ke saluran transmisi kawat</a:t>
            </a:r>
          </a:p>
          <a:p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tembaga lain.</a:t>
            </a:r>
          </a:p>
          <a:p>
            <a:pPr>
              <a:buFont typeface="Arial" pitchFamily="34" charset="0"/>
              <a:buChar char="•"/>
            </a:pPr>
            <a:endParaRPr lang="id-ID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id-ID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id-ID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292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id-ID" sz="24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Crosstalk (cakap Silang),</a:t>
            </a: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id-ID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714356"/>
            <a:ext cx="8604000" cy="51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80377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sz="2400" b="1" u="sng" dirty="0" smtClean="0">
                <a:solidFill>
                  <a:prstClr val="black"/>
                </a:solidFill>
              </a:rPr>
              <a:t> 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Internal noise (derau termal):</a:t>
            </a:r>
            <a:endParaRPr lang="id-ID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571480"/>
            <a:ext cx="91440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Berasal dari dalam perangkat/sistem komunikasi itu sendiri,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Penyebab adanya interaksi termal antara elektron-elektron bebas</a:t>
            </a:r>
          </a:p>
          <a:p>
            <a:pPr algn="just" fontAlgn="base">
              <a:spcBef>
                <a:spcPct val="0"/>
              </a:spcBef>
              <a:spcAft>
                <a:spcPts val="600"/>
              </a:spcAft>
            </a:pP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dengan getaran-getaran ion pada media konduktor atau resistor.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Noise muncul pada seluruh media transmisi dan perangkat</a:t>
            </a:r>
          </a:p>
          <a:p>
            <a:pPr algn="just" fontAlgn="base">
              <a:spcBef>
                <a:spcPct val="0"/>
              </a:spcBef>
              <a:spcAft>
                <a:spcPts val="600"/>
              </a:spcAft>
            </a:pP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komunikasi akibat </a:t>
            </a:r>
            <a:r>
              <a:rPr lang="id-ID" sz="240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pergerakan elektron</a:t>
            </a:r>
            <a:endParaRPr lang="id-ID" sz="2400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Sering disebut sebagai </a:t>
            </a:r>
            <a:r>
              <a:rPr lang="id-ID" sz="2400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Gaussian noise.</a:t>
            </a: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Disebut juga sebagai </a:t>
            </a:r>
            <a:r>
              <a:rPr lang="id-ID" sz="2400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white noise </a:t>
            </a: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yang memiliki rapat spektral daya</a:t>
            </a:r>
          </a:p>
          <a:p>
            <a:pPr algn="just" fontAlgn="base">
              <a:spcBef>
                <a:spcPct val="0"/>
              </a:spcBef>
              <a:spcAft>
                <a:spcPts val="600"/>
              </a:spcAft>
            </a:pP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yang uniform pada spektrum frekuensi.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Thermal noise</a:t>
            </a:r>
            <a:r>
              <a:rPr lang="id-ID" sz="2400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merupakan faktor penentu batas bawah sensitivitas</a:t>
            </a:r>
          </a:p>
          <a:p>
            <a:pPr algn="just" fontAlgn="base">
              <a:spcBef>
                <a:spcPct val="0"/>
              </a:spcBef>
              <a:spcAft>
                <a:spcPts val="600"/>
              </a:spcAft>
            </a:pP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suatu sistem penerima.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Besarnya tegangan thermal noise 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lang="id-ID" sz="2400" b="1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pada suatu konduktor / resistor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adalah: </a:t>
            </a:r>
            <a:r>
              <a:rPr lang="id-ID" sz="2400" b="1" dirty="0" smtClean="0">
                <a:solidFill>
                  <a:prstClr val="black"/>
                </a:solidFill>
              </a:rPr>
              <a:t>V</a:t>
            </a:r>
            <a:r>
              <a:rPr lang="id-ID" sz="2400" b="1" baseline="-25000" dirty="0" smtClean="0">
                <a:solidFill>
                  <a:prstClr val="black"/>
                </a:solidFill>
              </a:rPr>
              <a:t>n</a:t>
            </a:r>
            <a:r>
              <a:rPr lang="id-ID" sz="2400" b="1" dirty="0" smtClean="0">
                <a:solidFill>
                  <a:prstClr val="black"/>
                </a:solidFill>
              </a:rPr>
              <a:t> =                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d-ID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>
              <a:solidFill>
                <a:prstClr val="black"/>
              </a:solidFill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5143512"/>
            <a:ext cx="18478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57158" y="5643578"/>
            <a:ext cx="478634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lang="id-ID" sz="2400" b="1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k.T.Bw [Watt]</a:t>
            </a:r>
            <a:endParaRPr lang="id-ID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P</a:t>
            </a:r>
            <a:r>
              <a:rPr lang="id-ID" sz="2400" b="1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10 log k.T.Bw [dBW]</a:t>
            </a:r>
            <a:endParaRPr lang="id-ID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03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id-ID" sz="3600" b="1" dirty="0" smtClean="0">
                <a:solidFill>
                  <a:prstClr val="black"/>
                </a:solidFill>
              </a:rPr>
              <a:t>Noise Figure (Faktor Derau)</a:t>
            </a:r>
          </a:p>
          <a:p>
            <a:endParaRPr lang="id-ID" sz="2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0034" y="857232"/>
            <a:ext cx="8643966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S/N  = Perbandingan antara daya sinyal dengan daya noise</a:t>
            </a:r>
            <a:r>
              <a:rPr lang="id-ID" sz="2400" dirty="0" smtClean="0">
                <a:solidFill>
                  <a:prstClr val="black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id-ID" sz="2400" dirty="0" smtClean="0">
                <a:solidFill>
                  <a:prstClr val="black"/>
                </a:solidFill>
              </a:rPr>
              <a:t>  </a:t>
            </a: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Noise figure F merupakan perbandingan antara S/N di sisi input</a:t>
            </a:r>
          </a:p>
          <a:p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dengan S/N di sisi output dari suatu perangkat/sistem komunikasi.</a:t>
            </a:r>
          </a:p>
          <a:p>
            <a:endParaRPr lang="id-ID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id-ID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285992"/>
            <a:ext cx="250033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2214554"/>
            <a:ext cx="114300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5984" y="3000372"/>
            <a:ext cx="107157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357554" y="2714620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(rasio)</a:t>
            </a:r>
            <a:endParaRPr lang="id-ID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994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8992" y="4143380"/>
            <a:ext cx="100013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943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8992" y="5000636"/>
            <a:ext cx="107157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944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5786" y="4214818"/>
            <a:ext cx="242889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946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00562" y="4357694"/>
            <a:ext cx="85725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95640" y="4787908"/>
            <a:ext cx="1357322" cy="365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43438" y="4357694"/>
            <a:ext cx="85725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4357686" y="2500306"/>
            <a:ext cx="4786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>
                <a:solidFill>
                  <a:prstClr val="black"/>
                </a:solidFill>
              </a:rPr>
              <a:t>F   alat ideal, F = 1 (S/N )in =(s/N)out</a:t>
            </a:r>
            <a:endParaRPr lang="id-ID" sz="24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72132" y="4643446"/>
            <a:ext cx="3571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>
                <a:solidFill>
                  <a:prstClr val="black"/>
                </a:solidFill>
              </a:rPr>
              <a:t> F    ideal = 0 dB</a:t>
            </a:r>
            <a:endParaRPr lang="id-ID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779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Sinyal</a:t>
            </a:r>
            <a:endParaRPr lang="en-US" dirty="0" smtClean="0"/>
          </a:p>
          <a:p>
            <a:r>
              <a:rPr lang="en-US" dirty="0" err="1" smtClean="0"/>
              <a:t>Spektrum</a:t>
            </a:r>
            <a:endParaRPr lang="en-US" dirty="0" smtClean="0"/>
          </a:p>
          <a:p>
            <a:r>
              <a:rPr lang="en-US" dirty="0" smtClean="0"/>
              <a:t>Noise</a:t>
            </a:r>
          </a:p>
          <a:p>
            <a:r>
              <a:rPr lang="en-US" dirty="0" smtClean="0"/>
              <a:t>Noise Figure</a:t>
            </a:r>
          </a:p>
          <a:p>
            <a:r>
              <a:rPr lang="en-US" dirty="0" smtClean="0"/>
              <a:t>Bandwidth</a:t>
            </a:r>
          </a:p>
          <a:p>
            <a:r>
              <a:rPr lang="en-US" dirty="0" smtClean="0"/>
              <a:t>Decibel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Materi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901" y="0"/>
            <a:ext cx="9153901" cy="31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996953"/>
            <a:ext cx="4752528" cy="2578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11136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57807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[S</a:t>
            </a:r>
            <a:r>
              <a:rPr lang="id-ID" sz="2400" b="1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/N</a:t>
            </a:r>
            <a:r>
              <a:rPr lang="id-ID" sz="2400" b="1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]</a:t>
            </a:r>
            <a:r>
              <a:rPr lang="id-ID" sz="2400" b="1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dB 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= 10 log (S</a:t>
            </a:r>
            <a:r>
              <a:rPr lang="id-ID" sz="2400" b="1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/N</a:t>
            </a:r>
            <a:r>
              <a:rPr lang="id-ID" sz="2400" b="1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id-ID" sz="2400" b="1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rasio</a:t>
            </a:r>
            <a:endParaRPr lang="id-ID" sz="2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00232" y="1285860"/>
            <a:ext cx="33407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 = [S</a:t>
            </a:r>
            <a:r>
              <a:rPr lang="id-ID" sz="2400" b="1" baseline="-25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/N</a:t>
            </a:r>
            <a:r>
              <a:rPr lang="id-ID" sz="2400" b="1" baseline="-25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id-ID" sz="2400" b="1" baseline="-25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dB 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-  [S</a:t>
            </a:r>
            <a:r>
              <a:rPr lang="id-ID" sz="2400" b="1" baseline="-25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/N</a:t>
            </a:r>
            <a:r>
              <a:rPr lang="id-ID" sz="2400" b="1" baseline="-25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id-ID" sz="2400" b="1" baseline="-25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dB</a:t>
            </a: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id-ID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2571744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Besarnya daya noise di output N</a:t>
            </a:r>
            <a:r>
              <a:rPr lang="id-ID" sz="2400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G.k.T</a:t>
            </a:r>
            <a:r>
              <a:rPr lang="id-ID" sz="2400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.Bw + G.k.T</a:t>
            </a:r>
            <a:r>
              <a:rPr lang="id-ID" sz="2400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.Bw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= G.k.Bw ( T</a:t>
            </a:r>
            <a:r>
              <a:rPr lang="id-ID" sz="2400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T</a:t>
            </a:r>
            <a:r>
              <a:rPr lang="id-ID" sz="2400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571472" y="3714752"/>
            <a:ext cx="542186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Dimana : T</a:t>
            </a:r>
            <a:r>
              <a:rPr lang="id-ID" sz="2400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 </a:t>
            </a: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lang="id-ID" sz="2400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temperatur absolut = 290</a:t>
            </a:r>
            <a:r>
              <a:rPr lang="id-ID" sz="2400" baseline="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endParaRPr lang="id-ID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T</a:t>
            </a:r>
            <a:r>
              <a:rPr lang="id-ID" sz="2400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temperatur ekivalen </a:t>
            </a:r>
            <a:endParaRPr lang="id-ID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5214950"/>
            <a:ext cx="577453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Hubungan antara F dengan Te :</a:t>
            </a:r>
            <a:endParaRPr lang="id-ID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 = ( 1 + T</a:t>
            </a:r>
            <a:r>
              <a:rPr lang="id-ID" sz="2400" b="1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/T</a:t>
            </a:r>
            <a:r>
              <a:rPr lang="id-ID" sz="2400" b="1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id-ID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T</a:t>
            </a:r>
            <a:r>
              <a:rPr lang="id-ID" sz="2400" b="1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( F – 1 ) T</a:t>
            </a:r>
            <a:r>
              <a:rPr lang="id-ID" sz="2400" b="1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endParaRPr lang="id-ID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382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5166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id-ID" sz="2400" dirty="0" smtClean="0">
                <a:solidFill>
                  <a:prstClr val="black"/>
                </a:solidFill>
              </a:rPr>
              <a:t>  Untuk penguat cascade (bertingkat), </a:t>
            </a:r>
            <a:endParaRPr lang="id-ID" sz="2400" dirty="0">
              <a:solidFill>
                <a:prstClr val="black"/>
              </a:solidFill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000" y="571480"/>
            <a:ext cx="8496000" cy="14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2214554"/>
            <a:ext cx="89296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[G</a:t>
            </a:r>
            <a:r>
              <a:rPr lang="id-ID" sz="2400" b="1" baseline="-25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pt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]</a:t>
            </a:r>
            <a:r>
              <a:rPr lang="id-ID" sz="2400" b="1" baseline="-25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rasio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= [G</a:t>
            </a:r>
            <a:r>
              <a:rPr lang="id-ID" sz="2400" b="1" baseline="-25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id-ID" sz="2400" b="1" baseline="-25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rasio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x [G</a:t>
            </a:r>
            <a:r>
              <a:rPr lang="id-ID" sz="2400" b="1" baseline="-25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id-ID" sz="2400" b="1" baseline="-25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rasio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x [G</a:t>
            </a:r>
            <a:r>
              <a:rPr lang="id-ID" sz="2400" b="1" baseline="-25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id-ID" sz="2400" b="1" baseline="-25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rasio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x.................x [G</a:t>
            </a:r>
            <a:r>
              <a:rPr lang="id-ID" sz="2400" b="1" baseline="-25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id-ID" sz="2400" b="1" baseline="-25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rasio</a:t>
            </a:r>
            <a:endParaRPr lang="id-ID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2857496"/>
            <a:ext cx="740298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[G</a:t>
            </a:r>
            <a:r>
              <a:rPr lang="id-ID" sz="2400" b="1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pt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]</a:t>
            </a:r>
            <a:r>
              <a:rPr lang="id-ID" sz="2400" b="1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dB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[G</a:t>
            </a:r>
            <a:r>
              <a:rPr lang="id-ID" sz="2400" b="1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]</a:t>
            </a:r>
            <a:r>
              <a:rPr lang="id-ID" sz="2400" b="1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dB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[G</a:t>
            </a:r>
            <a:r>
              <a:rPr lang="id-ID" sz="2400" b="1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]</a:t>
            </a:r>
            <a:r>
              <a:rPr lang="id-ID" sz="2400" b="1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dB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[G</a:t>
            </a:r>
            <a:r>
              <a:rPr lang="id-ID" sz="2400" b="1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]</a:t>
            </a:r>
            <a:r>
              <a:rPr lang="id-ID" sz="2400" b="1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dB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+.................+ [G</a:t>
            </a:r>
            <a:r>
              <a:rPr lang="id-ID" sz="2400" b="1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]</a:t>
            </a:r>
            <a:r>
              <a:rPr lang="id-ID" sz="2400" b="1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dB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id-ID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Dimana, G</a:t>
            </a:r>
            <a:r>
              <a:rPr lang="id-ID" sz="2400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dB</a:t>
            </a: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10 log G</a:t>
            </a:r>
            <a:r>
              <a:rPr lang="id-ID" sz="2400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rasio</a:t>
            </a:r>
            <a:endParaRPr lang="id-ID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286256"/>
            <a:ext cx="99298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  <a:buFont typeface="Wingdings" pitchFamily="2" charset="2"/>
              <a:buChar char="§"/>
            </a:pPr>
            <a:r>
              <a:rPr lang="id-ID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id-ID" sz="2400" b="1" baseline="-25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= T</a:t>
            </a:r>
            <a:r>
              <a:rPr lang="id-ID" sz="2400" b="1" baseline="-25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e1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+ T</a:t>
            </a:r>
            <a:r>
              <a:rPr lang="id-ID" sz="2400" b="1" baseline="-25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e2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/[G</a:t>
            </a:r>
            <a:r>
              <a:rPr lang="id-ID" sz="2400" b="1" baseline="-25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id-ID" sz="2400" b="1" baseline="-25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rasio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+ T</a:t>
            </a:r>
            <a:r>
              <a:rPr lang="id-ID" sz="2400" b="1" baseline="-25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e3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/[G</a:t>
            </a:r>
            <a:r>
              <a:rPr lang="id-ID" sz="2400" b="1" baseline="-25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1 .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id-ID" sz="2400" b="1" baseline="-25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id-ID" sz="2400" b="1" baseline="-25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rasio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+......+T</a:t>
            </a:r>
            <a:r>
              <a:rPr lang="id-ID" sz="2400" b="1" baseline="-25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/[G</a:t>
            </a:r>
            <a:r>
              <a:rPr lang="id-ID" sz="2400" b="1" baseline="-25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.G</a:t>
            </a:r>
            <a:r>
              <a:rPr lang="id-ID" sz="2400" b="1" baseline="-25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.G</a:t>
            </a:r>
            <a:r>
              <a:rPr lang="id-ID" sz="2400" b="1" baseline="-25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....G</a:t>
            </a:r>
            <a:r>
              <a:rPr lang="id-ID" sz="2400" b="1" baseline="-25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id-ID" sz="2400" b="1" baseline="-25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rasio</a:t>
            </a:r>
            <a:endParaRPr lang="id-ID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-1571668" y="4929198"/>
            <a:ext cx="1071566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</a:t>
            </a:r>
            <a:r>
              <a:rPr lang="id-ID" sz="2400" b="1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id-ID" sz="2400" b="1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rasio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F</a:t>
            </a:r>
            <a:r>
              <a:rPr lang="id-ID" sz="2400" b="1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1ras.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+(F</a:t>
            </a:r>
            <a:r>
              <a:rPr lang="id-ID" sz="2400" b="1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2ras.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–1)/[G</a:t>
            </a:r>
            <a:r>
              <a:rPr lang="id-ID" sz="2400" b="1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]</a:t>
            </a:r>
            <a:r>
              <a:rPr lang="id-ID" sz="2400" b="1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ras.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+(F</a:t>
            </a:r>
            <a:r>
              <a:rPr lang="id-ID" sz="2400" b="1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3ras.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–1)/[G</a:t>
            </a:r>
            <a:r>
              <a:rPr lang="id-ID" sz="2400" b="1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.G</a:t>
            </a:r>
            <a:r>
              <a:rPr lang="id-ID" sz="2400" b="1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]</a:t>
            </a:r>
            <a:r>
              <a:rPr lang="id-ID" sz="2400" b="1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ras.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+......</a:t>
            </a:r>
          </a:p>
          <a:p>
            <a:pPr algn="ctr" fontAlgn="base">
              <a:spcBef>
                <a:spcPct val="0"/>
              </a:spcBef>
              <a:spcAft>
                <a:spcPts val="1200"/>
              </a:spcAft>
            </a:pP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+(F</a:t>
            </a:r>
            <a:r>
              <a:rPr lang="id-ID" sz="2400" b="1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nras.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1)/[G</a:t>
            </a:r>
            <a:r>
              <a:rPr lang="id-ID" sz="2400" b="1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.G</a:t>
            </a:r>
            <a:r>
              <a:rPr lang="id-ID" sz="2400" b="1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.G</a:t>
            </a:r>
            <a:r>
              <a:rPr lang="id-ID" sz="2400" b="1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....G</a:t>
            </a:r>
            <a:r>
              <a:rPr lang="id-ID" sz="2400" b="1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]</a:t>
            </a:r>
            <a:r>
              <a:rPr lang="id-ID" sz="2400" b="1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ras.</a:t>
            </a:r>
            <a:r>
              <a:rPr lang="id-ID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</a:t>
            </a:r>
            <a:endParaRPr lang="id-ID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sz="40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(F</a:t>
            </a:r>
            <a:r>
              <a:rPr lang="id-ID" sz="4000" b="1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id-ID" sz="40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id-ID" sz="4000" b="1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dB</a:t>
            </a:r>
            <a:r>
              <a:rPr lang="id-ID" sz="40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10 log [F</a:t>
            </a:r>
            <a:r>
              <a:rPr lang="id-ID" sz="4000" b="1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id-ID" sz="40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]</a:t>
            </a:r>
            <a:r>
              <a:rPr lang="id-ID" sz="4000" b="1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rasio</a:t>
            </a:r>
            <a:endParaRPr lang="id-ID" sz="4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856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id-ID" sz="4000" b="1" dirty="0" smtClean="0"/>
              <a:t>Spektrum </a:t>
            </a:r>
            <a:r>
              <a:rPr lang="id-ID" sz="4000" b="1" dirty="0" smtClean="0"/>
              <a:t>dan Bandwidth</a:t>
            </a:r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id-ID" sz="3600" b="1" dirty="0" smtClean="0"/>
              <a:t>Spektrum</a:t>
            </a:r>
            <a:r>
              <a:rPr lang="id-ID" sz="3600" b="1" i="1" dirty="0" smtClean="0"/>
              <a:t> </a:t>
            </a:r>
            <a:r>
              <a:rPr lang="id-ID" sz="3600" b="1" dirty="0" smtClean="0"/>
              <a:t>:</a:t>
            </a:r>
            <a:r>
              <a:rPr lang="id-ID" sz="3200" dirty="0" smtClean="0"/>
              <a:t>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representasi suatu bentuk gelombang</a:t>
            </a:r>
          </a:p>
          <a:p>
            <a:pPr marL="514350" indent="-514350" algn="just"/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                                 sinyal </a:t>
            </a:r>
            <a:r>
              <a:rPr lang="id-ID" sz="2800" b="1" dirty="0" smtClean="0">
                <a:latin typeface="Times New Roman" pitchFamily="18" charset="0"/>
                <a:cs typeface="Times New Roman" pitchFamily="18" charset="0"/>
              </a:rPr>
              <a:t>non-sinusoida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kedalam bentuk</a:t>
            </a:r>
          </a:p>
          <a:p>
            <a:pPr marL="514350" indent="-514350" algn="just"/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                                 gelombang-gelombang </a:t>
            </a:r>
            <a:r>
              <a:rPr lang="id-ID" sz="2800" b="1" dirty="0" smtClean="0">
                <a:latin typeface="Times New Roman" pitchFamily="18" charset="0"/>
                <a:cs typeface="Times New Roman" pitchFamily="18" charset="0"/>
              </a:rPr>
              <a:t>sinusoida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dan</a:t>
            </a:r>
          </a:p>
          <a:p>
            <a:pPr marL="514350" indent="-514350" algn="just"/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                                 atau </a:t>
            </a:r>
            <a:r>
              <a:rPr lang="id-ID" sz="2800" b="1" dirty="0" smtClean="0">
                <a:latin typeface="Times New Roman" pitchFamily="18" charset="0"/>
                <a:cs typeface="Times New Roman" pitchFamily="18" charset="0"/>
              </a:rPr>
              <a:t>cosinusoida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dengan amplitudo-</a:t>
            </a:r>
          </a:p>
          <a:p>
            <a:pPr marL="514350" indent="-514350" algn="just"/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                                amplitudo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maksimum sebagai fungsi</a:t>
            </a:r>
          </a:p>
          <a:p>
            <a:pPr marL="514350" indent="-514350" algn="just"/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                                frakuensi. </a:t>
            </a:r>
          </a:p>
          <a:p>
            <a:pPr marL="514350" indent="-514350" algn="just"/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Contoh :</a:t>
            </a:r>
          </a:p>
          <a:p>
            <a:pPr marL="514350" indent="-514350" algn="just"/>
            <a:endParaRPr lang="id-ID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id-ID" sz="24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 l="2104" r="1606"/>
          <a:stretch>
            <a:fillRect/>
          </a:stretch>
        </p:blipFill>
        <p:spPr bwMode="auto">
          <a:xfrm>
            <a:off x="1214414" y="3429000"/>
            <a:ext cx="7929586" cy="34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46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id-ID" sz="3600" b="1" dirty="0" smtClean="0">
                <a:latin typeface="Times New Roman" pitchFamily="18" charset="0"/>
                <a:cs typeface="Times New Roman" pitchFamily="18" charset="0"/>
              </a:rPr>
              <a:t> Bandwidth </a:t>
            </a:r>
            <a:r>
              <a:rPr lang="id-ID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dirty="0" smtClean="0">
                <a:latin typeface="Times New Roman" pitchFamily="18" charset="0"/>
                <a:cs typeface="Times New Roman" pitchFamily="18" charset="0"/>
              </a:rPr>
              <a:t>(lebar pita) frekuensi : 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batas-batas frekuensi yang dicakup antara frekuensi </a:t>
            </a:r>
            <a:r>
              <a:rPr lang="id-ID" sz="3200" b="1" i="1" dirty="0" smtClean="0">
                <a:latin typeface="Times New Roman" pitchFamily="18" charset="0"/>
                <a:cs typeface="Times New Roman" pitchFamily="18" charset="0"/>
              </a:rPr>
              <a:t>cut</a:t>
            </a:r>
          </a:p>
          <a:p>
            <a:pPr>
              <a:spcAft>
                <a:spcPts val="1800"/>
              </a:spcAft>
            </a:pPr>
            <a:r>
              <a:rPr lang="id-ID" sz="3200" b="1" i="1" dirty="0" smtClean="0">
                <a:latin typeface="Times New Roman" pitchFamily="18" charset="0"/>
                <a:cs typeface="Times New Roman" pitchFamily="18" charset="0"/>
              </a:rPr>
              <a:t>     off</a:t>
            </a:r>
            <a:r>
              <a:rPr lang="id-ID" sz="3200" b="1" dirty="0" smtClean="0">
                <a:latin typeface="Times New Roman" pitchFamily="18" charset="0"/>
                <a:cs typeface="Times New Roman" pitchFamily="18" charset="0"/>
              </a:rPr>
              <a:t> atas 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(f</a:t>
            </a:r>
            <a:r>
              <a:rPr lang="id-ID" sz="3200" baseline="-25000" dirty="0" smtClean="0"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)dan frekuensi</a:t>
            </a:r>
            <a:r>
              <a:rPr lang="id-ID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b="1" i="1" dirty="0" smtClean="0">
                <a:latin typeface="Times New Roman" pitchFamily="18" charset="0"/>
                <a:cs typeface="Times New Roman" pitchFamily="18" charset="0"/>
              </a:rPr>
              <a:t>cut off </a:t>
            </a:r>
            <a:r>
              <a:rPr lang="id-ID" sz="3200" b="1" dirty="0" smtClean="0">
                <a:latin typeface="Times New Roman" pitchFamily="18" charset="0"/>
                <a:cs typeface="Times New Roman" pitchFamily="18" charset="0"/>
              </a:rPr>
              <a:t>bawah 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(f</a:t>
            </a:r>
            <a:r>
              <a:rPr lang="id-ID" sz="3200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buFont typeface="Wingdings" pitchFamily="2" charset="2"/>
              <a:buChar char="Ø"/>
            </a:pPr>
            <a:r>
              <a:rPr lang="id-ID" sz="2800" dirty="0" smtClean="0"/>
              <a:t>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Pada saat </a:t>
            </a:r>
            <a:r>
              <a:rPr lang="id-ID" sz="2800" b="1" dirty="0" smtClean="0">
                <a:latin typeface="Times New Roman" pitchFamily="18" charset="0"/>
                <a:cs typeface="Times New Roman" pitchFamily="18" charset="0"/>
              </a:rPr>
              <a:t>frekuensi tengah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d-ID" sz="2800" i="1" dirty="0" smtClean="0">
                <a:latin typeface="Times New Roman" pitchFamily="18" charset="0"/>
                <a:cs typeface="Times New Roman" pitchFamily="18" charset="0"/>
              </a:rPr>
              <a:t>center frequency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) f</a:t>
            </a:r>
            <a:r>
              <a:rPr lang="id-ID" sz="28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tegangan</a:t>
            </a:r>
          </a:p>
          <a:p>
            <a:pPr algn="just"/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   atau arus sinyal mencapai </a:t>
            </a:r>
            <a:r>
              <a:rPr lang="id-ID" sz="2800" b="1" dirty="0" smtClean="0">
                <a:latin typeface="Times New Roman" pitchFamily="18" charset="0"/>
                <a:cs typeface="Times New Roman" pitchFamily="18" charset="0"/>
              </a:rPr>
              <a:t>harga maksimum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(1) atau dalam</a:t>
            </a:r>
          </a:p>
          <a:p>
            <a:pPr algn="just">
              <a:spcAft>
                <a:spcPts val="1200"/>
              </a:spcAft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   decibel sebesar  20 log 1 = 0 dB. </a:t>
            </a:r>
          </a:p>
          <a:p>
            <a:pPr algn="just">
              <a:buFont typeface="Wingdings" pitchFamily="2" charset="2"/>
              <a:buChar char="Ø"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Pada saat </a:t>
            </a:r>
            <a:r>
              <a:rPr lang="id-ID" sz="2800" b="1" dirty="0" smtClean="0">
                <a:latin typeface="Times New Roman" pitchFamily="18" charset="0"/>
                <a:cs typeface="Times New Roman" pitchFamily="18" charset="0"/>
              </a:rPr>
              <a:t>frekuensi </a:t>
            </a:r>
            <a:r>
              <a:rPr lang="id-ID" sz="2800" b="1" i="1" dirty="0" smtClean="0">
                <a:latin typeface="Times New Roman" pitchFamily="18" charset="0"/>
                <a:cs typeface="Times New Roman" pitchFamily="18" charset="0"/>
              </a:rPr>
              <a:t>cut off </a:t>
            </a:r>
            <a:r>
              <a:rPr lang="id-ID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atas f</a:t>
            </a:r>
            <a:r>
              <a:rPr lang="id-ID" sz="2800" baseline="-25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dan pada saat </a:t>
            </a:r>
            <a:r>
              <a:rPr lang="id-ID" sz="2800" b="1" dirty="0" smtClean="0">
                <a:latin typeface="Times New Roman" pitchFamily="18" charset="0"/>
                <a:cs typeface="Times New Roman" pitchFamily="18" charset="0"/>
              </a:rPr>
              <a:t>frekuensi</a:t>
            </a:r>
          </a:p>
          <a:p>
            <a:pPr algn="just"/>
            <a:r>
              <a:rPr lang="id-ID" sz="2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d-ID" sz="2800" b="1" i="1" dirty="0" smtClean="0">
                <a:latin typeface="Times New Roman" pitchFamily="18" charset="0"/>
                <a:cs typeface="Times New Roman" pitchFamily="18" charset="0"/>
              </a:rPr>
              <a:t>cut off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bawah f</a:t>
            </a:r>
            <a:r>
              <a:rPr lang="id-ID" sz="2800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tegangan atau arus sinyal mencapai harga</a:t>
            </a:r>
          </a:p>
          <a:p>
            <a:pPr algn="just"/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d-ID" sz="2800" b="1" dirty="0" smtClean="0">
                <a:latin typeface="Times New Roman" pitchFamily="18" charset="0"/>
                <a:cs typeface="Times New Roman" pitchFamily="18" charset="0"/>
              </a:rPr>
              <a:t>1/√2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atau 0,707 dari tegangan maksimum atau dalam</a:t>
            </a:r>
          </a:p>
          <a:p>
            <a:pPr algn="just"/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   decibel sebesar10 log </a:t>
            </a:r>
            <a:r>
              <a:rPr lang="id-ID" sz="2800" b="1" dirty="0" smtClean="0">
                <a:latin typeface="Times New Roman" pitchFamily="18" charset="0"/>
                <a:cs typeface="Times New Roman" pitchFamily="18" charset="0"/>
              </a:rPr>
              <a:t>1/√2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= - 3 dB.</a:t>
            </a:r>
          </a:p>
          <a:p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id-ID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600" b="1" dirty="0" smtClean="0">
                <a:latin typeface="Times New Roman" pitchFamily="18" charset="0"/>
                <a:cs typeface="Times New Roman" pitchFamily="18" charset="0"/>
              </a:rPr>
              <a:t>Atau :</a:t>
            </a:r>
          </a:p>
          <a:p>
            <a:pPr>
              <a:buFont typeface="Wingdings" pitchFamily="2" charset="2"/>
              <a:buChar char="Ø"/>
            </a:pPr>
            <a:r>
              <a:rPr lang="id-ID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id-ID" sz="2800" b="1" dirty="0" smtClean="0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id-ID" sz="2800" dirty="0" smtClean="0"/>
              <a:t>aat </a:t>
            </a:r>
            <a:r>
              <a:rPr lang="id-ID" sz="2800" b="1" dirty="0" smtClean="0"/>
              <a:t>frekuensi tengah </a:t>
            </a:r>
            <a:r>
              <a:rPr lang="id-ID" sz="2800" dirty="0" smtClean="0"/>
              <a:t>(</a:t>
            </a:r>
            <a:r>
              <a:rPr lang="id-ID" sz="2800" i="1" dirty="0" smtClean="0"/>
              <a:t>center frequency </a:t>
            </a:r>
            <a:r>
              <a:rPr lang="id-ID" sz="2800" dirty="0" smtClean="0"/>
              <a:t>) f</a:t>
            </a:r>
            <a:r>
              <a:rPr lang="id-ID" sz="2800" baseline="-25000" dirty="0" smtClean="0"/>
              <a:t>0</a:t>
            </a:r>
          </a:p>
          <a:p>
            <a:r>
              <a:rPr lang="id-ID" sz="2800" baseline="-25000" dirty="0" smtClean="0"/>
              <a:t>        </a:t>
            </a:r>
            <a:r>
              <a:rPr lang="id-ID" sz="2800" dirty="0" smtClean="0"/>
              <a:t>daya sinyal mencapai </a:t>
            </a:r>
            <a:r>
              <a:rPr lang="id-ID" sz="2800" b="1" dirty="0" smtClean="0"/>
              <a:t>harga maksimum </a:t>
            </a:r>
            <a:r>
              <a:rPr lang="id-ID" sz="2800" dirty="0" smtClean="0"/>
              <a:t>(1) </a:t>
            </a:r>
          </a:p>
          <a:p>
            <a:pPr>
              <a:spcAft>
                <a:spcPts val="1200"/>
              </a:spcAft>
            </a:pPr>
            <a:r>
              <a:rPr lang="id-ID" sz="2800" dirty="0" smtClean="0"/>
              <a:t>      atau10 log 1=0dB, dan  </a:t>
            </a:r>
          </a:p>
          <a:p>
            <a:pPr>
              <a:buFont typeface="Wingdings" pitchFamily="2" charset="2"/>
              <a:buChar char="Ø"/>
            </a:pPr>
            <a:r>
              <a:rPr lang="id-ID" sz="2800" dirty="0" smtClean="0"/>
              <a:t>   Pada </a:t>
            </a:r>
            <a:r>
              <a:rPr lang="id-ID" sz="2800" b="1" dirty="0" smtClean="0"/>
              <a:t>frekuensi </a:t>
            </a:r>
            <a:r>
              <a:rPr lang="id-ID" sz="2800" b="1" i="1" dirty="0" smtClean="0"/>
              <a:t>cut off </a:t>
            </a:r>
            <a:r>
              <a:rPr lang="id-ID" sz="2800" b="1" dirty="0" smtClean="0"/>
              <a:t> atas </a:t>
            </a:r>
            <a:r>
              <a:rPr lang="id-ID" sz="2800" dirty="0" smtClean="0"/>
              <a:t>f</a:t>
            </a:r>
            <a:r>
              <a:rPr lang="id-ID" sz="2800" baseline="-25000" dirty="0" smtClean="0"/>
              <a:t>H</a:t>
            </a:r>
            <a:r>
              <a:rPr lang="id-ID" sz="2800" dirty="0" smtClean="0"/>
              <a:t> dan </a:t>
            </a:r>
            <a:r>
              <a:rPr lang="id-ID" sz="2800" b="1" dirty="0" smtClean="0"/>
              <a:t>frekuensi </a:t>
            </a:r>
            <a:r>
              <a:rPr lang="id-ID" sz="2800" b="1" i="1" dirty="0" smtClean="0"/>
              <a:t>cut </a:t>
            </a:r>
          </a:p>
          <a:p>
            <a:r>
              <a:rPr lang="id-ID" sz="2800" b="1" i="1" dirty="0" smtClean="0"/>
              <a:t>     off  </a:t>
            </a:r>
            <a:r>
              <a:rPr lang="id-ID" sz="2800" b="1" dirty="0" smtClean="0"/>
              <a:t>bawah </a:t>
            </a:r>
            <a:r>
              <a:rPr lang="id-ID" sz="2800" dirty="0" smtClean="0"/>
              <a:t>f</a:t>
            </a:r>
            <a:r>
              <a:rPr lang="id-ID" sz="2800" baseline="-25000" dirty="0" smtClean="0"/>
              <a:t>L</a:t>
            </a:r>
            <a:r>
              <a:rPr lang="id-ID" sz="2800" dirty="0" smtClean="0"/>
              <a:t> daya sinyal mencapai harga </a:t>
            </a:r>
            <a:r>
              <a:rPr lang="id-ID" sz="2800" b="1" dirty="0" smtClean="0"/>
              <a:t>1/2</a:t>
            </a:r>
            <a:r>
              <a:rPr lang="id-ID" sz="2800" dirty="0" smtClean="0"/>
              <a:t> </a:t>
            </a:r>
          </a:p>
          <a:p>
            <a:r>
              <a:rPr lang="id-ID" sz="2800" dirty="0" smtClean="0"/>
              <a:t>      atau 0,5 dari daya maksimum </a:t>
            </a:r>
          </a:p>
          <a:p>
            <a:r>
              <a:rPr lang="id-ID" sz="2800" dirty="0" smtClean="0"/>
              <a:t>      atau 10 log </a:t>
            </a:r>
            <a:r>
              <a:rPr lang="id-ID" sz="2800" b="1" dirty="0" smtClean="0"/>
              <a:t>½ = </a:t>
            </a:r>
            <a:r>
              <a:rPr lang="id-ID" sz="2800" dirty="0" smtClean="0"/>
              <a:t>-3 dB</a:t>
            </a:r>
          </a:p>
          <a:p>
            <a:endParaRPr lang="id-ID" sz="2800" dirty="0" smtClean="0"/>
          </a:p>
          <a:p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290"/>
            <a:ext cx="9108000" cy="55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57166"/>
            <a:ext cx="8820000" cy="55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003" y="90476"/>
            <a:ext cx="87868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en-US" sz="2400" b="1" dirty="0" err="1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Keterbatasan</a:t>
            </a:r>
            <a:r>
              <a:rPr lang="en-US" sz="2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Fisik</a:t>
            </a:r>
            <a:r>
              <a:rPr lang="en-US" sz="2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/</a:t>
            </a:r>
            <a:r>
              <a:rPr lang="en-US" sz="2400" b="1" dirty="0" err="1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kanal</a:t>
            </a:r>
            <a:r>
              <a:rPr lang="en-US" sz="2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/</a:t>
            </a:r>
            <a:r>
              <a:rPr lang="en-US" sz="2400" b="1" dirty="0" err="1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jalur</a:t>
            </a:r>
            <a:r>
              <a:rPr lang="en-US" sz="2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/media </a:t>
            </a:r>
            <a:r>
              <a:rPr lang="en-US" sz="2400" b="1" dirty="0" err="1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transmisi</a:t>
            </a:r>
            <a:endParaRPr lang="en-US" sz="24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07916" y="552141"/>
            <a:ext cx="7772400" cy="5857892"/>
          </a:xfrm>
          <a:prstGeom prst="rect">
            <a:avLst/>
          </a:prstGeom>
        </p:spPr>
        <p:txBody>
          <a:bodyPr/>
          <a:lstStyle/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q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Keterbatasan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fundamental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perancangan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suatu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komunikasi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noise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bandwidth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q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Noise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thermal noise 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pergerakan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acak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muatan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partikel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temperatur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diatas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derjat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Kelvin), yang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menjadi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permasalahan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utama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jarak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transmisi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semakin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jauh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q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Setiap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komunikasi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mempunyai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bandwidth/BW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tertentu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BW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merupakan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permasalahan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utama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ketika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kecepatan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transmisi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ditingkatkan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BW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transmisi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peningkatannya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berbanding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lurus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id-ID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id-ID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Channel capacity :</a:t>
            </a:r>
            <a:r>
              <a:rPr kumimoji="0" lang="id-ID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id-ID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bandwidth  </a:t>
            </a:r>
          </a:p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id-ID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S/N :</a:t>
            </a:r>
            <a:r>
              <a:rPr kumimoji="0" lang="id-ID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Signal-to-Noise Ratio (SNR) </a:t>
            </a:r>
            <a:r>
              <a:rPr lang="id-ID" sz="2000" dirty="0" smtClean="0"/>
              <a:t>=perbandingan antara  </a:t>
            </a:r>
          </a:p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lang="id-ID" sz="2000" dirty="0"/>
              <a:t> </a:t>
            </a:r>
            <a:r>
              <a:rPr lang="id-ID" sz="2000" dirty="0" smtClean="0"/>
              <a:t>            daya sinyal dg daya noise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Hubungan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antara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BW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SNR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Hukum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Hartley-Shannon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4286256"/>
            <a:ext cx="3200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21808" y="5889501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 =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, N = </a:t>
            </a:r>
            <a:r>
              <a:rPr lang="en-US" dirty="0" err="1" smtClean="0"/>
              <a:t>Daya</a:t>
            </a:r>
            <a:r>
              <a:rPr lang="en-US" dirty="0" smtClean="0"/>
              <a:t> noise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id-ID" sz="3600" b="1" dirty="0" smtClean="0">
                <a:latin typeface="Times New Roman" pitchFamily="18" charset="0"/>
                <a:cs typeface="Times New Roman" pitchFamily="18" charset="0"/>
              </a:rPr>
              <a:t>Decibel</a:t>
            </a:r>
            <a:endParaRPr lang="id-ID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d-ID" sz="2800" dirty="0" smtClean="0"/>
              <a:t>Penguatan (gain) daya, penguatan tegangan dan penguatan arus disamping dinyatakan dengan suatu kelipatan (kali) dinyatakan pula (bahkan lebih sering) dinyatakan dalam dB (decibel).</a:t>
            </a:r>
          </a:p>
          <a:p>
            <a:endParaRPr lang="id-ID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id-ID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id-ID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7620"/>
          <a:stretch/>
        </p:blipFill>
        <p:spPr bwMode="auto">
          <a:xfrm>
            <a:off x="899591" y="2645579"/>
            <a:ext cx="8045464" cy="3159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525963"/>
          </a:xfrm>
        </p:spPr>
        <p:txBody>
          <a:bodyPr>
            <a:normAutofit fontScale="92500" lnSpcReduction="20000"/>
          </a:bodyPr>
          <a:lstStyle/>
          <a:p>
            <a:pPr marL="571500" indent="-571500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id-ID" sz="3200" b="1" dirty="0" smtClean="0">
                <a:solidFill>
                  <a:prstClr val="black"/>
                </a:solidFill>
              </a:rPr>
              <a:t>Pengertian Sinyal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id-ID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Sinyal</a:t>
            </a:r>
            <a:r>
              <a:rPr lang="id-ID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dikar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d-ID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kteristikan </a:t>
            </a:r>
            <a:r>
              <a:rPr lang="id-ID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oleh suatu </a:t>
            </a:r>
            <a:r>
              <a:rPr lang="id-ID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variasi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(perubahan</a:t>
            </a:r>
            <a:r>
              <a:rPr lang="id-ID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amplitudo terhadap waktu dari </a:t>
            </a:r>
            <a:r>
              <a:rPr lang="id-ID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besaran fisik</a:t>
            </a:r>
            <a:endParaRPr lang="en-US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id-ID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buNone/>
            </a:pPr>
            <a:r>
              <a:rPr lang="id-ID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id-ID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: telinga kita mendeteksi variasi tekanan udara </a:t>
            </a:r>
          </a:p>
          <a:p>
            <a:pPr fontAlgn="base">
              <a:spcBef>
                <a:spcPct val="0"/>
              </a:spcBef>
              <a:buNone/>
            </a:pPr>
            <a:r>
              <a:rPr lang="id-ID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sebagai fungsi waktu yang disebut sebagai </a:t>
            </a:r>
            <a:r>
              <a:rPr lang="id-ID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gelombang </a:t>
            </a:r>
          </a:p>
          <a:p>
            <a:pPr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id-ID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sinyal suara</a:t>
            </a:r>
            <a:r>
              <a:rPr lang="id-ID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ts val="600"/>
              </a:spcAft>
              <a:buNone/>
            </a:pPr>
            <a:endParaRPr lang="id-ID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buNone/>
            </a:pPr>
            <a:r>
              <a:rPr lang="id-ID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Apabila gelombang sinyal suara tersebut ditransmisikan</a:t>
            </a:r>
          </a:p>
          <a:p>
            <a:pPr fontAlgn="base">
              <a:spcBef>
                <a:spcPct val="0"/>
              </a:spcBef>
              <a:buNone/>
            </a:pPr>
            <a:r>
              <a:rPr lang="id-ID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melalui saluran telekomunikasi, pada suatu titik tertentu</a:t>
            </a:r>
          </a:p>
          <a:p>
            <a:pPr fontAlgn="base">
              <a:spcBef>
                <a:spcPct val="0"/>
              </a:spcBef>
              <a:buNone/>
            </a:pPr>
            <a:r>
              <a:rPr lang="id-ID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gelombang sinyal suara dikonversikan menjadi vaiasi-</a:t>
            </a:r>
          </a:p>
          <a:p>
            <a:pPr fontAlgn="base">
              <a:spcBef>
                <a:spcPct val="0"/>
              </a:spcBef>
              <a:buNone/>
            </a:pPr>
            <a:r>
              <a:rPr lang="id-ID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variasi tegangan, arus, dan daya sebagai fungsi waktu </a:t>
            </a:r>
          </a:p>
          <a:p>
            <a:pPr fontAlgn="base">
              <a:spcBef>
                <a:spcPct val="0"/>
              </a:spcBef>
              <a:buNone/>
            </a:pPr>
            <a:r>
              <a:rPr lang="id-ID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yang disebut sebagai </a:t>
            </a:r>
            <a:r>
              <a:rPr lang="id-ID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bentuk gelombang sinyal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Suara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Sinyal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08000" cy="741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d-ID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</a:t>
            </a: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P</a:t>
            </a:r>
            <a:r>
              <a:rPr kumimoji="0" lang="id-ID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endParaRPr lang="id-ID" sz="2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Penguatan daya,       G</a:t>
            </a:r>
            <a:r>
              <a:rPr kumimoji="0" lang="id-ID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--------  [dalam rasio]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</a:t>
            </a: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id-ID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P</a:t>
            </a:r>
            <a:r>
              <a:rPr kumimoji="0" lang="id-ID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G</a:t>
            </a:r>
            <a:r>
              <a:rPr kumimoji="0" lang="id-ID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10 log --------- [dB]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P</a:t>
            </a:r>
            <a:r>
              <a:rPr kumimoji="0" lang="id-ID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V</a:t>
            </a:r>
            <a:r>
              <a:rPr kumimoji="0" lang="id-ID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Penguatan tegangan   G</a:t>
            </a:r>
            <a:r>
              <a:rPr kumimoji="0" lang="id-ID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 </a:t>
            </a: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--------- [dalam rasio]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V</a:t>
            </a:r>
            <a:r>
              <a:rPr kumimoji="0" lang="id-ID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V</a:t>
            </a:r>
            <a:r>
              <a:rPr kumimoji="0" lang="id-ID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G</a:t>
            </a:r>
            <a:r>
              <a:rPr kumimoji="0" lang="id-ID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 </a:t>
            </a: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20 log ------- [dB]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V</a:t>
            </a:r>
            <a:r>
              <a:rPr kumimoji="0" lang="id-ID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I</a:t>
            </a:r>
            <a:r>
              <a:rPr lang="id-ID" sz="2800" baseline="-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id-ID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Penguatan arus           G</a:t>
            </a:r>
            <a:r>
              <a:rPr lang="id-ID" sz="2800" baseline="-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 </a:t>
            </a:r>
            <a:r>
              <a:rPr lang="id-ID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--------- [dalam rasio]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I</a:t>
            </a:r>
            <a:r>
              <a:rPr lang="id-ID" sz="2800" baseline="-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 sz="2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I</a:t>
            </a:r>
            <a:r>
              <a:rPr lang="id-ID" sz="2800" baseline="-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G</a:t>
            </a:r>
            <a:r>
              <a:rPr lang="id-ID" sz="2800" baseline="-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</a:t>
            </a:r>
            <a:r>
              <a:rPr lang="id-ID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20 log ------- [dB]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I</a:t>
            </a:r>
            <a:r>
              <a:rPr lang="id-ID" sz="2800" baseline="-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15450" cy="817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 Menjumlahkan level daya dalam dBm, dBW atau dB</a:t>
            </a:r>
          </a:p>
          <a:p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id-ID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785794"/>
            <a:ext cx="778674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2643182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    Level daya sinyal input 1 sebesar 30 dBm, level sinyal input 2 sebesar</a:t>
            </a:r>
          </a:p>
          <a:p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    30 dBm, maka level sinyal di output sebesar 33 dBm, bukan 60 dBm.</a:t>
            </a:r>
          </a:p>
          <a:p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d-ID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8596" y="3643314"/>
            <a:ext cx="87154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d-ID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Bukti: + 30 dBm                        =  10</a:t>
            </a:r>
            <a:r>
              <a:rPr lang="id-ID" sz="20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30/10</a:t>
            </a:r>
            <a:r>
              <a:rPr lang="id-ID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mW = 1000 mW</a:t>
            </a:r>
            <a:endParaRPr lang="id-ID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+ 30 dBm                        =  10</a:t>
            </a:r>
            <a:r>
              <a:rPr lang="id-ID" sz="20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30/10</a:t>
            </a:r>
            <a:r>
              <a:rPr lang="id-ID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mW = 1000 mW</a:t>
            </a:r>
            <a:endParaRPr lang="id-ID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_________ +                                        __________+</a:t>
            </a:r>
            <a:endParaRPr lang="id-ID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</a:t>
            </a:r>
            <a:r>
              <a:rPr lang="id-ID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+ 60 dBm  (salah)   </a:t>
            </a:r>
            <a:r>
              <a:rPr lang="id-ID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2000 mW</a:t>
            </a:r>
            <a:endParaRPr lang="id-ID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= 10</a:t>
            </a:r>
            <a:r>
              <a:rPr lang="id-ID" sz="20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60/10</a:t>
            </a:r>
            <a:r>
              <a:rPr lang="id-ID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mW = 10</a:t>
            </a:r>
            <a:r>
              <a:rPr lang="id-ID" sz="20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r>
              <a:rPr lang="id-ID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mW                             = 10 log2000 mW/1mW</a:t>
            </a:r>
            <a:endParaRPr lang="id-ID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= </a:t>
            </a:r>
            <a:r>
              <a:rPr lang="id-ID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+ 33 dBm (benar)</a:t>
            </a:r>
            <a:endParaRPr lang="id-ID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0"/>
            <a:ext cx="6689570" cy="24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2500306"/>
            <a:ext cx="35719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P in = 10  dBm</a:t>
            </a:r>
          </a:p>
          <a:p>
            <a:pPr>
              <a:spcAft>
                <a:spcPts val="1200"/>
              </a:spcAft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G    =  10 dB</a:t>
            </a:r>
          </a:p>
          <a:p>
            <a:r>
              <a:rPr lang="id-ID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 Out  =  G + P in</a:t>
            </a:r>
          </a:p>
          <a:p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          =  10 dB + 10 dBm</a:t>
            </a:r>
          </a:p>
          <a:p>
            <a:pPr>
              <a:spcAft>
                <a:spcPts val="600"/>
              </a:spcAft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id-ID" sz="2400" b="1" dirty="0" smtClean="0">
                <a:latin typeface="Times New Roman" pitchFamily="18" charset="0"/>
                <a:cs typeface="Times New Roman" pitchFamily="18" charset="0"/>
              </a:rPr>
              <a:t>=   20 dBm</a:t>
            </a:r>
          </a:p>
          <a:p>
            <a:pPr>
              <a:spcAft>
                <a:spcPts val="600"/>
              </a:spcAft>
            </a:pPr>
            <a:endParaRPr lang="id-ID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d-ID" sz="2400" b="1" dirty="0" smtClean="0">
                <a:latin typeface="Times New Roman" pitchFamily="18" charset="0"/>
                <a:cs typeface="Times New Roman" pitchFamily="18" charset="0"/>
              </a:rPr>
              <a:t>           = </a:t>
            </a:r>
            <a:r>
              <a:rPr lang="id-ID" sz="2400" b="1" dirty="0" smtClean="0"/>
              <a:t>10</a:t>
            </a:r>
            <a:r>
              <a:rPr lang="id-ID" sz="2400" b="1" baseline="30000" dirty="0" smtClean="0"/>
              <a:t>20/10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mW</a:t>
            </a:r>
          </a:p>
          <a:p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          =  </a:t>
            </a:r>
            <a:r>
              <a:rPr lang="id-ID" sz="2400" b="1" dirty="0" smtClean="0">
                <a:latin typeface="Times New Roman" pitchFamily="18" charset="0"/>
                <a:cs typeface="Times New Roman" pitchFamily="18" charset="0"/>
              </a:rPr>
              <a:t>100 mW</a:t>
            </a:r>
          </a:p>
          <a:p>
            <a:endParaRPr lang="id-ID" sz="2400" dirty="0" smtClean="0"/>
          </a:p>
          <a:p>
            <a:endParaRPr lang="id-ID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0" y="2571744"/>
            <a:ext cx="4572000" cy="35702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P in  =  10  dBm  =  10 mW</a:t>
            </a:r>
          </a:p>
          <a:p>
            <a:pPr>
              <a:spcAft>
                <a:spcPts val="1200"/>
              </a:spcAft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G     =  10 dB       =  10</a:t>
            </a:r>
          </a:p>
          <a:p>
            <a:r>
              <a:rPr lang="id-ID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 out  =  G  x P in</a:t>
            </a:r>
          </a:p>
          <a:p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          =   10  x 10 mW</a:t>
            </a:r>
          </a:p>
          <a:p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id-ID" sz="2400" b="1" dirty="0" smtClean="0">
                <a:latin typeface="Times New Roman" pitchFamily="18" charset="0"/>
                <a:cs typeface="Times New Roman" pitchFamily="18" charset="0"/>
              </a:rPr>
              <a:t>=    100 mW</a:t>
            </a:r>
          </a:p>
          <a:p>
            <a:endParaRPr lang="id-ID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d-ID" sz="2400" b="1" dirty="0" smtClean="0">
                <a:latin typeface="Times New Roman" pitchFamily="18" charset="0"/>
                <a:cs typeface="Times New Roman" pitchFamily="18" charset="0"/>
              </a:rPr>
              <a:t>           = 10 log              </a:t>
            </a:r>
          </a:p>
          <a:p>
            <a:endParaRPr lang="id-ID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d-ID" sz="2400" b="1" dirty="0" smtClean="0">
                <a:latin typeface="Times New Roman" pitchFamily="18" charset="0"/>
                <a:cs typeface="Times New Roman" pitchFamily="18" charset="0"/>
              </a:rPr>
              <a:t>           =   20 dBm</a:t>
            </a:r>
            <a:endParaRPr lang="id-ID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547020"/>
            <a:ext cx="1597025" cy="111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0"/>
            <a:ext cx="6073330" cy="21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0" y="2285992"/>
            <a:ext cx="421481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P in = 10  dBW</a:t>
            </a:r>
          </a:p>
          <a:p>
            <a:pPr>
              <a:spcAft>
                <a:spcPts val="1200"/>
              </a:spcAft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G    =  10 dB</a:t>
            </a:r>
          </a:p>
          <a:p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P Out  =  G + P in</a:t>
            </a:r>
          </a:p>
          <a:p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          =  10 dB + 10 dBW</a:t>
            </a:r>
          </a:p>
          <a:p>
            <a:pPr>
              <a:spcAft>
                <a:spcPts val="600"/>
              </a:spcAft>
            </a:pPr>
            <a:r>
              <a:rPr lang="id-ID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id-ID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  20 dBW</a:t>
            </a:r>
          </a:p>
          <a:p>
            <a:pPr>
              <a:spcAft>
                <a:spcPts val="600"/>
              </a:spcAft>
            </a:pPr>
            <a:endParaRPr lang="id-ID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d-ID" sz="2400" b="1" dirty="0" smtClean="0">
                <a:latin typeface="Times New Roman" pitchFamily="18" charset="0"/>
                <a:cs typeface="Times New Roman" pitchFamily="18" charset="0"/>
              </a:rPr>
              <a:t>           = 10</a:t>
            </a:r>
            <a:r>
              <a:rPr lang="id-ID" sz="2400" b="1" baseline="30000" dirty="0" smtClean="0">
                <a:latin typeface="Times New Roman" pitchFamily="18" charset="0"/>
                <a:cs typeface="Times New Roman" pitchFamily="18" charset="0"/>
              </a:rPr>
              <a:t>20/10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W</a:t>
            </a:r>
          </a:p>
          <a:p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id-ID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id-ID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 W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0" y="2643182"/>
            <a:ext cx="4572000" cy="35702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P in  =  10  dBW  =  10 W</a:t>
            </a:r>
          </a:p>
          <a:p>
            <a:pPr>
              <a:spcAft>
                <a:spcPts val="1200"/>
              </a:spcAft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G     =  10 dB       =  10</a:t>
            </a:r>
          </a:p>
          <a:p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P out  =  G  x P in</a:t>
            </a:r>
          </a:p>
          <a:p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          =   10  x 10 W</a:t>
            </a:r>
          </a:p>
          <a:p>
            <a:r>
              <a:rPr lang="id-ID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id-ID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   100 W</a:t>
            </a:r>
          </a:p>
          <a:p>
            <a:endParaRPr lang="id-ID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d-ID" sz="2400" b="1" dirty="0" smtClean="0">
                <a:latin typeface="Times New Roman" pitchFamily="18" charset="0"/>
                <a:cs typeface="Times New Roman" pitchFamily="18" charset="0"/>
              </a:rPr>
              <a:t>           = 10 log              </a:t>
            </a:r>
          </a:p>
          <a:p>
            <a:endParaRPr lang="id-ID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d-ID" sz="24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id-ID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=   20 dBW</a:t>
            </a:r>
            <a:endParaRPr lang="id-ID" sz="2400" dirty="0">
              <a:solidFill>
                <a:srgbClr val="00B0F0"/>
              </a:solidFill>
            </a:endParaRP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725144"/>
            <a:ext cx="1463675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5" y="0"/>
            <a:ext cx="5077700" cy="183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28596" y="1928802"/>
            <a:ext cx="871540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P in = 1Watt                                        P in = 1000 mWatt</a:t>
            </a:r>
          </a:p>
          <a:p>
            <a:r>
              <a:rPr lang="id-ID" dirty="0" smtClean="0"/>
              <a:t>G = 10 dB                                            G    =  10  kali</a:t>
            </a:r>
          </a:p>
          <a:p>
            <a:r>
              <a:rPr lang="id-ID" dirty="0" smtClean="0"/>
              <a:t>P out = G x P in                                    P out = G x P in                                    </a:t>
            </a:r>
          </a:p>
          <a:p>
            <a:r>
              <a:rPr lang="id-ID" dirty="0" smtClean="0"/>
              <a:t>         = 10 x 1 Watt                                       = 10 x 1000 mWatt</a:t>
            </a:r>
          </a:p>
          <a:p>
            <a:r>
              <a:rPr lang="id-ID" dirty="0" smtClean="0"/>
              <a:t>         = </a:t>
            </a:r>
            <a:r>
              <a:rPr lang="id-ID" dirty="0" smtClean="0">
                <a:solidFill>
                  <a:srgbClr val="FF0000"/>
                </a:solidFill>
              </a:rPr>
              <a:t>10 Watt = 10 dBW                             </a:t>
            </a:r>
            <a:r>
              <a:rPr lang="id-ID" dirty="0" smtClean="0"/>
              <a:t>= </a:t>
            </a:r>
            <a:r>
              <a:rPr lang="id-ID" dirty="0" smtClean="0">
                <a:solidFill>
                  <a:srgbClr val="FF0000"/>
                </a:solidFill>
              </a:rPr>
              <a:t>10.000 mWatt = 40 dBm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         </a:t>
            </a:r>
            <a:r>
              <a:rPr lang="id-ID" dirty="0" smtClean="0"/>
              <a:t>= </a:t>
            </a:r>
            <a:r>
              <a:rPr lang="id-ID" dirty="0" smtClean="0">
                <a:solidFill>
                  <a:srgbClr val="0070C0"/>
                </a:solidFill>
              </a:rPr>
              <a:t>10.000 mWatt = 40 dBm                   </a:t>
            </a:r>
            <a:r>
              <a:rPr lang="id-ID" dirty="0" smtClean="0"/>
              <a:t>= </a:t>
            </a:r>
            <a:r>
              <a:rPr lang="id-ID" dirty="0" smtClean="0">
                <a:solidFill>
                  <a:srgbClr val="0070C0"/>
                </a:solidFill>
              </a:rPr>
              <a:t>10 watt = 10 dBW</a:t>
            </a:r>
          </a:p>
          <a:p>
            <a:endParaRPr lang="id-ID" dirty="0" smtClean="0">
              <a:solidFill>
                <a:srgbClr val="0070C0"/>
              </a:solidFill>
            </a:endParaRPr>
          </a:p>
          <a:p>
            <a:r>
              <a:rPr lang="id-ID" sz="2000" i="1" dirty="0" smtClean="0"/>
              <a:t>Berarti 40 dBm = 10 dBw dong ? Terus hubungannya Bagaimana ?</a:t>
            </a:r>
          </a:p>
          <a:p>
            <a:r>
              <a:rPr lang="id-ID" dirty="0" smtClean="0">
                <a:solidFill>
                  <a:srgbClr val="7030A0"/>
                </a:solidFill>
              </a:rPr>
              <a:t> Jawab : ya</a:t>
            </a:r>
          </a:p>
          <a:p>
            <a:endParaRPr lang="id-ID" dirty="0" smtClean="0">
              <a:solidFill>
                <a:srgbClr val="0070C0"/>
              </a:solidFill>
            </a:endParaRPr>
          </a:p>
          <a:p>
            <a:r>
              <a:rPr lang="id-ID" sz="2800" dirty="0" smtClean="0">
                <a:solidFill>
                  <a:srgbClr val="0070C0"/>
                </a:solidFill>
              </a:rPr>
              <a:t>So, </a:t>
            </a:r>
            <a:r>
              <a:rPr lang="id-ID" sz="2800" dirty="0" smtClean="0">
                <a:solidFill>
                  <a:srgbClr val="00B050"/>
                </a:solidFill>
              </a:rPr>
              <a:t>0 dBW = 30 dBm, misal 5 dBW = (30+5) dBm</a:t>
            </a:r>
          </a:p>
          <a:p>
            <a:r>
              <a:rPr lang="id-ID" sz="2800" dirty="0">
                <a:solidFill>
                  <a:srgbClr val="00B050"/>
                </a:solidFill>
              </a:rPr>
              <a:t> </a:t>
            </a:r>
            <a:r>
              <a:rPr lang="id-ID" sz="2800" dirty="0" smtClean="0">
                <a:solidFill>
                  <a:srgbClr val="00B050"/>
                </a:solidFill>
              </a:rPr>
              <a:t>                                                     = 35 dBm</a:t>
            </a:r>
          </a:p>
          <a:p>
            <a:r>
              <a:rPr lang="id-ID" sz="2800" dirty="0" smtClean="0">
                <a:solidFill>
                  <a:srgbClr val="0070C0"/>
                </a:solidFill>
              </a:rPr>
              <a:t>Or, </a:t>
            </a:r>
            <a:r>
              <a:rPr lang="id-ID" sz="2800" dirty="0" smtClean="0">
                <a:solidFill>
                  <a:srgbClr val="00B050"/>
                </a:solidFill>
              </a:rPr>
              <a:t>0 dBm = -30 dBW, misal 5 dBm=(-30+5)dBw</a:t>
            </a:r>
          </a:p>
          <a:p>
            <a:r>
              <a:rPr lang="id-ID" sz="2800" dirty="0">
                <a:solidFill>
                  <a:srgbClr val="00B050"/>
                </a:solidFill>
              </a:rPr>
              <a:t> </a:t>
            </a:r>
            <a:r>
              <a:rPr lang="id-ID" sz="2800" dirty="0" smtClean="0">
                <a:solidFill>
                  <a:srgbClr val="00B050"/>
                </a:solidFill>
              </a:rPr>
              <a:t>                                                      = -25 dBw </a:t>
            </a:r>
            <a:endParaRPr lang="id-ID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8858280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Other example :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Daya input, P in = 1  mWatt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                                                 1 m Watt (P in)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Level daya input P in = 10 log --------------------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                                                 1 m Watt ( P referensi)</a:t>
            </a:r>
          </a:p>
          <a:p>
            <a:endParaRPr lang="id-ID" dirty="0" smtClean="0">
              <a:solidFill>
                <a:srgbClr val="FF0000"/>
              </a:solidFill>
            </a:endParaRPr>
          </a:p>
          <a:p>
            <a:r>
              <a:rPr lang="id-ID" dirty="0" smtClean="0">
                <a:solidFill>
                  <a:srgbClr val="FF0000"/>
                </a:solidFill>
              </a:rPr>
              <a:t>                                 = 10 log 1 – 10 log 1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                                 = [(10x0) – (10x0)] dBm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                                 = [0 – 0] dBm 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                                 = 0 dBm</a:t>
            </a:r>
          </a:p>
          <a:p>
            <a:endParaRPr lang="id-ID" dirty="0" smtClean="0">
              <a:solidFill>
                <a:srgbClr val="FF0000"/>
              </a:solidFill>
            </a:endParaRPr>
          </a:p>
          <a:p>
            <a:r>
              <a:rPr lang="id-ID" dirty="0" smtClean="0">
                <a:solidFill>
                  <a:srgbClr val="0070C0"/>
                </a:solidFill>
              </a:rPr>
              <a:t>Daya input, P in = 1  mWatt</a:t>
            </a:r>
          </a:p>
          <a:p>
            <a:r>
              <a:rPr lang="id-ID" dirty="0" smtClean="0">
                <a:solidFill>
                  <a:srgbClr val="0070C0"/>
                </a:solidFill>
              </a:rPr>
              <a:t>                         = 0,001 Watt</a:t>
            </a:r>
          </a:p>
          <a:p>
            <a:endParaRPr lang="id-ID" dirty="0" smtClean="0">
              <a:solidFill>
                <a:srgbClr val="0070C0"/>
              </a:solidFill>
            </a:endParaRPr>
          </a:p>
          <a:p>
            <a:r>
              <a:rPr lang="id-ID" dirty="0" smtClean="0">
                <a:solidFill>
                  <a:srgbClr val="0070C0"/>
                </a:solidFill>
              </a:rPr>
              <a:t>                                                 0,001 Watt (P in)</a:t>
            </a:r>
          </a:p>
          <a:p>
            <a:r>
              <a:rPr lang="id-ID" dirty="0" smtClean="0">
                <a:solidFill>
                  <a:srgbClr val="0070C0"/>
                </a:solidFill>
              </a:rPr>
              <a:t>Level daya input P in = 10 log --------------------</a:t>
            </a:r>
          </a:p>
          <a:p>
            <a:r>
              <a:rPr lang="id-ID" dirty="0" smtClean="0">
                <a:solidFill>
                  <a:srgbClr val="0070C0"/>
                </a:solidFill>
              </a:rPr>
              <a:t>                                                  1 watt ( P referensi)</a:t>
            </a:r>
          </a:p>
          <a:p>
            <a:endParaRPr lang="id-ID" dirty="0" smtClean="0">
              <a:solidFill>
                <a:srgbClr val="0070C0"/>
              </a:solidFill>
            </a:endParaRPr>
          </a:p>
          <a:p>
            <a:r>
              <a:rPr lang="id-ID" dirty="0" smtClean="0">
                <a:solidFill>
                  <a:srgbClr val="FF0000"/>
                </a:solidFill>
              </a:rPr>
              <a:t>                                 = 10 log 0,001 – 10 log 1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                                 = [(10x-3) – (10x0)] dBW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                                 = [-30 – 0] dBW 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                                 = - 30 dBW</a:t>
            </a:r>
          </a:p>
          <a:p>
            <a:endParaRPr lang="id-ID" dirty="0" smtClean="0">
              <a:solidFill>
                <a:srgbClr val="0070C0"/>
              </a:solidFill>
            </a:endParaRPr>
          </a:p>
          <a:p>
            <a:r>
              <a:rPr lang="id-ID" dirty="0" smtClean="0">
                <a:solidFill>
                  <a:srgbClr val="0070C0"/>
                </a:solidFill>
              </a:rPr>
              <a:t> </a:t>
            </a:r>
          </a:p>
          <a:p>
            <a:r>
              <a:rPr lang="id-ID" dirty="0" smtClean="0">
                <a:solidFill>
                  <a:srgbClr val="0070C0"/>
                </a:solidFill>
              </a:rPr>
              <a:t>                                                 </a:t>
            </a:r>
          </a:p>
          <a:p>
            <a:endParaRPr lang="id-ID" dirty="0" smtClean="0">
              <a:solidFill>
                <a:srgbClr val="0070C0"/>
              </a:solidFill>
            </a:endParaRPr>
          </a:p>
          <a:p>
            <a:endParaRPr lang="id-ID" dirty="0" smtClean="0">
              <a:solidFill>
                <a:srgbClr val="0070C0"/>
              </a:solidFill>
            </a:endParaRPr>
          </a:p>
          <a:p>
            <a:endParaRPr lang="id-ID" dirty="0" smtClean="0">
              <a:solidFill>
                <a:srgbClr val="0070C0"/>
              </a:solidFill>
            </a:endParaRPr>
          </a:p>
          <a:p>
            <a:endParaRPr lang="id-ID" dirty="0" smtClean="0">
              <a:solidFill>
                <a:srgbClr val="0070C0"/>
              </a:solidFill>
            </a:endParaRPr>
          </a:p>
          <a:p>
            <a:endParaRPr lang="id-ID" dirty="0" smtClean="0">
              <a:solidFill>
                <a:srgbClr val="0070C0"/>
              </a:solidFill>
            </a:endParaRPr>
          </a:p>
          <a:p>
            <a:r>
              <a:rPr lang="id-ID" dirty="0" smtClean="0">
                <a:solidFill>
                  <a:srgbClr val="0070C0"/>
                </a:solidFill>
              </a:rPr>
              <a:t>                                                 </a:t>
            </a:r>
          </a:p>
          <a:p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8858280" cy="923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Other example :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Daya input, P in = 1  Watt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                                                 1  Watt (P in)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Level daya input P in = 10 log --------------------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                                                 1  Watt ( P referensi)</a:t>
            </a:r>
          </a:p>
          <a:p>
            <a:endParaRPr lang="id-ID" dirty="0" smtClean="0">
              <a:solidFill>
                <a:srgbClr val="FF0000"/>
              </a:solidFill>
            </a:endParaRPr>
          </a:p>
          <a:p>
            <a:r>
              <a:rPr lang="id-ID" dirty="0" smtClean="0">
                <a:solidFill>
                  <a:srgbClr val="FF0000"/>
                </a:solidFill>
              </a:rPr>
              <a:t>                                 = 10 log 1 – 10 log 1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                                 = [(10x0) – (10x0)] dBW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                                 = [0 – 0] dBW 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                                 = 0 dBW</a:t>
            </a:r>
          </a:p>
          <a:p>
            <a:endParaRPr lang="id-ID" dirty="0" smtClean="0">
              <a:solidFill>
                <a:srgbClr val="FF0000"/>
              </a:solidFill>
            </a:endParaRPr>
          </a:p>
          <a:p>
            <a:r>
              <a:rPr lang="id-ID" dirty="0" smtClean="0">
                <a:solidFill>
                  <a:srgbClr val="0070C0"/>
                </a:solidFill>
              </a:rPr>
              <a:t>Daya input, P in = 1  Watt</a:t>
            </a:r>
          </a:p>
          <a:p>
            <a:r>
              <a:rPr lang="id-ID" dirty="0" smtClean="0">
                <a:solidFill>
                  <a:srgbClr val="0070C0"/>
                </a:solidFill>
              </a:rPr>
              <a:t>                         = 1000 m Watt</a:t>
            </a:r>
          </a:p>
          <a:p>
            <a:endParaRPr lang="id-ID" dirty="0" smtClean="0">
              <a:solidFill>
                <a:srgbClr val="0070C0"/>
              </a:solidFill>
            </a:endParaRPr>
          </a:p>
          <a:p>
            <a:r>
              <a:rPr lang="id-ID" dirty="0" smtClean="0">
                <a:solidFill>
                  <a:srgbClr val="0070C0"/>
                </a:solidFill>
              </a:rPr>
              <a:t>                                                 1000 m Watt (P in)</a:t>
            </a:r>
          </a:p>
          <a:p>
            <a:r>
              <a:rPr lang="id-ID" dirty="0" smtClean="0">
                <a:solidFill>
                  <a:srgbClr val="0070C0"/>
                </a:solidFill>
              </a:rPr>
              <a:t>Level daya input P in = 10 log --------------------</a:t>
            </a:r>
          </a:p>
          <a:p>
            <a:r>
              <a:rPr lang="id-ID" dirty="0" smtClean="0">
                <a:solidFill>
                  <a:srgbClr val="0070C0"/>
                </a:solidFill>
              </a:rPr>
              <a:t>                                                  1 m Watt ( P referensi)</a:t>
            </a:r>
          </a:p>
          <a:p>
            <a:endParaRPr lang="id-ID" dirty="0" smtClean="0">
              <a:solidFill>
                <a:srgbClr val="0070C0"/>
              </a:solidFill>
            </a:endParaRPr>
          </a:p>
          <a:p>
            <a:r>
              <a:rPr lang="id-ID" dirty="0" smtClean="0">
                <a:solidFill>
                  <a:srgbClr val="FF0000"/>
                </a:solidFill>
              </a:rPr>
              <a:t>                                 = 10 log 1000 – 10 log 1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                                 = [(10x3) – (10x0</a:t>
            </a:r>
            <a:r>
              <a:rPr lang="id-ID" smtClean="0">
                <a:solidFill>
                  <a:srgbClr val="FF0000"/>
                </a:solidFill>
              </a:rPr>
              <a:t>)] dBm</a:t>
            </a:r>
            <a:endParaRPr lang="id-ID" dirty="0" smtClean="0">
              <a:solidFill>
                <a:srgbClr val="FF0000"/>
              </a:solidFill>
            </a:endParaRPr>
          </a:p>
          <a:p>
            <a:r>
              <a:rPr lang="id-ID" dirty="0">
                <a:solidFill>
                  <a:srgbClr val="FF0000"/>
                </a:solidFill>
              </a:rPr>
              <a:t>m</a:t>
            </a:r>
            <a:endParaRPr lang="id-ID" dirty="0" smtClean="0">
              <a:solidFill>
                <a:srgbClr val="FF0000"/>
              </a:solidFill>
            </a:endParaRPr>
          </a:p>
          <a:p>
            <a:r>
              <a:rPr lang="id-ID" dirty="0" smtClean="0">
                <a:solidFill>
                  <a:srgbClr val="FF0000"/>
                </a:solidFill>
              </a:rPr>
              <a:t>                                 = [30 – 0] dBm 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                                 = 30 dBm</a:t>
            </a:r>
          </a:p>
          <a:p>
            <a:endParaRPr lang="id-ID" dirty="0" smtClean="0">
              <a:solidFill>
                <a:srgbClr val="0070C0"/>
              </a:solidFill>
            </a:endParaRPr>
          </a:p>
          <a:p>
            <a:r>
              <a:rPr lang="id-ID" dirty="0" smtClean="0">
                <a:solidFill>
                  <a:srgbClr val="0070C0"/>
                </a:solidFill>
              </a:rPr>
              <a:t> </a:t>
            </a:r>
          </a:p>
          <a:p>
            <a:r>
              <a:rPr lang="id-ID" dirty="0" smtClean="0">
                <a:solidFill>
                  <a:srgbClr val="0070C0"/>
                </a:solidFill>
              </a:rPr>
              <a:t>                                                 </a:t>
            </a:r>
          </a:p>
          <a:p>
            <a:endParaRPr lang="id-ID" dirty="0" smtClean="0">
              <a:solidFill>
                <a:srgbClr val="0070C0"/>
              </a:solidFill>
            </a:endParaRPr>
          </a:p>
          <a:p>
            <a:endParaRPr lang="id-ID" dirty="0" smtClean="0">
              <a:solidFill>
                <a:srgbClr val="0070C0"/>
              </a:solidFill>
            </a:endParaRPr>
          </a:p>
          <a:p>
            <a:endParaRPr lang="id-ID" dirty="0" smtClean="0">
              <a:solidFill>
                <a:srgbClr val="0070C0"/>
              </a:solidFill>
            </a:endParaRPr>
          </a:p>
          <a:p>
            <a:endParaRPr lang="id-ID" dirty="0" smtClean="0">
              <a:solidFill>
                <a:srgbClr val="0070C0"/>
              </a:solidFill>
            </a:endParaRPr>
          </a:p>
          <a:p>
            <a:endParaRPr lang="id-ID" dirty="0" smtClean="0">
              <a:solidFill>
                <a:srgbClr val="0070C0"/>
              </a:solidFill>
            </a:endParaRPr>
          </a:p>
          <a:p>
            <a:r>
              <a:rPr lang="id-ID" dirty="0" smtClean="0">
                <a:solidFill>
                  <a:srgbClr val="0070C0"/>
                </a:solidFill>
              </a:rPr>
              <a:t>                                                 </a:t>
            </a:r>
          </a:p>
          <a:p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3071810"/>
            <a:ext cx="5429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d-ID" sz="2000" b="1" dirty="0" smtClean="0"/>
          </a:p>
          <a:p>
            <a:endParaRPr lang="id-ID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000" b="1" dirty="0" smtClean="0"/>
              <a:t>Untuk Tegangan :</a:t>
            </a:r>
          </a:p>
          <a:p>
            <a:endParaRPr lang="id-ID" sz="24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id-ID" sz="2400" b="1" dirty="0" smtClean="0">
                <a:solidFill>
                  <a:srgbClr val="0070C0"/>
                </a:solidFill>
              </a:rPr>
              <a:t>Tegangan V = 100  Volt</a:t>
            </a:r>
          </a:p>
          <a:p>
            <a:r>
              <a:rPr lang="id-ID" sz="2400" b="1" dirty="0" smtClean="0"/>
              <a:t>                                                 100 volt</a:t>
            </a:r>
          </a:p>
          <a:p>
            <a:r>
              <a:rPr lang="id-ID" sz="2400" b="1" dirty="0" smtClean="0"/>
              <a:t>    Level tegangan V = 20 log -------------------</a:t>
            </a:r>
          </a:p>
          <a:p>
            <a:r>
              <a:rPr lang="id-ID" sz="2400" b="1" dirty="0" smtClean="0"/>
              <a:t>                                                 1 Volt </a:t>
            </a:r>
            <a:r>
              <a:rPr lang="id-ID" sz="2400" b="1" dirty="0" smtClean="0">
                <a:solidFill>
                  <a:srgbClr val="FF0000"/>
                </a:solidFill>
              </a:rPr>
              <a:t>(V referensi)</a:t>
            </a:r>
          </a:p>
          <a:p>
            <a:endParaRPr lang="id-ID" sz="2400" b="1" dirty="0" smtClean="0">
              <a:solidFill>
                <a:srgbClr val="FF0000"/>
              </a:solidFill>
            </a:endParaRPr>
          </a:p>
          <a:p>
            <a:r>
              <a:rPr lang="id-ID" sz="2400" b="1" dirty="0" smtClean="0">
                <a:solidFill>
                  <a:srgbClr val="FF0000"/>
                </a:solidFill>
              </a:rPr>
              <a:t>                                = 40 dBV</a:t>
            </a:r>
          </a:p>
          <a:p>
            <a:endParaRPr lang="id-ID" sz="24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id-ID" sz="2400" b="1" dirty="0" smtClean="0">
                <a:solidFill>
                  <a:srgbClr val="0070C0"/>
                </a:solidFill>
              </a:rPr>
              <a:t>Tegangan V = 100  mVolt</a:t>
            </a:r>
          </a:p>
          <a:p>
            <a:r>
              <a:rPr lang="id-ID" sz="2400" b="1" dirty="0" smtClean="0">
                <a:solidFill>
                  <a:srgbClr val="0070C0"/>
                </a:solidFill>
              </a:rPr>
              <a:t>                                                   </a:t>
            </a:r>
            <a:r>
              <a:rPr lang="id-ID" sz="2400" b="1" dirty="0" smtClean="0"/>
              <a:t>100 mvolt</a:t>
            </a:r>
            <a:endParaRPr lang="id-ID" sz="2400" b="1" dirty="0" smtClean="0">
              <a:solidFill>
                <a:srgbClr val="0070C0"/>
              </a:solidFill>
            </a:endParaRPr>
          </a:p>
          <a:p>
            <a:r>
              <a:rPr lang="id-ID" sz="2400" b="1" dirty="0" smtClean="0"/>
              <a:t>    Level tegangan V = 20 log -------------------</a:t>
            </a:r>
          </a:p>
          <a:p>
            <a:r>
              <a:rPr lang="id-ID" sz="2400" b="1" dirty="0" smtClean="0"/>
              <a:t>                                                   1 m Volt </a:t>
            </a:r>
            <a:r>
              <a:rPr lang="id-ID" sz="2400" b="1" dirty="0" smtClean="0">
                <a:solidFill>
                  <a:srgbClr val="FF0000"/>
                </a:solidFill>
              </a:rPr>
              <a:t>(V referensi)</a:t>
            </a:r>
          </a:p>
          <a:p>
            <a:r>
              <a:rPr lang="id-ID" sz="2400" b="1" dirty="0" smtClean="0">
                <a:solidFill>
                  <a:srgbClr val="FF0000"/>
                </a:solidFill>
              </a:rPr>
              <a:t>            </a:t>
            </a:r>
          </a:p>
          <a:p>
            <a:r>
              <a:rPr lang="id-ID" sz="2400" b="1" dirty="0" smtClean="0">
                <a:solidFill>
                  <a:srgbClr val="FF0000"/>
                </a:solidFill>
              </a:rPr>
              <a:t>                                = 40 dBmV  </a:t>
            </a:r>
          </a:p>
          <a:p>
            <a:r>
              <a:rPr lang="id-ID" sz="2400" b="1" dirty="0" smtClean="0"/>
              <a:t>                                               </a:t>
            </a:r>
          </a:p>
          <a:p>
            <a:endParaRPr lang="id-ID" sz="2400" b="1" dirty="0" smtClean="0">
              <a:solidFill>
                <a:srgbClr val="0070C0"/>
              </a:solidFill>
            </a:endParaRPr>
          </a:p>
          <a:p>
            <a:endParaRPr lang="id-ID" sz="2400" b="1" dirty="0" smtClean="0">
              <a:solidFill>
                <a:srgbClr val="0070C0"/>
              </a:solidFill>
            </a:endParaRPr>
          </a:p>
          <a:p>
            <a:endParaRPr lang="id-ID" sz="2400" b="1" dirty="0" smtClean="0">
              <a:solidFill>
                <a:srgbClr val="0070C0"/>
              </a:solidFill>
            </a:endParaRPr>
          </a:p>
          <a:p>
            <a:endParaRPr lang="id-ID" sz="2400" b="1" dirty="0" smtClean="0">
              <a:solidFill>
                <a:srgbClr val="FF0000"/>
              </a:solidFill>
            </a:endParaRPr>
          </a:p>
          <a:p>
            <a:r>
              <a:rPr lang="id-ID" sz="2400" b="1" dirty="0" smtClean="0">
                <a:solidFill>
                  <a:srgbClr val="FF0000"/>
                </a:solidFill>
              </a:rPr>
              <a:t> </a:t>
            </a:r>
            <a:endParaRPr lang="id-ID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309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id-ID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Gelombang sinyal </a:t>
            </a:r>
            <a:r>
              <a:rPr lang="id-ID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merupakan </a:t>
            </a:r>
            <a:r>
              <a:rPr lang="id-ID" sz="3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besaran elektrik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d-ID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(tegangan, arus, daya) yang </a:t>
            </a:r>
            <a:r>
              <a:rPr lang="id-ID" sz="3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berbentuk gelombang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d-ID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(amplitudo </a:t>
            </a:r>
            <a:r>
              <a:rPr lang="en-US" sz="3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arah</a:t>
            </a:r>
            <a:r>
              <a:rPr lang="en-US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berubah-ubah terhadap waktu)</a:t>
            </a:r>
            <a:endParaRPr lang="en-US" sz="3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d-ID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pada</a:t>
            </a:r>
            <a:r>
              <a:rPr lang="en-US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suatu sistem komunikasi.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id-ID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id-ID" sz="3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Jenis </a:t>
            </a:r>
            <a:r>
              <a:rPr lang="id-ID" sz="3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sinyal </a:t>
            </a:r>
            <a:r>
              <a:rPr lang="id-ID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d-ID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1. </a:t>
            </a:r>
            <a:r>
              <a:rPr lang="id-ID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id-ID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inyal </a:t>
            </a:r>
            <a:r>
              <a:rPr lang="id-ID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analog dan </a:t>
            </a:r>
            <a:endParaRPr lang="id-ID" sz="3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ts val="600"/>
              </a:spcAft>
            </a:pPr>
            <a:r>
              <a:rPr lang="id-ID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2. Sinyal </a:t>
            </a:r>
            <a:r>
              <a:rPr lang="id-ID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digital. </a:t>
            </a:r>
            <a:endParaRPr lang="id-ID" sz="3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id-ID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Sinyal </a:t>
            </a:r>
            <a:r>
              <a:rPr lang="id-ID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id-ID" sz="3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mengandung arti </a:t>
            </a:r>
            <a:r>
              <a:rPr lang="id-ID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(Informasi) : </a:t>
            </a:r>
          </a:p>
          <a:p>
            <a:pPr fontAlgn="base">
              <a:spcBef>
                <a:spcPct val="0"/>
              </a:spcBef>
              <a:spcAft>
                <a:spcPts val="600"/>
              </a:spcAft>
            </a:pPr>
            <a:r>
              <a:rPr lang="id-ID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sinyal audio</a:t>
            </a:r>
            <a:r>
              <a:rPr lang="id-ID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d-ID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sinyal </a:t>
            </a:r>
            <a:r>
              <a:rPr lang="id-ID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video dan sinyal </a:t>
            </a:r>
            <a:r>
              <a:rPr lang="id-ID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data. </a:t>
            </a:r>
          </a:p>
          <a:p>
            <a:pPr fontAlgn="base">
              <a:spcBef>
                <a:spcPct val="0"/>
              </a:spcBef>
              <a:buFont typeface="Wingdings" pitchFamily="2" charset="2"/>
              <a:buChar char="Ø"/>
            </a:pPr>
            <a:r>
              <a:rPr lang="id-ID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Sinyal </a:t>
            </a:r>
            <a:r>
              <a:rPr lang="id-ID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carrier (pembawa) </a:t>
            </a:r>
            <a:r>
              <a:rPr lang="id-ID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sinyal </a:t>
            </a:r>
            <a:r>
              <a:rPr lang="id-ID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yang digunakan </a:t>
            </a:r>
            <a:endParaRPr lang="id-ID" sz="3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</a:pPr>
            <a:r>
              <a:rPr lang="id-ID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untuk </a:t>
            </a:r>
            <a:r>
              <a:rPr lang="id-ID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suatu proses modulasi/demodulasi </a:t>
            </a:r>
            <a:r>
              <a:rPr lang="id-ID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sinyal</a:t>
            </a:r>
          </a:p>
          <a:p>
            <a:pPr fontAlgn="base">
              <a:spcBef>
                <a:spcPct val="0"/>
              </a:spcBef>
              <a:spcAft>
                <a:spcPts val="600"/>
              </a:spcAft>
            </a:pPr>
            <a:r>
              <a:rPr lang="id-ID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d-ID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informasi tersebut. </a:t>
            </a:r>
            <a:endParaRPr lang="id-ID" sz="3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buFont typeface="Wingdings" pitchFamily="2" charset="2"/>
              <a:buChar char="Ø"/>
            </a:pPr>
            <a:r>
              <a:rPr lang="id-ID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Sinyal </a:t>
            </a:r>
            <a:r>
              <a:rPr lang="id-ID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yang tidak dimengerti disebut sebagai </a:t>
            </a:r>
            <a:r>
              <a:rPr lang="id-ID" sz="3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sinyal</a:t>
            </a:r>
          </a:p>
          <a:p>
            <a:pPr fontAlgn="base">
              <a:spcBef>
                <a:spcPct val="0"/>
              </a:spcBef>
            </a:pPr>
            <a:r>
              <a:rPr lang="id-ID" sz="3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noise</a:t>
            </a:r>
            <a:r>
              <a:rPr lang="id-ID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(sinyal bising atau sinyal </a:t>
            </a:r>
            <a:r>
              <a:rPr lang="id-ID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gangguan</a:t>
            </a:r>
            <a:r>
              <a:rPr lang="en-US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derau</a:t>
            </a:r>
            <a:r>
              <a:rPr lang="id-ID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endParaRPr lang="id-ID" sz="3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d-ID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778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b="1" dirty="0" smtClean="0"/>
              <a:t>Untuk Arus :</a:t>
            </a:r>
          </a:p>
          <a:p>
            <a:endParaRPr lang="id-ID" sz="24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id-ID" sz="2400" b="1" dirty="0" smtClean="0">
                <a:solidFill>
                  <a:srgbClr val="0070C0"/>
                </a:solidFill>
              </a:rPr>
              <a:t> Arus I = 100  Ampere</a:t>
            </a:r>
          </a:p>
          <a:p>
            <a:r>
              <a:rPr lang="id-ID" sz="2400" b="1" dirty="0" smtClean="0"/>
              <a:t>                                        100 Ampere</a:t>
            </a:r>
          </a:p>
          <a:p>
            <a:r>
              <a:rPr lang="id-ID" sz="2400" b="1" dirty="0" smtClean="0"/>
              <a:t>    Level arus I= 20 log -------------------</a:t>
            </a:r>
          </a:p>
          <a:p>
            <a:r>
              <a:rPr lang="id-ID" sz="2400" b="1" dirty="0" smtClean="0"/>
              <a:t>                                         1 Ampere </a:t>
            </a:r>
            <a:r>
              <a:rPr lang="id-ID" sz="2400" b="1" dirty="0" smtClean="0">
                <a:solidFill>
                  <a:srgbClr val="FF0000"/>
                </a:solidFill>
              </a:rPr>
              <a:t>(I referensi)</a:t>
            </a:r>
          </a:p>
          <a:p>
            <a:endParaRPr lang="id-ID" sz="2400" b="1" dirty="0" smtClean="0">
              <a:solidFill>
                <a:srgbClr val="FF0000"/>
              </a:solidFill>
            </a:endParaRPr>
          </a:p>
          <a:p>
            <a:r>
              <a:rPr lang="id-ID" sz="2400" b="1" dirty="0" smtClean="0">
                <a:solidFill>
                  <a:srgbClr val="FF0000"/>
                </a:solidFill>
              </a:rPr>
              <a:t>                      = 40 dBI</a:t>
            </a:r>
          </a:p>
          <a:p>
            <a:endParaRPr lang="id-ID" sz="24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id-ID" sz="2400" b="1" dirty="0" smtClean="0">
                <a:solidFill>
                  <a:srgbClr val="0070C0"/>
                </a:solidFill>
              </a:rPr>
              <a:t> Arus I = 100  m Ampere</a:t>
            </a:r>
          </a:p>
          <a:p>
            <a:r>
              <a:rPr lang="id-ID" sz="2400" b="1" dirty="0" smtClean="0">
                <a:solidFill>
                  <a:srgbClr val="0070C0"/>
                </a:solidFill>
              </a:rPr>
              <a:t>                                          </a:t>
            </a:r>
            <a:r>
              <a:rPr lang="id-ID" sz="2400" b="1" dirty="0" smtClean="0"/>
              <a:t>100 m Ampere</a:t>
            </a:r>
            <a:endParaRPr lang="id-ID" sz="2400" b="1" dirty="0" smtClean="0">
              <a:solidFill>
                <a:srgbClr val="0070C0"/>
              </a:solidFill>
            </a:endParaRPr>
          </a:p>
          <a:p>
            <a:r>
              <a:rPr lang="id-ID" sz="2400" b="1" dirty="0" smtClean="0"/>
              <a:t>    Level  arus I = 20 log -------------------</a:t>
            </a:r>
          </a:p>
          <a:p>
            <a:r>
              <a:rPr lang="id-ID" sz="2400" b="1" dirty="0" smtClean="0"/>
              <a:t>                                           1 m Ampere </a:t>
            </a:r>
            <a:r>
              <a:rPr lang="id-ID" sz="2400" b="1" dirty="0" smtClean="0">
                <a:solidFill>
                  <a:srgbClr val="FF0000"/>
                </a:solidFill>
              </a:rPr>
              <a:t>(I referensi)</a:t>
            </a:r>
          </a:p>
          <a:p>
            <a:r>
              <a:rPr lang="id-ID" sz="2400" b="1" dirty="0" smtClean="0">
                <a:solidFill>
                  <a:srgbClr val="FF0000"/>
                </a:solidFill>
              </a:rPr>
              <a:t>            </a:t>
            </a:r>
          </a:p>
          <a:p>
            <a:r>
              <a:rPr lang="id-ID" sz="2400" b="1" dirty="0" smtClean="0">
                <a:solidFill>
                  <a:srgbClr val="FF0000"/>
                </a:solidFill>
              </a:rPr>
              <a:t>                        = 40 dBmI  </a:t>
            </a:r>
          </a:p>
          <a:p>
            <a:r>
              <a:rPr lang="id-ID" sz="2400" b="1" dirty="0" smtClean="0"/>
              <a:t>                                               </a:t>
            </a:r>
          </a:p>
          <a:p>
            <a:endParaRPr lang="id-ID" sz="2400" b="1" dirty="0" smtClean="0">
              <a:solidFill>
                <a:srgbClr val="0070C0"/>
              </a:solidFill>
            </a:endParaRPr>
          </a:p>
          <a:p>
            <a:endParaRPr lang="id-ID" sz="2400" b="1" dirty="0" smtClean="0">
              <a:solidFill>
                <a:srgbClr val="0070C0"/>
              </a:solidFill>
            </a:endParaRPr>
          </a:p>
          <a:p>
            <a:endParaRPr lang="id-ID" sz="2400" b="1" dirty="0" smtClean="0">
              <a:solidFill>
                <a:srgbClr val="0070C0"/>
              </a:solidFill>
            </a:endParaRPr>
          </a:p>
          <a:p>
            <a:endParaRPr lang="id-ID" sz="2400" b="1" dirty="0" smtClean="0">
              <a:solidFill>
                <a:srgbClr val="FF0000"/>
              </a:solidFill>
            </a:endParaRPr>
          </a:p>
          <a:p>
            <a:r>
              <a:rPr lang="id-ID" sz="2400" b="1" dirty="0" smtClean="0">
                <a:solidFill>
                  <a:srgbClr val="FF0000"/>
                </a:solidFill>
              </a:rPr>
              <a:t> </a:t>
            </a:r>
            <a:endParaRPr lang="id-ID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4357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id-ID" sz="2400" b="1" dirty="0" smtClean="0">
                <a:latin typeface="Times New Roman" pitchFamily="18" charset="0"/>
                <a:cs typeface="Times New Roman" pitchFamily="18" charset="0"/>
              </a:rPr>
              <a:t> Penguat bertingkat :</a:t>
            </a:r>
            <a:endParaRPr lang="id-ID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28603"/>
            <a:ext cx="6265051" cy="20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42910" y="2333685"/>
            <a:ext cx="75724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Penguatan daya total  </a:t>
            </a:r>
            <a:r>
              <a:rPr lang="id-ID" sz="2400" b="1" dirty="0" smtClean="0">
                <a:latin typeface="Times New Roman" pitchFamily="18" charset="0"/>
                <a:cs typeface="Times New Roman" pitchFamily="18" charset="0"/>
              </a:rPr>
              <a:t>Gt  =  G1 + G2</a:t>
            </a:r>
          </a:p>
          <a:p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=   20 dB  +  30 dB</a:t>
            </a:r>
          </a:p>
          <a:p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id-ID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  50 dB </a:t>
            </a:r>
            <a:r>
              <a:rPr lang="id-ID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(seluruh Gain dalam dB)</a:t>
            </a:r>
            <a:endParaRPr lang="id-ID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=              </a:t>
            </a:r>
          </a:p>
          <a:p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=    </a:t>
            </a:r>
          </a:p>
          <a:p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id-ID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id-ID" sz="2400" b="1" dirty="0" smtClean="0">
                <a:latin typeface="Times New Roman" pitchFamily="18" charset="0"/>
                <a:cs typeface="Times New Roman" pitchFamily="18" charset="0"/>
              </a:rPr>
              <a:t>Gt = G1 x G2</a:t>
            </a:r>
          </a:p>
          <a:p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=  100 x 1000</a:t>
            </a:r>
          </a:p>
          <a:p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=  100.000 (kali)</a:t>
            </a:r>
          </a:p>
          <a:p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=          </a:t>
            </a:r>
            <a:r>
              <a:rPr lang="id-ID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(seluruh gain dalam rasio)</a:t>
            </a: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=  10 log         </a:t>
            </a:r>
          </a:p>
          <a:p>
            <a:r>
              <a:rPr lang="id-ID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=  50 dB </a:t>
            </a:r>
          </a:p>
          <a:p>
            <a:endParaRPr lang="id-ID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3500438"/>
            <a:ext cx="949333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1934" y="3857628"/>
            <a:ext cx="612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1934" y="5715016"/>
            <a:ext cx="612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6072206"/>
            <a:ext cx="612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71500" indent="-57150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id-ID" sz="36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Model </a:t>
            </a:r>
            <a:r>
              <a:rPr lang="id-ID" sz="36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Matematis, Bentuk Grafis dan</a:t>
            </a:r>
          </a:p>
          <a:p>
            <a:pPr algn="just" fontAlgn="base">
              <a:spcBef>
                <a:spcPct val="0"/>
              </a:spcBef>
              <a:spcAft>
                <a:spcPts val="1800"/>
              </a:spcAft>
            </a:pPr>
            <a:r>
              <a:rPr lang="id-ID" sz="36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id-ID" sz="36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lang="id-ID" sz="36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Spektrum </a:t>
            </a:r>
            <a:r>
              <a:rPr lang="id-ID" sz="36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dari Sinyal</a:t>
            </a:r>
            <a:endParaRPr lang="id-ID" sz="1400" b="1" dirty="0" smtClean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id-ID" sz="3200" b="1" dirty="0" smtClean="0">
                <a:solidFill>
                  <a:prstClr val="black"/>
                </a:solidFill>
              </a:rPr>
              <a:t>  </a:t>
            </a:r>
            <a:r>
              <a:rPr lang="id-ID" sz="3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Model Matematis :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d-ID" sz="3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id-ID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Contoh: </a:t>
            </a:r>
          </a:p>
          <a:p>
            <a:pPr algn="just" fontAlgn="base">
              <a:spcBef>
                <a:spcPct val="0"/>
              </a:spcBef>
              <a:spcAft>
                <a:spcPts val="1800"/>
              </a:spcAft>
            </a:pPr>
            <a:r>
              <a:rPr lang="id-ID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1.  V(t</a:t>
            </a:r>
            <a:r>
              <a:rPr lang="id-ID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= V</a:t>
            </a:r>
            <a:r>
              <a:rPr lang="id-ID" sz="3000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mak </a:t>
            </a:r>
            <a:r>
              <a:rPr lang="id-ID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id-ID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ωt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d-ID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2.  V(t</a:t>
            </a:r>
            <a:r>
              <a:rPr lang="id-ID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= 1 untuk 1&lt;t&lt;2 dan V(t) = 0 </a:t>
            </a:r>
            <a:r>
              <a:rPr lang="id-ID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</a:p>
          <a:p>
            <a:pPr algn="just" fontAlgn="base">
              <a:spcBef>
                <a:spcPct val="0"/>
              </a:spcBef>
              <a:spcAft>
                <a:spcPts val="1200"/>
              </a:spcAft>
            </a:pPr>
            <a:r>
              <a:rPr lang="id-ID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2&lt;t&lt;5t.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d-ID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3.  dan </a:t>
            </a:r>
            <a:r>
              <a:rPr lang="id-ID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lain-lain. </a:t>
            </a:r>
            <a:endParaRPr lang="id-ID" sz="3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id-ID" sz="3200" dirty="0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563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id-ID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Bentuk Grafis :</a:t>
            </a:r>
          </a:p>
          <a:p>
            <a:endParaRPr lang="id-ID" sz="3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id-ID" sz="3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id-ID" sz="3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d-ID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id-ID" sz="3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 l="1839"/>
          <a:stretch>
            <a:fillRect/>
          </a:stretch>
        </p:blipFill>
        <p:spPr bwMode="auto">
          <a:xfrm>
            <a:off x="0" y="642918"/>
            <a:ext cx="685804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285984" y="3071810"/>
            <a:ext cx="41434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400" b="1" dirty="0">
                <a:solidFill>
                  <a:prstClr val="black"/>
                </a:solidFill>
              </a:rPr>
              <a:t>Gelombang Sinyal Sinusoida</a:t>
            </a:r>
          </a:p>
        </p:txBody>
      </p:sp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714752"/>
            <a:ext cx="685804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785918" y="6357958"/>
            <a:ext cx="62151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b="1" dirty="0">
                <a:solidFill>
                  <a:prstClr val="black"/>
                </a:solidFill>
              </a:rPr>
              <a:t>Gelombang Sinyal Kotak (Unipolar) </a:t>
            </a:r>
          </a:p>
        </p:txBody>
      </p:sp>
      <p:sp>
        <p:nvSpPr>
          <p:cNvPr id="9" name="Rectangle 8"/>
          <p:cNvSpPr/>
          <p:nvPr/>
        </p:nvSpPr>
        <p:spPr>
          <a:xfrm>
            <a:off x="6572264" y="785794"/>
            <a:ext cx="21431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V(t) = V</a:t>
            </a:r>
            <a:r>
              <a:rPr lang="id-ID" sz="2000" b="1" baseline="-25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mak </a:t>
            </a:r>
            <a:r>
              <a:rPr lang="id-ID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Sin ωt</a:t>
            </a:r>
            <a:endParaRPr lang="id-ID" sz="2000" b="1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15074" y="3643312"/>
            <a:ext cx="27146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d-ID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V(t) = 1 untuk  1&lt;t&lt;2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d-ID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dan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d-ID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V(t) = 0 untuk  2&lt;t&lt;5t.</a:t>
            </a:r>
          </a:p>
        </p:txBody>
      </p:sp>
    </p:spTree>
    <p:extLst>
      <p:ext uri="{BB962C8B-B14F-4D97-AF65-F5344CB8AC3E}">
        <p14:creationId xmlns:p14="http://schemas.microsoft.com/office/powerpoint/2010/main" xmlns="" val="427356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3999" cy="7494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800"/>
              </a:spcAft>
            </a:pPr>
            <a:r>
              <a:rPr lang="en-US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Spektrum </a:t>
            </a:r>
            <a:endParaRPr lang="id-ID" sz="32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d-ID" sz="3200" dirty="0" smtClean="0">
                <a:solidFill>
                  <a:prstClr val="black"/>
                </a:solidFill>
              </a:rPr>
              <a:t>  </a:t>
            </a:r>
            <a:r>
              <a:rPr lang="id-ID" sz="3200" dirty="0" smtClean="0">
                <a:solidFill>
                  <a:prstClr val="black"/>
                </a:solidFill>
              </a:rPr>
              <a:t>Bentuk </a:t>
            </a:r>
            <a:r>
              <a:rPr lang="id-ID" sz="3200" b="1" dirty="0" smtClean="0">
                <a:solidFill>
                  <a:prstClr val="black"/>
                </a:solidFill>
              </a:rPr>
              <a:t>gelombang suatu sinyal (non sinusoida) </a:t>
            </a:r>
          </a:p>
          <a:p>
            <a:r>
              <a:rPr lang="id-ID" sz="3200" b="1" dirty="0" smtClean="0">
                <a:solidFill>
                  <a:prstClr val="black"/>
                </a:solidFill>
              </a:rPr>
              <a:t>       </a:t>
            </a:r>
            <a:r>
              <a:rPr lang="id-ID" sz="3200" dirty="0" smtClean="0">
                <a:solidFill>
                  <a:prstClr val="black"/>
                </a:solidFill>
              </a:rPr>
              <a:t>dapat </a:t>
            </a:r>
            <a:r>
              <a:rPr lang="id-ID" sz="3200" b="1" dirty="0" smtClean="0">
                <a:solidFill>
                  <a:prstClr val="black"/>
                </a:solidFill>
              </a:rPr>
              <a:t>direpresentasikan</a:t>
            </a:r>
            <a:r>
              <a:rPr lang="id-ID" sz="3200" dirty="0" smtClean="0">
                <a:solidFill>
                  <a:prstClr val="black"/>
                </a:solidFill>
              </a:rPr>
              <a:t> oleh serangkaian   </a:t>
            </a:r>
          </a:p>
          <a:p>
            <a:r>
              <a:rPr lang="id-ID" sz="3200" dirty="0" smtClean="0">
                <a:solidFill>
                  <a:prstClr val="black"/>
                </a:solidFill>
              </a:rPr>
              <a:t>       gelombang </a:t>
            </a:r>
            <a:r>
              <a:rPr lang="id-ID" sz="3200" b="1" dirty="0" smtClean="0">
                <a:solidFill>
                  <a:prstClr val="black"/>
                </a:solidFill>
              </a:rPr>
              <a:t>sinus dan atau cosinus </a:t>
            </a:r>
            <a:r>
              <a:rPr lang="id-ID" sz="3200" dirty="0" smtClean="0">
                <a:solidFill>
                  <a:prstClr val="black"/>
                </a:solidFill>
              </a:rPr>
              <a:t>yang disebut  </a:t>
            </a:r>
          </a:p>
          <a:p>
            <a:pPr>
              <a:spcAft>
                <a:spcPts val="1200"/>
              </a:spcAft>
            </a:pPr>
            <a:r>
              <a:rPr lang="id-ID" sz="3200" dirty="0" smtClean="0">
                <a:solidFill>
                  <a:prstClr val="black"/>
                </a:solidFill>
              </a:rPr>
              <a:t>       sebagai </a:t>
            </a:r>
            <a:r>
              <a:rPr lang="id-ID" sz="3200" b="1" dirty="0" smtClean="0">
                <a:solidFill>
                  <a:prstClr val="black"/>
                </a:solidFill>
              </a:rPr>
              <a:t>spektrum</a:t>
            </a:r>
            <a:r>
              <a:rPr lang="id-ID" sz="3200" dirty="0" smtClean="0">
                <a:solidFill>
                  <a:prstClr val="black"/>
                </a:solidFill>
              </a:rPr>
              <a:t> dari sinyal</a:t>
            </a:r>
            <a:endParaRPr lang="id-ID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d-ID" sz="3200" dirty="0" smtClean="0">
                <a:solidFill>
                  <a:prstClr val="black"/>
                </a:solidFill>
              </a:rPr>
              <a:t>  </a:t>
            </a:r>
            <a:r>
              <a:rPr lang="id-ID" sz="3200" b="1" dirty="0" smtClean="0">
                <a:solidFill>
                  <a:prstClr val="black"/>
                </a:solidFill>
              </a:rPr>
              <a:t>Rentang </a:t>
            </a:r>
            <a:r>
              <a:rPr lang="id-ID" sz="3200" b="1" dirty="0">
                <a:solidFill>
                  <a:prstClr val="black"/>
                </a:solidFill>
              </a:rPr>
              <a:t>frekuensi </a:t>
            </a:r>
            <a:r>
              <a:rPr lang="id-ID" sz="3200" dirty="0">
                <a:solidFill>
                  <a:prstClr val="black"/>
                </a:solidFill>
              </a:rPr>
              <a:t>yang dikandung dalam </a:t>
            </a:r>
            <a:r>
              <a:rPr lang="id-ID" sz="3200" dirty="0" smtClean="0">
                <a:solidFill>
                  <a:prstClr val="black"/>
                </a:solidFill>
              </a:rPr>
              <a:t>sebuah</a:t>
            </a:r>
          </a:p>
          <a:p>
            <a:pPr>
              <a:spcAft>
                <a:spcPts val="1200"/>
              </a:spcAft>
            </a:pPr>
            <a:r>
              <a:rPr lang="id-ID" sz="3200" dirty="0">
                <a:solidFill>
                  <a:prstClr val="black"/>
                </a:solidFill>
              </a:rPr>
              <a:t> </a:t>
            </a:r>
            <a:r>
              <a:rPr lang="id-ID" sz="3200" dirty="0" smtClean="0">
                <a:solidFill>
                  <a:prstClr val="black"/>
                </a:solidFill>
              </a:rPr>
              <a:t>      </a:t>
            </a:r>
            <a:r>
              <a:rPr lang="id-ID" sz="3200" dirty="0">
                <a:solidFill>
                  <a:prstClr val="black"/>
                </a:solidFill>
              </a:rPr>
              <a:t>gelombang sinyal disebut </a:t>
            </a:r>
            <a:r>
              <a:rPr lang="id-ID" sz="3200" b="1" dirty="0" smtClean="0">
                <a:solidFill>
                  <a:prstClr val="black"/>
                </a:solidFill>
              </a:rPr>
              <a:t>spektrum</a:t>
            </a:r>
            <a:r>
              <a:rPr lang="id-ID" sz="3200" dirty="0" smtClean="0">
                <a:solidFill>
                  <a:prstClr val="black"/>
                </a:solidFill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d-ID" sz="3200" dirty="0" smtClean="0">
                <a:solidFill>
                  <a:prstClr val="black"/>
                </a:solidFill>
              </a:rPr>
              <a:t>  </a:t>
            </a:r>
            <a:r>
              <a:rPr lang="id-ID" sz="3200" dirty="0" smtClean="0">
                <a:solidFill>
                  <a:prstClr val="black"/>
                </a:solidFill>
              </a:rPr>
              <a:t>Spektrum </a:t>
            </a:r>
            <a:r>
              <a:rPr lang="id-ID" sz="3200" dirty="0" smtClean="0">
                <a:solidFill>
                  <a:prstClr val="black"/>
                </a:solidFill>
              </a:rPr>
              <a:t>: </a:t>
            </a:r>
            <a:r>
              <a:rPr lang="id-ID" sz="3200" b="1" dirty="0" smtClean="0">
                <a:solidFill>
                  <a:prstClr val="black"/>
                </a:solidFill>
              </a:rPr>
              <a:t>representasi</a:t>
            </a:r>
            <a:r>
              <a:rPr lang="id-ID" sz="3200" dirty="0" smtClean="0">
                <a:solidFill>
                  <a:prstClr val="black"/>
                </a:solidFill>
              </a:rPr>
              <a:t> suatu gelombang </a:t>
            </a:r>
            <a:r>
              <a:rPr lang="id-ID" sz="3200" b="1" dirty="0" smtClean="0">
                <a:solidFill>
                  <a:prstClr val="black"/>
                </a:solidFill>
              </a:rPr>
              <a:t>sinyal </a:t>
            </a:r>
          </a:p>
          <a:p>
            <a:r>
              <a:rPr lang="id-ID" sz="3200" b="1" dirty="0" smtClean="0">
                <a:solidFill>
                  <a:prstClr val="black"/>
                </a:solidFill>
              </a:rPr>
              <a:t>       non-periodik (non siusoida) </a:t>
            </a:r>
            <a:r>
              <a:rPr lang="id-ID" sz="3200" dirty="0" smtClean="0">
                <a:solidFill>
                  <a:prstClr val="black"/>
                </a:solidFill>
              </a:rPr>
              <a:t>kedalam gelombang-</a:t>
            </a:r>
          </a:p>
          <a:p>
            <a:r>
              <a:rPr lang="id-ID" sz="3200" dirty="0" smtClean="0">
                <a:solidFill>
                  <a:prstClr val="black"/>
                </a:solidFill>
              </a:rPr>
              <a:t>       gelombang </a:t>
            </a:r>
            <a:r>
              <a:rPr lang="id-ID" sz="3200" b="1" dirty="0" smtClean="0">
                <a:solidFill>
                  <a:prstClr val="black"/>
                </a:solidFill>
              </a:rPr>
              <a:t>sinusoida</a:t>
            </a:r>
            <a:r>
              <a:rPr lang="id-ID" sz="3200" dirty="0" smtClean="0">
                <a:solidFill>
                  <a:prstClr val="black"/>
                </a:solidFill>
              </a:rPr>
              <a:t> dan atau gelombang</a:t>
            </a:r>
          </a:p>
          <a:p>
            <a:r>
              <a:rPr lang="id-ID" sz="3200" dirty="0" smtClean="0">
                <a:solidFill>
                  <a:prstClr val="black"/>
                </a:solidFill>
              </a:rPr>
              <a:t>       </a:t>
            </a:r>
            <a:r>
              <a:rPr lang="id-ID" sz="3200" b="1" dirty="0" smtClean="0">
                <a:solidFill>
                  <a:prstClr val="black"/>
                </a:solidFill>
              </a:rPr>
              <a:t>cosinusoida </a:t>
            </a:r>
            <a:r>
              <a:rPr lang="id-ID" sz="3200" dirty="0" smtClean="0">
                <a:solidFill>
                  <a:prstClr val="black"/>
                </a:solidFill>
              </a:rPr>
              <a:t>dengan </a:t>
            </a:r>
            <a:r>
              <a:rPr lang="id-ID" sz="3200" b="1" dirty="0" smtClean="0">
                <a:solidFill>
                  <a:prstClr val="black"/>
                </a:solidFill>
              </a:rPr>
              <a:t>amplitudo</a:t>
            </a:r>
            <a:r>
              <a:rPr lang="id-ID" sz="3200" dirty="0" smtClean="0">
                <a:solidFill>
                  <a:prstClr val="black"/>
                </a:solidFill>
              </a:rPr>
              <a:t> (tegangan) </a:t>
            </a:r>
          </a:p>
          <a:p>
            <a:r>
              <a:rPr lang="id-ID" sz="3200" dirty="0" smtClean="0">
                <a:solidFill>
                  <a:prstClr val="black"/>
                </a:solidFill>
              </a:rPr>
              <a:t>       sebagai </a:t>
            </a:r>
            <a:r>
              <a:rPr lang="id-ID" sz="3200" b="1" dirty="0" smtClean="0">
                <a:solidFill>
                  <a:prstClr val="black"/>
                </a:solidFill>
              </a:rPr>
              <a:t>fungsi frekuensi</a:t>
            </a:r>
            <a:r>
              <a:rPr lang="id-ID" sz="3200" dirty="0" smtClean="0">
                <a:solidFill>
                  <a:prstClr val="black"/>
                </a:solidFill>
              </a:rPr>
              <a:t>.</a:t>
            </a:r>
          </a:p>
          <a:p>
            <a:endParaRPr lang="id-ID" sz="32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id-ID" sz="3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622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id-ID" sz="28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Bentuk grafis suatu gelombang sinyal dengan </a:t>
            </a:r>
            <a:r>
              <a:rPr lang="id-ID" sz="28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amplitudo</a:t>
            </a:r>
            <a:r>
              <a:rPr lang="id-ID" sz="28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d-ID" sz="28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sebagai </a:t>
            </a:r>
            <a:r>
              <a:rPr lang="id-ID" sz="28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fungsi waktu </a:t>
            </a:r>
            <a:r>
              <a:rPr lang="id-ID" sz="28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merupakan representasi dalam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d-ID" sz="28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lang="id-ID" sz="28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domain waktu</a:t>
            </a:r>
            <a:r>
              <a:rPr lang="id-ID" sz="28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sedangkan bentuk grafis suatu gelombang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d-ID" sz="28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sinyal dengan </a:t>
            </a:r>
            <a:r>
              <a:rPr lang="id-ID" sz="28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amplitudo maksimum </a:t>
            </a:r>
            <a:r>
              <a:rPr lang="id-ID" sz="28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sebagai </a:t>
            </a:r>
            <a:r>
              <a:rPr lang="id-ID" sz="28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fungsi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d-ID" sz="28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frekuensi </a:t>
            </a:r>
            <a:r>
              <a:rPr lang="id-ID" sz="28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(spektrum) merupakan representasi dalam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d-ID" sz="28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lang="id-ID" sz="28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domain frekuensi.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d-ID" sz="28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d-ID" sz="2800" b="1" dirty="0" smtClean="0">
              <a:solidFill>
                <a:prstClr val="black"/>
              </a:solidFill>
              <a:latin typeface="Arial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786058"/>
            <a:ext cx="4572000" cy="3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04000" y="3000372"/>
            <a:ext cx="3240000" cy="25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428596" y="6000768"/>
            <a:ext cx="50006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b="1" dirty="0" smtClean="0">
                <a:solidFill>
                  <a:prstClr val="black"/>
                </a:solidFill>
              </a:rPr>
              <a:t>Domain Waktu Sinyal Tunggal Sinusoida</a:t>
            </a:r>
          </a:p>
          <a:p>
            <a:r>
              <a:rPr lang="id-ID" b="1" dirty="0" smtClean="0">
                <a:solidFill>
                  <a:prstClr val="black"/>
                </a:solidFill>
              </a:rPr>
              <a:t>( Bentuk Gelombang)</a:t>
            </a:r>
            <a:endParaRPr lang="id-ID" b="1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72132" y="5929330"/>
            <a:ext cx="33589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dirty="0" smtClean="0">
                <a:solidFill>
                  <a:prstClr val="black"/>
                </a:solidFill>
              </a:rPr>
              <a:t>Domain Frekuensi Sinyal Tunggal </a:t>
            </a:r>
          </a:p>
          <a:p>
            <a:r>
              <a:rPr lang="id-ID" b="1" dirty="0" smtClean="0">
                <a:solidFill>
                  <a:prstClr val="black"/>
                </a:solidFill>
              </a:rPr>
              <a:t>Sinusoida   (Spektrum)</a:t>
            </a:r>
            <a:endParaRPr lang="id-ID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632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57166"/>
            <a:ext cx="4140000" cy="41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214289"/>
            <a:ext cx="4176000" cy="38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500034" y="4857760"/>
            <a:ext cx="36909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dirty="0" smtClean="0">
                <a:solidFill>
                  <a:prstClr val="black"/>
                </a:solidFill>
              </a:rPr>
              <a:t>Domain Waktu Dua Sinyal  Sinusoida</a:t>
            </a:r>
            <a:endParaRPr lang="id-ID" b="1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29190" y="4857760"/>
            <a:ext cx="39274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dirty="0" smtClean="0">
                <a:solidFill>
                  <a:prstClr val="black"/>
                </a:solidFill>
              </a:rPr>
              <a:t>Domain Frekuensi Dua Sinyal Sinusoida</a:t>
            </a:r>
          </a:p>
          <a:p>
            <a:r>
              <a:rPr lang="id-ID" b="1" dirty="0" smtClean="0">
                <a:solidFill>
                  <a:prstClr val="black"/>
                </a:solidFill>
              </a:rPr>
              <a:t>(Spektrum)</a:t>
            </a:r>
            <a:endParaRPr lang="id-ID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615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2063</TotalTime>
  <Words>2536</Words>
  <Application>Microsoft Office PowerPoint</Application>
  <PresentationFormat>On-screen Show (4:3)</PresentationFormat>
  <Paragraphs>466</Paragraphs>
  <Slides>41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Concourse</vt:lpstr>
      <vt:lpstr>Office Theme</vt:lpstr>
      <vt:lpstr>Sinyal dan Noise</vt:lpstr>
      <vt:lpstr>Materi</vt:lpstr>
      <vt:lpstr>Sinyal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Komunikasi Analog</dc:title>
  <dc:creator>-</dc:creator>
  <cp:lastModifiedBy>Asus</cp:lastModifiedBy>
  <cp:revision>118</cp:revision>
  <dcterms:created xsi:type="dcterms:W3CDTF">2012-01-20T21:59:59Z</dcterms:created>
  <dcterms:modified xsi:type="dcterms:W3CDTF">2018-03-25T15:24:01Z</dcterms:modified>
</cp:coreProperties>
</file>