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307" r:id="rId4"/>
    <p:sldId id="308" r:id="rId5"/>
    <p:sldId id="310" r:id="rId6"/>
    <p:sldId id="309" r:id="rId7"/>
    <p:sldId id="311" r:id="rId8"/>
    <p:sldId id="312" r:id="rId9"/>
    <p:sldId id="314" r:id="rId10"/>
    <p:sldId id="313"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17/04/2020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E8823-70A5-442B-A36D-BA3D391620C0}" type="datetimeFigureOut">
              <a:rPr lang="id-ID" smtClean="0"/>
              <a:pPr/>
              <a:t>17/04/2020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A1282-DB82-4B51-86C2-CBC910BB305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714488"/>
            <a:ext cx="7715304" cy="830997"/>
          </a:xfrm>
          <a:prstGeom prst="rect">
            <a:avLst/>
          </a:prstGeom>
          <a:noFill/>
        </p:spPr>
        <p:txBody>
          <a:bodyPr wrap="square" rtlCol="0">
            <a:spAutoFit/>
          </a:bodyPr>
          <a:lstStyle/>
          <a:p>
            <a:pPr algn="ctr"/>
            <a:r>
              <a:rPr lang="id-ID" sz="4800" dirty="0" smtClean="0"/>
              <a:t>TEORI AKUNTANSI</a:t>
            </a:r>
            <a:endParaRPr lang="id-ID" sz="4800" dirty="0"/>
          </a:p>
        </p:txBody>
      </p:sp>
      <p:sp>
        <p:nvSpPr>
          <p:cNvPr id="3" name="TextBox 2"/>
          <p:cNvSpPr txBox="1"/>
          <p:nvPr/>
        </p:nvSpPr>
        <p:spPr>
          <a:xfrm>
            <a:off x="4929190" y="4143380"/>
            <a:ext cx="3429024" cy="369332"/>
          </a:xfrm>
          <a:prstGeom prst="rect">
            <a:avLst/>
          </a:prstGeom>
          <a:noFill/>
        </p:spPr>
        <p:txBody>
          <a:bodyPr wrap="square" rtlCol="0">
            <a:spAutoFit/>
          </a:bodyPr>
          <a:lstStyle/>
          <a:p>
            <a:r>
              <a:rPr lang="id-ID" dirty="0" smtClean="0"/>
              <a:t>DOSEN PENGAMPU</a:t>
            </a:r>
            <a:endParaRPr lang="id-ID" dirty="0"/>
          </a:p>
        </p:txBody>
      </p:sp>
      <p:sp>
        <p:nvSpPr>
          <p:cNvPr id="4" name="TextBox 3"/>
          <p:cNvSpPr txBox="1"/>
          <p:nvPr/>
        </p:nvSpPr>
        <p:spPr>
          <a:xfrm>
            <a:off x="5072066" y="4643446"/>
            <a:ext cx="3643338" cy="369332"/>
          </a:xfrm>
          <a:prstGeom prst="rect">
            <a:avLst/>
          </a:prstGeom>
          <a:noFill/>
        </p:spPr>
        <p:txBody>
          <a:bodyPr wrap="square" rtlCol="0">
            <a:spAutoFit/>
          </a:bodyPr>
          <a:lstStyle/>
          <a:p>
            <a:r>
              <a:rPr lang="id-ID" dirty="0" smtClean="0"/>
              <a:t>Doni Pratomo SE Mak Ak CA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014225"/>
            <a:ext cx="8072494" cy="1323439"/>
          </a:xfrm>
          <a:prstGeom prst="rect">
            <a:avLst/>
          </a:prstGeom>
          <a:noFill/>
        </p:spPr>
        <p:txBody>
          <a:bodyPr wrap="square" rtlCol="0">
            <a:spAutoFit/>
          </a:bodyPr>
          <a:lstStyle/>
          <a:p>
            <a:pPr algn="just"/>
            <a:r>
              <a:rPr lang="id" sz="2000" dirty="0" smtClean="0"/>
              <a:t>Untuk mencapai kualitas yang tinggi dan andal, proses perekayasaan harus dilakukan melalui tahap - tahap prosedur yang saksama dan teliti. Berikut ini adalah proses saksama ( due process ) yang dilaksanakan FASB dalam menyusun pernyataan resmi :</a:t>
            </a:r>
            <a:endParaRPr lang="id-ID" sz="2000" dirty="0"/>
          </a:p>
        </p:txBody>
      </p:sp>
      <p:sp>
        <p:nvSpPr>
          <p:cNvPr id="3" name="TextBox 2"/>
          <p:cNvSpPr txBox="1"/>
          <p:nvPr/>
        </p:nvSpPr>
        <p:spPr>
          <a:xfrm>
            <a:off x="500034" y="428604"/>
            <a:ext cx="5643602" cy="400110"/>
          </a:xfrm>
          <a:prstGeom prst="rect">
            <a:avLst/>
          </a:prstGeom>
          <a:noFill/>
        </p:spPr>
        <p:txBody>
          <a:bodyPr wrap="square" rtlCol="0">
            <a:spAutoFit/>
          </a:bodyPr>
          <a:lstStyle/>
          <a:p>
            <a:r>
              <a:rPr lang="id-ID" sz="2000" dirty="0" smtClean="0"/>
              <a:t>PROSES PEREKAYASAAN MENURUT FASB</a:t>
            </a:r>
            <a:endParaRPr lang="id-ID" sz="2000" dirty="0"/>
          </a:p>
        </p:txBody>
      </p:sp>
      <p:sp>
        <p:nvSpPr>
          <p:cNvPr id="4" name="TextBox 3"/>
          <p:cNvSpPr txBox="1"/>
          <p:nvPr/>
        </p:nvSpPr>
        <p:spPr>
          <a:xfrm>
            <a:off x="571472" y="2500306"/>
            <a:ext cx="7929618" cy="2631490"/>
          </a:xfrm>
          <a:prstGeom prst="rect">
            <a:avLst/>
          </a:prstGeom>
          <a:noFill/>
        </p:spPr>
        <p:txBody>
          <a:bodyPr wrap="square" rtlCol="0">
            <a:spAutoFit/>
          </a:bodyPr>
          <a:lstStyle/>
          <a:p>
            <a:pPr marL="596900" indent="-342900" algn="just">
              <a:lnSpc>
                <a:spcPts val="1752"/>
              </a:lnSpc>
              <a:buFont typeface="+mj-lt"/>
              <a:buAutoNum type="arabicPeriod"/>
              <a:defRPr/>
            </a:pPr>
            <a:r>
              <a:rPr lang="id" sz="2000" dirty="0" smtClean="0"/>
              <a:t>Mengevaluasi masalah</a:t>
            </a:r>
            <a:endParaRPr lang="id-ID" sz="2000" dirty="0" smtClean="0"/>
          </a:p>
          <a:p>
            <a:pPr marL="596900" indent="-342900" algn="just">
              <a:lnSpc>
                <a:spcPts val="1752"/>
              </a:lnSpc>
              <a:buFont typeface="+mj-lt"/>
              <a:buAutoNum type="arabicPeriod"/>
              <a:defRPr/>
            </a:pPr>
            <a:r>
              <a:rPr lang="id" sz="2000" dirty="0" smtClean="0"/>
              <a:t>Mengadakan riset dan analisis</a:t>
            </a:r>
            <a:endParaRPr lang="id-ID" sz="2000" dirty="0" smtClean="0"/>
          </a:p>
          <a:p>
            <a:pPr marL="596900" indent="-342900" algn="just">
              <a:lnSpc>
                <a:spcPts val="1752"/>
              </a:lnSpc>
              <a:buFont typeface="+mj-lt"/>
              <a:buAutoNum type="arabicPeriod"/>
              <a:defRPr/>
            </a:pPr>
            <a:r>
              <a:rPr lang="id" sz="2000" dirty="0" smtClean="0"/>
              <a:t>Menyusun dan mendistribusi Memorandum Diskusi ( </a:t>
            </a:r>
            <a:r>
              <a:rPr lang="en-US" sz="2000" dirty="0" smtClean="0"/>
              <a:t>Discussion</a:t>
            </a:r>
            <a:r>
              <a:rPr lang="id-ID" sz="2000" dirty="0" smtClean="0"/>
              <a:t> </a:t>
            </a:r>
            <a:r>
              <a:rPr lang="id" sz="2000" dirty="0" smtClean="0"/>
              <a:t>Memorandum )</a:t>
            </a:r>
          </a:p>
          <a:p>
            <a:pPr marL="596900" indent="-342900" algn="just">
              <a:lnSpc>
                <a:spcPts val="1752"/>
              </a:lnSpc>
              <a:buFont typeface="+mj-lt"/>
              <a:buAutoNum type="arabicPeriod"/>
              <a:defRPr/>
            </a:pPr>
            <a:r>
              <a:rPr lang="id" sz="2000" dirty="0" smtClean="0"/>
              <a:t>Mengadakan dengar pendapat umum ( public </a:t>
            </a:r>
            <a:r>
              <a:rPr lang="en-US" sz="2000" dirty="0" smtClean="0"/>
              <a:t>hearing </a:t>
            </a:r>
            <a:r>
              <a:rPr lang="id" sz="2000" dirty="0" smtClean="0"/>
              <a:t>)</a:t>
            </a:r>
          </a:p>
          <a:p>
            <a:pPr marL="596900" indent="-342900" algn="just">
              <a:lnSpc>
                <a:spcPts val="1752"/>
              </a:lnSpc>
              <a:buFont typeface="+mj-lt"/>
              <a:buAutoNum type="arabicPeriod"/>
              <a:defRPr/>
            </a:pPr>
            <a:r>
              <a:rPr lang="id-ID" sz="2000" dirty="0" smtClean="0"/>
              <a:t>M</a:t>
            </a:r>
            <a:r>
              <a:rPr lang="id" sz="2000" dirty="0" smtClean="0"/>
              <a:t>enganalisis dan mempertimbangkan tanggapan public atas</a:t>
            </a:r>
            <a:r>
              <a:rPr lang="id-ID" sz="2000" dirty="0" smtClean="0"/>
              <a:t> </a:t>
            </a:r>
            <a:r>
              <a:rPr lang="id" sz="2000" dirty="0" smtClean="0"/>
              <a:t>Memorandum Diskusi</a:t>
            </a:r>
          </a:p>
          <a:p>
            <a:pPr marL="596900" indent="-342900" algn="just">
              <a:lnSpc>
                <a:spcPts val="1752"/>
              </a:lnSpc>
              <a:buFont typeface="+mj-lt"/>
              <a:buAutoNum type="arabicPeriod"/>
              <a:defRPr/>
            </a:pPr>
            <a:r>
              <a:rPr lang="id" sz="2000" dirty="0" smtClean="0"/>
              <a:t>Menerbitkan draf awal </a:t>
            </a:r>
            <a:r>
              <a:rPr lang="en-US" sz="2000" dirty="0" smtClean="0"/>
              <a:t>standard </a:t>
            </a:r>
            <a:r>
              <a:rPr lang="id" sz="2000" dirty="0" smtClean="0"/>
              <a:t>( </a:t>
            </a:r>
            <a:r>
              <a:rPr lang="en-US" sz="2000" dirty="0" smtClean="0"/>
              <a:t>Exposure Draft </a:t>
            </a:r>
            <a:r>
              <a:rPr lang="id" sz="2000" dirty="0" smtClean="0"/>
              <a:t>) yang diusulkan</a:t>
            </a:r>
          </a:p>
          <a:p>
            <a:pPr marL="596900" indent="-342900" algn="just">
              <a:lnSpc>
                <a:spcPts val="1752"/>
              </a:lnSpc>
              <a:buFont typeface="+mj-lt"/>
              <a:buAutoNum type="arabicPeriod"/>
              <a:defRPr/>
            </a:pPr>
            <a:r>
              <a:rPr lang="id" sz="2000" dirty="0" smtClean="0"/>
              <a:t>Menganalisis dan mempertimbangkan tanggapan tentang ED</a:t>
            </a:r>
          </a:p>
          <a:p>
            <a:pPr marL="596900" indent="-342900" algn="just">
              <a:lnSpc>
                <a:spcPts val="1752"/>
              </a:lnSpc>
              <a:buFont typeface="+mj-lt"/>
              <a:buAutoNum type="arabicPeriod"/>
              <a:defRPr/>
            </a:pPr>
            <a:r>
              <a:rPr lang="id" sz="2000" dirty="0" smtClean="0"/>
              <a:t>Memutuskan menerbitkan statemen atau tidak</a:t>
            </a:r>
          </a:p>
          <a:p>
            <a:pPr marL="596900" indent="-342900" algn="just">
              <a:lnSpc>
                <a:spcPts val="1752"/>
              </a:lnSpc>
              <a:spcAft>
                <a:spcPts val="1050"/>
              </a:spcAft>
              <a:buFont typeface="+mj-lt"/>
              <a:buAutoNum type="arabicPeriod"/>
              <a:defRPr/>
            </a:pPr>
            <a:r>
              <a:rPr lang="id" sz="2000" dirty="0" smtClean="0"/>
              <a:t>Menerbitkan statemen yang bersangkutan.</a:t>
            </a: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7572428" cy="523220"/>
          </a:xfrm>
          <a:prstGeom prst="rect">
            <a:avLst/>
          </a:prstGeom>
          <a:noFill/>
        </p:spPr>
        <p:txBody>
          <a:bodyPr wrap="square" rtlCol="0">
            <a:spAutoFit/>
          </a:bodyPr>
          <a:lstStyle/>
          <a:p>
            <a:pPr lvl="0"/>
            <a:r>
              <a:rPr lang="en-ID" sz="2800" b="1" dirty="0"/>
              <a:t>RENCANA PEMBELAJARAN SEMESTER (RPS</a:t>
            </a:r>
            <a:r>
              <a:rPr lang="en-ID" sz="2800" b="1" dirty="0" smtClean="0"/>
              <a:t>)</a:t>
            </a:r>
            <a:endParaRPr lang="id-ID" sz="2800" dirty="0"/>
          </a:p>
        </p:txBody>
      </p:sp>
      <p:sp>
        <p:nvSpPr>
          <p:cNvPr id="4" name="TextBox 3"/>
          <p:cNvSpPr txBox="1"/>
          <p:nvPr/>
        </p:nvSpPr>
        <p:spPr>
          <a:xfrm>
            <a:off x="571472" y="1214422"/>
            <a:ext cx="7929618" cy="5078313"/>
          </a:xfrm>
          <a:prstGeom prst="rect">
            <a:avLst/>
          </a:prstGeom>
          <a:noFill/>
        </p:spPr>
        <p:txBody>
          <a:bodyPr wrap="square" rtlCol="0">
            <a:spAutoFit/>
          </a:bodyPr>
          <a:lstStyle/>
          <a:p>
            <a:pPr marL="342900" indent="-342900">
              <a:buAutoNum type="arabicPeriod"/>
            </a:pPr>
            <a:r>
              <a:rPr lang="id-ID" dirty="0" smtClean="0"/>
              <a:t>Mengetahui  </a:t>
            </a:r>
            <a:r>
              <a:rPr lang="id-ID" dirty="0"/>
              <a:t>sejarah Perkembangan Ilmu Akuntansi </a:t>
            </a:r>
            <a:r>
              <a:rPr lang="id-ID" dirty="0" smtClean="0"/>
              <a:t> (pertemuan 1)</a:t>
            </a:r>
          </a:p>
          <a:p>
            <a:pPr marL="342900" indent="-342900">
              <a:buAutoNum type="arabicPeriod"/>
            </a:pPr>
            <a:r>
              <a:rPr lang="en-US" dirty="0" err="1"/>
              <a:t>Memahami</a:t>
            </a:r>
            <a:r>
              <a:rPr lang="en-US" dirty="0"/>
              <a:t> </a:t>
            </a:r>
            <a:r>
              <a:rPr lang="en-US" dirty="0" err="1"/>
              <a:t>Konsep</a:t>
            </a:r>
            <a:r>
              <a:rPr lang="en-US" dirty="0"/>
              <a:t> </a:t>
            </a:r>
            <a:r>
              <a:rPr lang="id-ID" dirty="0"/>
              <a:t>Teori Akuntansi </a:t>
            </a:r>
            <a:r>
              <a:rPr lang="id-ID" dirty="0" smtClean="0"/>
              <a:t>(pertemuan 2 dan 3)</a:t>
            </a:r>
          </a:p>
          <a:p>
            <a:pPr marL="342900" indent="-342900">
              <a:buAutoNum type="arabicPeriod"/>
            </a:pPr>
            <a:r>
              <a:rPr lang="id-ID" dirty="0"/>
              <a:t>Memahami konsep dari Struktur Teori Akuntansi </a:t>
            </a:r>
            <a:r>
              <a:rPr lang="id-ID" dirty="0" smtClean="0"/>
              <a:t>(pertemuan 4)</a:t>
            </a:r>
          </a:p>
          <a:p>
            <a:pPr marL="342900" indent="-342900">
              <a:buFontTx/>
              <a:buAutoNum type="arabicPeriod"/>
            </a:pPr>
            <a:r>
              <a:rPr lang="id-ID" dirty="0"/>
              <a:t>Memahami konsep dari Sifat dan Penguna </a:t>
            </a:r>
            <a:r>
              <a:rPr lang="id-ID" dirty="0" smtClean="0"/>
              <a:t>Akuntansi (pertemuan 5)</a:t>
            </a:r>
          </a:p>
          <a:p>
            <a:pPr marL="342900" indent="-342900">
              <a:buAutoNum type="arabicPeriod"/>
            </a:pPr>
            <a:r>
              <a:rPr lang="id-ID" dirty="0"/>
              <a:t>Memahami Konsep  Perekayasaan Pelaporan </a:t>
            </a:r>
            <a:r>
              <a:rPr lang="id-ID" dirty="0" smtClean="0"/>
              <a:t>Keuangan (pertemuan 6)</a:t>
            </a:r>
          </a:p>
          <a:p>
            <a:pPr marL="342900" indent="-342900">
              <a:buFontTx/>
              <a:buAutoNum type="arabicPeriod"/>
            </a:pPr>
            <a:r>
              <a:rPr lang="id-ID" dirty="0"/>
              <a:t>Memahami Konsep  Kerangka  </a:t>
            </a:r>
            <a:r>
              <a:rPr lang="id-ID" dirty="0" smtClean="0"/>
              <a:t>Konseptual (pertemuan </a:t>
            </a:r>
            <a:r>
              <a:rPr lang="id-ID" dirty="0" smtClean="0"/>
              <a:t>7)</a:t>
            </a:r>
            <a:endParaRPr lang="id-ID" dirty="0" smtClean="0"/>
          </a:p>
          <a:p>
            <a:pPr marL="342900" indent="-342900">
              <a:buAutoNum type="arabicPeriod"/>
            </a:pPr>
            <a:r>
              <a:rPr lang="id-ID" dirty="0" smtClean="0"/>
              <a:t> UTS </a:t>
            </a:r>
            <a:r>
              <a:rPr lang="id-ID" dirty="0" smtClean="0"/>
              <a:t>(pertemuan </a:t>
            </a:r>
            <a:r>
              <a:rPr lang="id-ID" dirty="0" smtClean="0"/>
              <a:t>8)</a:t>
            </a:r>
            <a:endParaRPr lang="id-ID" dirty="0" smtClean="0"/>
          </a:p>
          <a:p>
            <a:pPr marL="342900" indent="-342900">
              <a:buAutoNum type="arabicPeriod"/>
            </a:pPr>
            <a:r>
              <a:rPr lang="id-ID" dirty="0" smtClean="0"/>
              <a:t>Diskusi Kelompok </a:t>
            </a:r>
            <a:r>
              <a:rPr lang="id-ID" b="1" dirty="0"/>
              <a:t>Perkembangan Standar Akuntansi  Keuangan Di Indonesia </a:t>
            </a:r>
            <a:endParaRPr lang="id-ID" b="1" dirty="0" smtClean="0"/>
          </a:p>
          <a:p>
            <a:pPr marL="342900" indent="-342900">
              <a:buAutoNum type="arabicPeriod"/>
            </a:pPr>
            <a:r>
              <a:rPr lang="id-ID" dirty="0" smtClean="0"/>
              <a:t>Diskusi Kelompok </a:t>
            </a:r>
            <a:r>
              <a:rPr lang="id-ID" b="1" dirty="0"/>
              <a:t>Perkembangan  IFSR di dunia &amp; implementasi  di Indonesia </a:t>
            </a:r>
            <a:endParaRPr lang="id-ID" dirty="0" smtClean="0"/>
          </a:p>
          <a:p>
            <a:pPr marL="342900" indent="-342900">
              <a:buAutoNum type="arabicPeriod"/>
            </a:pPr>
            <a:r>
              <a:rPr lang="id-ID" dirty="0" smtClean="0"/>
              <a:t>Diskusi Kelompok </a:t>
            </a:r>
            <a:r>
              <a:rPr lang="id-ID" b="1" dirty="0"/>
              <a:t>Perkembangan  Standar Akuntansi Pemerintahan  dan  implementasi Indonesia</a:t>
            </a:r>
            <a:endParaRPr lang="id-ID" dirty="0" smtClean="0"/>
          </a:p>
          <a:p>
            <a:pPr marL="342900" indent="-342900">
              <a:buAutoNum type="arabicPeriod"/>
            </a:pPr>
            <a:r>
              <a:rPr lang="id-ID" dirty="0" smtClean="0"/>
              <a:t>Diskusi Kelompok </a:t>
            </a:r>
            <a:r>
              <a:rPr lang="en-US" b="1" dirty="0" err="1"/>
              <a:t>Perkembangan</a:t>
            </a:r>
            <a:r>
              <a:rPr lang="en-US" b="1" dirty="0"/>
              <a:t>  </a:t>
            </a:r>
            <a:r>
              <a:rPr lang="id-ID" b="1" dirty="0"/>
              <a:t>Akuntansi Syariah </a:t>
            </a:r>
            <a:r>
              <a:rPr lang="en-US" b="1" dirty="0" err="1"/>
              <a:t>dan</a:t>
            </a:r>
            <a:r>
              <a:rPr lang="en-US" b="1" dirty="0"/>
              <a:t> </a:t>
            </a:r>
            <a:r>
              <a:rPr lang="en-US" b="1" dirty="0" err="1"/>
              <a:t>implementasi</a:t>
            </a:r>
            <a:r>
              <a:rPr lang="en-US" b="1" dirty="0"/>
              <a:t>  </a:t>
            </a:r>
            <a:r>
              <a:rPr lang="en-US" b="1" dirty="0" err="1"/>
              <a:t>di</a:t>
            </a:r>
            <a:r>
              <a:rPr lang="en-US" b="1" dirty="0"/>
              <a:t> Indonesia </a:t>
            </a:r>
            <a:endParaRPr lang="id-ID" dirty="0" smtClean="0"/>
          </a:p>
          <a:p>
            <a:pPr marL="342900" indent="-342900">
              <a:buAutoNum type="arabicPeriod"/>
            </a:pPr>
            <a:r>
              <a:rPr lang="id-ID" dirty="0" smtClean="0"/>
              <a:t>Diskusi Kelompok </a:t>
            </a:r>
            <a:r>
              <a:rPr lang="id-ID" b="1" dirty="0"/>
              <a:t>Kasus Fraud Accounting di </a:t>
            </a:r>
            <a:r>
              <a:rPr lang="id-ID" b="1" dirty="0" smtClean="0"/>
              <a:t>Indonesia/internasional </a:t>
            </a:r>
          </a:p>
          <a:p>
            <a:pPr marL="342900" indent="-342900">
              <a:buAutoNum type="arabicPeriod"/>
            </a:pPr>
            <a:r>
              <a:rPr lang="id-ID" dirty="0" smtClean="0"/>
              <a:t>Diskusi Kelompok </a:t>
            </a:r>
            <a:r>
              <a:rPr lang="id-ID" b="1" dirty="0" smtClean="0"/>
              <a:t>Kasus </a:t>
            </a:r>
            <a:r>
              <a:rPr lang="id-ID" b="1" dirty="0"/>
              <a:t>Manajemen Laba (1)  di Indonesia/internasional</a:t>
            </a:r>
            <a:endParaRPr lang="id-ID" dirty="0" smtClean="0"/>
          </a:p>
          <a:p>
            <a:pPr marL="342900" indent="-342900">
              <a:buAutoNum type="arabicPeriod"/>
            </a:pPr>
            <a:r>
              <a:rPr lang="id-ID" dirty="0" smtClean="0"/>
              <a:t>Diskusi Kelompok </a:t>
            </a:r>
            <a:r>
              <a:rPr lang="en-US" b="1" dirty="0" err="1"/>
              <a:t>Kasus</a:t>
            </a:r>
            <a:r>
              <a:rPr lang="en-US" b="1" dirty="0"/>
              <a:t> </a:t>
            </a:r>
            <a:r>
              <a:rPr lang="en-US" b="1" dirty="0" err="1"/>
              <a:t>Manajemen</a:t>
            </a:r>
            <a:r>
              <a:rPr lang="en-US" b="1" dirty="0"/>
              <a:t> </a:t>
            </a:r>
            <a:r>
              <a:rPr lang="en-US" b="1" dirty="0" err="1"/>
              <a:t>Laba</a:t>
            </a:r>
            <a:r>
              <a:rPr lang="en-US" b="1" dirty="0"/>
              <a:t> (</a:t>
            </a:r>
            <a:r>
              <a:rPr lang="id-ID" b="1" dirty="0"/>
              <a:t>2</a:t>
            </a:r>
            <a:r>
              <a:rPr lang="en-US" b="1" dirty="0"/>
              <a:t>)  </a:t>
            </a:r>
            <a:r>
              <a:rPr lang="en-US" b="1" dirty="0" err="1"/>
              <a:t>di</a:t>
            </a:r>
            <a:r>
              <a:rPr lang="en-US" b="1" dirty="0"/>
              <a:t> </a:t>
            </a:r>
            <a:r>
              <a:rPr lang="en-US" b="1" dirty="0" smtClean="0"/>
              <a:t>Indonesia/</a:t>
            </a:r>
            <a:r>
              <a:rPr lang="en-US" b="1" dirty="0" err="1" smtClean="0"/>
              <a:t>internasional</a:t>
            </a:r>
            <a:endParaRPr lang="id-ID" b="1" dirty="0" smtClean="0"/>
          </a:p>
          <a:p>
            <a:pPr marL="342900" indent="-342900">
              <a:buAutoNum type="arabicPeriod"/>
            </a:pPr>
            <a:r>
              <a:rPr lang="id-ID" dirty="0" smtClean="0"/>
              <a:t>UAS</a:t>
            </a:r>
          </a:p>
          <a:p>
            <a:pPr marL="342900" indent="-342900"/>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428736"/>
            <a:ext cx="7215238" cy="4370427"/>
          </a:xfrm>
          <a:prstGeom prst="rect">
            <a:avLst/>
          </a:prstGeom>
          <a:noFill/>
        </p:spPr>
        <p:txBody>
          <a:bodyPr wrap="square" rtlCol="0">
            <a:spAutoFit/>
          </a:bodyPr>
          <a:lstStyle/>
          <a:p>
            <a:pPr marL="342900" lvl="0" indent="-342900" algn="just">
              <a:buFont typeface="+mj-lt"/>
              <a:buAutoNum type="arabicPeriod"/>
            </a:pPr>
            <a:r>
              <a:rPr lang="id-ID" sz="2000" dirty="0" smtClean="0"/>
              <a:t>Ahmed Riahi Belkaoui.2004. Accounting Theory , Cenage learning, USA.</a:t>
            </a:r>
          </a:p>
          <a:p>
            <a:pPr marL="342900" lvl="0" indent="-342900" algn="just">
              <a:buFont typeface="+mj-lt"/>
              <a:buAutoNum type="arabicPeriod"/>
            </a:pPr>
            <a:r>
              <a:rPr lang="id-ID" sz="2000" dirty="0" smtClean="0"/>
              <a:t>Soewarjono. 2008. Teori Akuntansi : perekayasaan Pelaporan Keuangan. Edisi ke 2. BPFE Yogyakarta. </a:t>
            </a:r>
          </a:p>
          <a:p>
            <a:pPr marL="342900" lvl="0" indent="-342900" algn="just">
              <a:buFont typeface="+mj-lt"/>
              <a:buAutoNum type="arabicPeriod"/>
            </a:pPr>
            <a:r>
              <a:rPr lang="id-ID" sz="2000" dirty="0" smtClean="0"/>
              <a:t>Standar Akuntansi Keuangan. </a:t>
            </a:r>
          </a:p>
          <a:p>
            <a:pPr marL="342900" lvl="0" indent="-342900" algn="just">
              <a:buFont typeface="+mj-lt"/>
              <a:buAutoNum type="arabicPeriod"/>
            </a:pPr>
            <a:r>
              <a:rPr lang="en-US" sz="2000" dirty="0" smtClean="0"/>
              <a:t>Armstrong, Christopher, Mary E. Barth, Alan </a:t>
            </a:r>
            <a:r>
              <a:rPr lang="en-US" sz="2000" dirty="0" err="1" smtClean="0"/>
              <a:t>Jagolinzer</a:t>
            </a:r>
            <a:r>
              <a:rPr lang="en-US" sz="2000" dirty="0" smtClean="0"/>
              <a:t> and Edward J. </a:t>
            </a:r>
            <a:r>
              <a:rPr lang="en-US" sz="2000" dirty="0" err="1" smtClean="0"/>
              <a:t>Riedl</a:t>
            </a:r>
            <a:r>
              <a:rPr lang="en-US" sz="2000" dirty="0" smtClean="0"/>
              <a:t>, “</a:t>
            </a:r>
            <a:r>
              <a:rPr lang="en-US" sz="2000" i="1" dirty="0" smtClean="0"/>
              <a:t>Market Reaction to The Adoption of IFRS in </a:t>
            </a:r>
            <a:r>
              <a:rPr lang="en-US" sz="2000" i="1" dirty="0" err="1" smtClean="0"/>
              <a:t>Europa</a:t>
            </a:r>
            <a:r>
              <a:rPr lang="en-US" sz="2000" dirty="0" smtClean="0"/>
              <a:t>”. June 2007.</a:t>
            </a:r>
            <a:endParaRPr lang="id-ID" sz="2000" dirty="0" smtClean="0"/>
          </a:p>
          <a:p>
            <a:pPr marL="342900" lvl="0" indent="-342900" algn="just">
              <a:buFont typeface="+mj-lt"/>
              <a:buAutoNum type="arabicPeriod"/>
            </a:pPr>
            <a:r>
              <a:rPr lang="en-US" sz="2000" dirty="0" smtClean="0"/>
              <a:t>Epstein, Barry J., Eva K. </a:t>
            </a:r>
            <a:r>
              <a:rPr lang="en-US" sz="2000" dirty="0" err="1" smtClean="0"/>
              <a:t>Jermakowicz</a:t>
            </a:r>
            <a:r>
              <a:rPr lang="en-US" sz="2000" dirty="0" smtClean="0"/>
              <a:t>, “</a:t>
            </a:r>
            <a:r>
              <a:rPr lang="en-US" sz="2000" i="1" dirty="0" smtClean="0"/>
              <a:t>IFRS 2008, Interpretation and Application of Internal Accounting and Financial Reporting Standards</a:t>
            </a:r>
            <a:r>
              <a:rPr lang="en-US" sz="2000" dirty="0" smtClean="0"/>
              <a:t>”. John Wiley &amp; Sons, Inc, Hoboken, New Jersey. 2008.</a:t>
            </a:r>
            <a:endParaRPr lang="id-ID" sz="2000" dirty="0" smtClean="0"/>
          </a:p>
          <a:p>
            <a:pPr marL="342900" lvl="0" indent="-342900" algn="just">
              <a:buFont typeface="+mj-lt"/>
              <a:buAutoNum type="arabicPeriod"/>
            </a:pPr>
            <a:r>
              <a:rPr lang="id-ID" sz="2000" dirty="0" smtClean="0"/>
              <a:t>Reeve, Warren, Duchac. “</a:t>
            </a:r>
            <a:r>
              <a:rPr lang="id-ID" sz="2000" i="1" dirty="0" smtClean="0"/>
              <a:t>Principles of Accounting</a:t>
            </a:r>
            <a:r>
              <a:rPr lang="id-ID" sz="2000" dirty="0" smtClean="0"/>
              <a:t>” Twenty-Third Edition. South Western. Cengange Learning. 2009</a:t>
            </a:r>
            <a:r>
              <a:rPr lang="id-ID" dirty="0" smtClean="0"/>
              <a:t>.</a:t>
            </a:r>
          </a:p>
          <a:p>
            <a:endParaRPr lang="id-ID" dirty="0"/>
          </a:p>
        </p:txBody>
      </p:sp>
      <p:sp>
        <p:nvSpPr>
          <p:cNvPr id="3" name="TextBox 2"/>
          <p:cNvSpPr txBox="1"/>
          <p:nvPr/>
        </p:nvSpPr>
        <p:spPr>
          <a:xfrm>
            <a:off x="642910" y="571480"/>
            <a:ext cx="7143800" cy="461665"/>
          </a:xfrm>
          <a:prstGeom prst="rect">
            <a:avLst/>
          </a:prstGeom>
          <a:noFill/>
        </p:spPr>
        <p:txBody>
          <a:bodyPr wrap="square" rtlCol="0">
            <a:spAutoFit/>
          </a:bodyPr>
          <a:lstStyle/>
          <a:p>
            <a:r>
              <a:rPr lang="en-US" sz="2400" b="1" dirty="0" smtClean="0"/>
              <a:t>REFERENSI :</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2285992"/>
            <a:ext cx="6858048" cy="954107"/>
          </a:xfrm>
          <a:prstGeom prst="rect">
            <a:avLst/>
          </a:prstGeom>
          <a:noFill/>
        </p:spPr>
        <p:txBody>
          <a:bodyPr wrap="square" rtlCol="0">
            <a:spAutoFit/>
          </a:bodyPr>
          <a:lstStyle/>
          <a:p>
            <a:pPr algn="ctr"/>
            <a:r>
              <a:rPr lang="id-ID" sz="2800" dirty="0" smtClean="0"/>
              <a:t>KONSEP PEREKAYASAAN PELAPORAN KEUANGAN </a:t>
            </a:r>
            <a:endParaRPr lang="id-ID" sz="2800" dirty="0"/>
          </a:p>
        </p:txBody>
      </p:sp>
      <p:sp>
        <p:nvSpPr>
          <p:cNvPr id="3" name="TextBox 2"/>
          <p:cNvSpPr txBox="1"/>
          <p:nvPr/>
        </p:nvSpPr>
        <p:spPr>
          <a:xfrm>
            <a:off x="357158" y="571480"/>
            <a:ext cx="2500330" cy="369332"/>
          </a:xfrm>
          <a:prstGeom prst="rect">
            <a:avLst/>
          </a:prstGeom>
          <a:noFill/>
        </p:spPr>
        <p:txBody>
          <a:bodyPr wrap="square" rtlCol="0">
            <a:spAutoFit/>
          </a:bodyPr>
          <a:lstStyle/>
          <a:p>
            <a:r>
              <a:rPr lang="id-ID" dirty="0" smtClean="0"/>
              <a:t>PERTEMUAN  6</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7858180" cy="707886"/>
          </a:xfrm>
          <a:prstGeom prst="rect">
            <a:avLst/>
          </a:prstGeom>
          <a:noFill/>
        </p:spPr>
        <p:txBody>
          <a:bodyPr wrap="square" rtlCol="0">
            <a:spAutoFit/>
          </a:bodyPr>
          <a:lstStyle/>
          <a:p>
            <a:pPr algn="just"/>
            <a:r>
              <a:rPr lang="id-ID" sz="2000" dirty="0" smtClean="0"/>
              <a:t>Tiga pengertian penting yang perlu dibedakan dan saling-hubungannya adalah:</a:t>
            </a:r>
            <a:endParaRPr lang="id-ID" sz="2000" dirty="0"/>
          </a:p>
        </p:txBody>
      </p:sp>
      <p:sp>
        <p:nvSpPr>
          <p:cNvPr id="3" name="TextBox 2"/>
          <p:cNvSpPr txBox="1"/>
          <p:nvPr/>
        </p:nvSpPr>
        <p:spPr>
          <a:xfrm>
            <a:off x="571472" y="1285860"/>
            <a:ext cx="7715304" cy="1323439"/>
          </a:xfrm>
          <a:prstGeom prst="rect">
            <a:avLst/>
          </a:prstGeom>
          <a:noFill/>
        </p:spPr>
        <p:txBody>
          <a:bodyPr wrap="square" rtlCol="0">
            <a:spAutoFit/>
          </a:bodyPr>
          <a:lstStyle/>
          <a:p>
            <a:pPr algn="just"/>
            <a:r>
              <a:rPr lang="id-ID" sz="2000" dirty="0" smtClean="0"/>
              <a:t>Prinsip akuntansi</a:t>
            </a:r>
          </a:p>
          <a:p>
            <a:pPr algn="just"/>
            <a:r>
              <a:rPr lang="id-ID" sz="2000" dirty="0" smtClean="0"/>
              <a:t>Ialah segala ideology, gagasan, asumsi, konsep, postulat, kaidah, prosedur, metoda, dan teknik akuntansi yang tersedia baik secara teoritis dan praktis yang berfungsi sebagai pengetahuan.</a:t>
            </a:r>
            <a:endParaRPr lang="id-ID" sz="2000" dirty="0"/>
          </a:p>
        </p:txBody>
      </p:sp>
      <p:sp>
        <p:nvSpPr>
          <p:cNvPr id="4" name="TextBox 3"/>
          <p:cNvSpPr txBox="1"/>
          <p:nvPr/>
        </p:nvSpPr>
        <p:spPr>
          <a:xfrm>
            <a:off x="642910" y="2643182"/>
            <a:ext cx="7500990" cy="1631216"/>
          </a:xfrm>
          <a:prstGeom prst="rect">
            <a:avLst/>
          </a:prstGeom>
          <a:noFill/>
        </p:spPr>
        <p:txBody>
          <a:bodyPr wrap="square" rtlCol="0">
            <a:spAutoFit/>
          </a:bodyPr>
          <a:lstStyle/>
          <a:p>
            <a:pPr algn="just"/>
            <a:r>
              <a:rPr lang="id-ID" sz="2000" dirty="0" smtClean="0"/>
              <a:t>Standar akuntansi</a:t>
            </a:r>
          </a:p>
          <a:p>
            <a:pPr algn="just"/>
            <a:r>
              <a:rPr lang="id-ID" sz="2000" dirty="0" smtClean="0"/>
              <a:t>Ialah konsep, prinsip, metode, teknik, dan lainnya yang sengaja dipilih dan diberlakukan dalam suatu lingkungan/Negara dan dituangkan dalam bentuk dokumen resmi (pernyataan) untuk dijadikan pedoman utama praktik akuntansi</a:t>
            </a:r>
            <a:endParaRPr lang="id-ID" sz="2000" dirty="0"/>
          </a:p>
        </p:txBody>
      </p:sp>
      <p:sp>
        <p:nvSpPr>
          <p:cNvPr id="5" name="TextBox 4"/>
          <p:cNvSpPr txBox="1"/>
          <p:nvPr/>
        </p:nvSpPr>
        <p:spPr>
          <a:xfrm>
            <a:off x="714348" y="4357694"/>
            <a:ext cx="7429552" cy="1323439"/>
          </a:xfrm>
          <a:prstGeom prst="rect">
            <a:avLst/>
          </a:prstGeom>
          <a:noFill/>
        </p:spPr>
        <p:txBody>
          <a:bodyPr wrap="square" rtlCol="0">
            <a:spAutoFit/>
          </a:bodyPr>
          <a:lstStyle/>
          <a:p>
            <a:r>
              <a:rPr lang="id-ID" sz="2000" dirty="0" smtClean="0"/>
              <a:t>PABU</a:t>
            </a:r>
          </a:p>
          <a:p>
            <a:pPr algn="just"/>
            <a:r>
              <a:rPr lang="id-ID" sz="2000" dirty="0" smtClean="0"/>
              <a:t>Suatu rerangka pedoman yang terdiri atas standar akuntansi dan sumber-sumber lain yang didukung berlakunya secara resmi, yuridis, teoritis, dan praktis</a:t>
            </a:r>
            <a:endParaRPr lang="id-ID"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500042"/>
            <a:ext cx="4572032" cy="461665"/>
          </a:xfrm>
          <a:prstGeom prst="rect">
            <a:avLst/>
          </a:prstGeom>
          <a:noFill/>
        </p:spPr>
        <p:txBody>
          <a:bodyPr wrap="square" rtlCol="0">
            <a:spAutoFit/>
          </a:bodyPr>
          <a:lstStyle/>
          <a:p>
            <a:r>
              <a:rPr lang="id-ID" sz="2400" dirty="0" smtClean="0"/>
              <a:t>PEDAHULUAN</a:t>
            </a:r>
            <a:endParaRPr lang="id-ID" sz="2400" dirty="0"/>
          </a:p>
        </p:txBody>
      </p:sp>
      <p:sp>
        <p:nvSpPr>
          <p:cNvPr id="4" name="TextBox 3"/>
          <p:cNvSpPr txBox="1"/>
          <p:nvPr/>
        </p:nvSpPr>
        <p:spPr>
          <a:xfrm>
            <a:off x="571472" y="1071546"/>
            <a:ext cx="8001056" cy="3170099"/>
          </a:xfrm>
          <a:prstGeom prst="rect">
            <a:avLst/>
          </a:prstGeom>
          <a:noFill/>
        </p:spPr>
        <p:txBody>
          <a:bodyPr wrap="square" rtlCol="0">
            <a:spAutoFit/>
          </a:bodyPr>
          <a:lstStyle/>
          <a:p>
            <a:pPr algn="just"/>
            <a:r>
              <a:rPr lang="id-ID" sz="2000" dirty="0" smtClean="0"/>
              <a:t>Pelaporan keuangan adalah struktur dan proses akuntansi yang menggambarkan bagaimana informasi keuangan disediakan dan dilaporkan untuk mencapai tujuan ekonomik dan sosial negara.</a:t>
            </a:r>
          </a:p>
          <a:p>
            <a:pPr algn="just"/>
            <a:endParaRPr lang="id-ID" sz="2000" dirty="0" smtClean="0"/>
          </a:p>
          <a:p>
            <a:pPr algn="just"/>
            <a:r>
              <a:rPr lang="id-ID" sz="2000" dirty="0" smtClean="0"/>
              <a:t>PEREKAYASAAN PELAPORAN KEUANGAN adalah proses pemikiran logis, deduktif, dan objektif untuk memilih dan mengaplikasi ideology, teori, konsep dasar, teknik, prosedur, dan teknologi yang tersedia secara teoritis dan praktis untuk mencapai tujuan Negara melalui tujuan pelaporan keuangan dengan mempertimbangkan faktor social, ekonomik, politik, dan budaya Negara</a:t>
            </a:r>
            <a:endParaRPr lang="id-ID"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995306"/>
            <a:ext cx="7858180" cy="5324535"/>
          </a:xfrm>
          <a:prstGeom prst="rect">
            <a:avLst/>
          </a:prstGeom>
          <a:noFill/>
        </p:spPr>
        <p:txBody>
          <a:bodyPr wrap="square" rtlCol="0">
            <a:spAutoFit/>
          </a:bodyPr>
          <a:lstStyle/>
          <a:p>
            <a:pPr algn="just"/>
            <a:r>
              <a:rPr lang="id" sz="2000" dirty="0" smtClean="0"/>
              <a:t>Pada dasarnya proses perekayasaan ini adalah proses untuk menjawab pertanyaan mendasar yaitu bagimana suatu kegiatan operasi perusahaan disimbolkan dalam bentuk statemen keuangan sehingga orang yang dituju dapat membayangkan operasi perusahaan secara finansial tanpa harus menyaksikan secara fisis operasi perusahaan.</a:t>
            </a:r>
            <a:endParaRPr lang="id-ID" sz="2000" dirty="0" smtClean="0"/>
          </a:p>
          <a:p>
            <a:pPr algn="just"/>
            <a:endParaRPr lang="id-ID" sz="2000" dirty="0" smtClean="0"/>
          </a:p>
          <a:p>
            <a:pPr algn="just"/>
            <a:r>
              <a:rPr lang="id" sz="2000" dirty="0" smtClean="0"/>
              <a:t>Hendrikson menguraikan aspek - aspek yang harus dipertimbangkan dalam proses perekayasaan untuk menghasilkan rerangka teoritis akuntansi, yaitu :</a:t>
            </a:r>
            <a:endParaRPr lang="id-ID" sz="2000" dirty="0" smtClean="0"/>
          </a:p>
          <a:p>
            <a:pPr algn="just"/>
            <a:endParaRPr lang="id-ID" sz="2000" dirty="0" smtClean="0"/>
          </a:p>
          <a:p>
            <a:pPr marL="457200" indent="-457200" algn="just">
              <a:buFont typeface="+mj-lt"/>
              <a:buAutoNum type="arabicPeriod"/>
            </a:pPr>
            <a:r>
              <a:rPr lang="id" sz="2000" dirty="0" smtClean="0"/>
              <a:t>Pernyataan postulat yang menggambarkan karakteristik unit - unit usaha ( entitas pelapor ) dan lingkungannya.</a:t>
            </a:r>
          </a:p>
          <a:p>
            <a:pPr marL="457200" indent="-457200" algn="just">
              <a:buFont typeface="+mj-lt"/>
              <a:buAutoNum type="arabicPeriod"/>
            </a:pPr>
            <a:r>
              <a:rPr lang="id" sz="2000" dirty="0" smtClean="0"/>
              <a:t>Pernyataan tentang tujuan pelaporan keuangan yang diturunkan dari pernyataan postulat.</a:t>
            </a:r>
          </a:p>
          <a:p>
            <a:pPr marL="457200" indent="-457200" algn="just">
              <a:buFont typeface="+mj-lt"/>
              <a:buAutoNum type="arabicPeriod"/>
            </a:pPr>
            <a:r>
              <a:rPr lang="id" sz="2000" dirty="0" smtClean="0"/>
              <a:t>Evaluasi tentang kebutuhan informasi oleh pihak yang dituju (pemakai) dan kemampuan untuk memahami, menginterpretasi, dan menganalisis informasi yang disajikan.</a:t>
            </a:r>
            <a:endParaRPr lang="id-ID" sz="2000" dirty="0"/>
          </a:p>
        </p:txBody>
      </p:sp>
      <p:sp>
        <p:nvSpPr>
          <p:cNvPr id="3" name="TextBox 2"/>
          <p:cNvSpPr txBox="1"/>
          <p:nvPr/>
        </p:nvSpPr>
        <p:spPr>
          <a:xfrm>
            <a:off x="500034" y="357166"/>
            <a:ext cx="4786346" cy="369332"/>
          </a:xfrm>
          <a:prstGeom prst="rect">
            <a:avLst/>
          </a:prstGeom>
          <a:noFill/>
        </p:spPr>
        <p:txBody>
          <a:bodyPr wrap="square" rtlCol="0">
            <a:spAutoFit/>
          </a:bodyPr>
          <a:lstStyle/>
          <a:p>
            <a:r>
              <a:rPr lang="id-ID" dirty="0" smtClean="0"/>
              <a:t>PROSES PEREKAYASAAN KEUANGAN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642918"/>
            <a:ext cx="8072494" cy="3477875"/>
          </a:xfrm>
          <a:prstGeom prst="rect">
            <a:avLst/>
          </a:prstGeom>
          <a:noFill/>
        </p:spPr>
        <p:txBody>
          <a:bodyPr wrap="square" rtlCol="0">
            <a:spAutoFit/>
          </a:bodyPr>
          <a:lstStyle/>
          <a:p>
            <a:pPr marL="342900" indent="-342900" algn="just">
              <a:buFont typeface="+mj-lt"/>
              <a:buAutoNum type="arabicPeriod" startAt="4"/>
            </a:pPr>
            <a:r>
              <a:rPr lang="id" sz="2000" dirty="0" smtClean="0"/>
              <a:t>Penentuan atau pemilihan tentang apa yang harus dilaporkan</a:t>
            </a:r>
            <a:endParaRPr lang="id-ID" sz="2000" dirty="0" smtClean="0"/>
          </a:p>
          <a:p>
            <a:pPr marL="342900" indent="-342900" algn="just">
              <a:buFont typeface="+mj-lt"/>
              <a:buAutoNum type="arabicPeriod" startAt="4"/>
            </a:pPr>
            <a:r>
              <a:rPr lang="id" sz="2000" dirty="0" smtClean="0"/>
              <a:t>Evaluasi tentang pengukuran dan proses penyajian untuk mengkomunikasi informasi tentang perusahaan dan lingkungannya</a:t>
            </a:r>
            <a:endParaRPr lang="id-ID" sz="2000" dirty="0" smtClean="0"/>
          </a:p>
          <a:p>
            <a:pPr marL="342900" indent="-342900" algn="just">
              <a:buFont typeface="+mj-lt"/>
              <a:buAutoNum type="arabicPeriod" startAt="4"/>
            </a:pPr>
            <a:r>
              <a:rPr lang="id" sz="2000" dirty="0" smtClean="0"/>
              <a:t>Penentuan dan evaluasi terhadap kendala - kendala pengukuran dan deskripsi unit usaha beserta lingkungannya.</a:t>
            </a:r>
            <a:endParaRPr lang="id-ID" sz="2000" dirty="0" smtClean="0"/>
          </a:p>
          <a:p>
            <a:pPr marL="342900" indent="-342900" algn="just">
              <a:buFont typeface="+mj-lt"/>
              <a:buAutoNum type="arabicPeriod" startAt="4"/>
            </a:pPr>
            <a:r>
              <a:rPr lang="id" sz="2000" dirty="0" smtClean="0"/>
              <a:t>Pengembangan dan penyusunan pernyataaan umum yang dituangkan dalam bentuk suatu dokumen resmi yang menjadi pedoman umum dalam menyusun standar akuntansi.</a:t>
            </a:r>
            <a:endParaRPr lang="id-ID" sz="2000" dirty="0" smtClean="0"/>
          </a:p>
          <a:p>
            <a:pPr marL="342900" indent="-342900" algn="just">
              <a:buFont typeface="+mj-lt"/>
              <a:buAutoNum type="arabicPeriod" startAt="4"/>
            </a:pPr>
            <a:r>
              <a:rPr lang="id" sz="2000" dirty="0" smtClean="0"/>
              <a:t>Perancang bangunan struktur dan format sistem informasi akuntansi untuk menciptakan, menangkap, mengolah, meringkas, dan menyajikan informasi sesuai dengan standar atau pinsip akuntansi berterima umum.</a:t>
            </a:r>
            <a:endParaRPr lang="id-ID" sz="2000" dirty="0"/>
          </a:p>
        </p:txBody>
      </p:sp>
      <p:sp>
        <p:nvSpPr>
          <p:cNvPr id="3" name="TextBox 2"/>
          <p:cNvSpPr txBox="1"/>
          <p:nvPr/>
        </p:nvSpPr>
        <p:spPr>
          <a:xfrm>
            <a:off x="571472" y="4286256"/>
            <a:ext cx="7929618" cy="1938992"/>
          </a:xfrm>
          <a:prstGeom prst="rect">
            <a:avLst/>
          </a:prstGeom>
          <a:noFill/>
        </p:spPr>
        <p:txBody>
          <a:bodyPr wrap="square" rtlCol="0">
            <a:spAutoFit/>
          </a:bodyPr>
          <a:lstStyle/>
          <a:p>
            <a:pPr algn="just"/>
            <a:r>
              <a:rPr lang="id-ID" sz="2000" dirty="0" smtClean="0"/>
              <a:t>Kemudian timbul pertanyaan s</a:t>
            </a:r>
            <a:r>
              <a:rPr lang="id" sz="2000" dirty="0" smtClean="0"/>
              <a:t>iapa merekayasa</a:t>
            </a:r>
            <a:r>
              <a:rPr lang="id-ID" sz="2000" dirty="0" smtClean="0"/>
              <a:t> ?</a:t>
            </a:r>
          </a:p>
          <a:p>
            <a:pPr algn="just"/>
            <a:endParaRPr lang="id-ID" sz="2000" dirty="0" smtClean="0"/>
          </a:p>
          <a:p>
            <a:pPr algn="just"/>
            <a:r>
              <a:rPr lang="id-ID" sz="2000" dirty="0" smtClean="0"/>
              <a:t>Proses perekayasaan bukan suatu upaya perseorangan (</a:t>
            </a:r>
            <a:r>
              <a:rPr lang="id-ID" sz="2000" i="1" dirty="0" smtClean="0"/>
              <a:t>one-man show</a:t>
            </a:r>
            <a:r>
              <a:rPr lang="id-ID" sz="2000" dirty="0" smtClean="0"/>
              <a:t>) tetapi merupakan upaya tim yang melibatkan berbagai disiplin intelektual dan kekuatan politik mengingat perekayasaan tersebut merupakan suatu proses yang serius yang hasilnya akan berdampak luas dan jangka panjang.</a:t>
            </a:r>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215370" cy="400110"/>
          </a:xfrm>
          <a:prstGeom prst="rect">
            <a:avLst/>
          </a:prstGeom>
          <a:noFill/>
        </p:spPr>
        <p:txBody>
          <a:bodyPr wrap="square" rtlCol="0">
            <a:spAutoFit/>
          </a:bodyPr>
          <a:lstStyle/>
          <a:p>
            <a:r>
              <a:rPr lang="id-ID" sz="2000" dirty="0" smtClean="0"/>
              <a:t>Aspek Semantik Dalam Perekayasaan</a:t>
            </a:r>
            <a:endParaRPr lang="id-ID" sz="2000" dirty="0"/>
          </a:p>
        </p:txBody>
      </p:sp>
      <p:sp>
        <p:nvSpPr>
          <p:cNvPr id="3" name="TextBox 2"/>
          <p:cNvSpPr txBox="1"/>
          <p:nvPr/>
        </p:nvSpPr>
        <p:spPr>
          <a:xfrm>
            <a:off x="500034" y="857232"/>
            <a:ext cx="8072494" cy="3477875"/>
          </a:xfrm>
          <a:prstGeom prst="rect">
            <a:avLst/>
          </a:prstGeom>
          <a:noFill/>
        </p:spPr>
        <p:txBody>
          <a:bodyPr wrap="square" rtlCol="0">
            <a:spAutoFit/>
          </a:bodyPr>
          <a:lstStyle/>
          <a:p>
            <a:pPr algn="just"/>
            <a:r>
              <a:rPr lang="id-ID" sz="2000" dirty="0" smtClean="0"/>
              <a:t>Proses semantik tidak lain adalah proses untuk memilih dan menyimbolkan objek fisis kegiatan perusahaan yang relevan menjadi objek-objek/elemen statemen keuangan sehingga orang yang dituju oleh statemen keuangan dapat membayangkan operasi perusahaan tanpa harus menyaksikan secara langsung. Elemen-elemen/objek statemen keuangan dapat dipandang sebagai simbol kegiatan operasi perusahaan. Objek harus diukur secara finansial dan hasil pengukuran akan menjadi bahan oleh akuntansi. Bahan olah akan menentukan besar kecilnya (</a:t>
            </a:r>
            <a:r>
              <a:rPr lang="id-ID" sz="2000" i="1" dirty="0" smtClean="0"/>
              <a:t>magnitude</a:t>
            </a:r>
            <a:r>
              <a:rPr lang="id-ID" sz="2000" dirty="0" smtClean="0"/>
              <a:t>) elemen. Informasi semantik yang ada dalam statemen keuangan ditunjukkan oleh elemen (</a:t>
            </a:r>
            <a:r>
              <a:rPr lang="id-ID" sz="2000" i="1" dirty="0" smtClean="0"/>
              <a:t>objects</a:t>
            </a:r>
            <a:r>
              <a:rPr lang="id-ID" sz="2000" dirty="0" smtClean="0"/>
              <a:t>), besar kecilnya elemen (</a:t>
            </a:r>
            <a:r>
              <a:rPr lang="id-ID" sz="2000" i="1" dirty="0" smtClean="0"/>
              <a:t>size</a:t>
            </a:r>
            <a:r>
              <a:rPr lang="id-ID" sz="2000" dirty="0" smtClean="0"/>
              <a:t>), serta hubungan antar elemen(</a:t>
            </a:r>
            <a:r>
              <a:rPr lang="id-ID" sz="2000" i="1" dirty="0" smtClean="0"/>
              <a:t>relationship</a:t>
            </a:r>
            <a:r>
              <a:rPr lang="id-ID" sz="2000" dirty="0" smtClean="0"/>
              <a:t>).</a:t>
            </a:r>
            <a:endParaRPr lang="id-ID"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908</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win7</cp:lastModifiedBy>
  <cp:revision>101</cp:revision>
  <dcterms:created xsi:type="dcterms:W3CDTF">2020-02-17T12:52:00Z</dcterms:created>
  <dcterms:modified xsi:type="dcterms:W3CDTF">2020-04-17T02:46:27Z</dcterms:modified>
</cp:coreProperties>
</file>