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421" r:id="rId2"/>
    <p:sldId id="2511" r:id="rId3"/>
    <p:sldId id="2917" r:id="rId4"/>
    <p:sldId id="2274" r:id="rId5"/>
    <p:sldId id="2515" r:id="rId6"/>
    <p:sldId id="2516" r:id="rId7"/>
    <p:sldId id="2523" r:id="rId8"/>
    <p:sldId id="2524" r:id="rId9"/>
    <p:sldId id="2519" r:id="rId10"/>
    <p:sldId id="2520" r:id="rId11"/>
    <p:sldId id="2521" r:id="rId12"/>
    <p:sldId id="2522" r:id="rId13"/>
    <p:sldId id="2279" r:id="rId14"/>
    <p:sldId id="2539" r:id="rId15"/>
    <p:sldId id="2540" r:id="rId16"/>
    <p:sldId id="2503" r:id="rId17"/>
    <p:sldId id="2556" r:id="rId18"/>
    <p:sldId id="2534" r:id="rId19"/>
    <p:sldId id="2541" r:id="rId20"/>
    <p:sldId id="2918" r:id="rId21"/>
    <p:sldId id="2919" r:id="rId22"/>
    <p:sldId id="25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EB9FF-8253-4A80-AC5C-FD58D5E3CA47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5D340-72FD-4F82-8264-A520F86E6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9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romi@romisatriawahono.net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http://romisatriawahono.net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660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C16F2-D737-4845-AA22-15B7B4E8B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358CE-0927-4381-8521-BF2FC7B14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67FCB-BAFD-4602-85B5-4D29EAA4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248AC-AC85-4130-9C5C-7D8C9CF7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B94A-3EE7-42E6-945B-D51B0FC1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2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83A96-947F-4F17-853F-CF9AE27A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CF96E-BFE7-48A2-B28F-75116F25E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13364-9276-4E52-BFA8-C85D198BB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331A1-F3BB-410C-923E-43432D763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EDC92-3542-4731-9091-0D8B402B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3DF5A4-D6C7-4FC2-9751-21D303D83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2F43D-3889-4A5B-BEE4-EB3AF49F9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CE2BD-95B4-49B8-BF15-A514C064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F2839-83DA-4A16-9AE6-E926B4D9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2EA06-B476-424A-B4A7-8004976A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0CF01-33E5-41F4-943B-0FC75440E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1A19D-E402-49B4-BA8B-87D0A8CFE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FB74C-A4E9-41BE-906B-F9184E6A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CA5B0-C5C5-4ED4-AEC4-5A6DC4DB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E8A3C-B0A9-4E85-82F7-D24CBAE4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89DB-C2DD-4B24-A39B-9DB00842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EFD89-1F91-4AF6-9303-1EA75CED5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78920-D242-4490-888C-4E5AE36ED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67F6-0733-4071-B442-1835D798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659E2-D377-4CFF-B8B1-7C236F4AD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6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8FF2-4AD2-4A68-B07C-4BEFB9CAA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813FB-6951-4324-B61A-79E2FD938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0FDDC-55C9-4098-843A-C54F0A165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8DE19-0BCB-4436-A7FB-CE1D49F8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BEA12-2D92-4FB7-A7CF-3E078F17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65796-072D-45C6-A8DC-40562FFB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3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27C9-359F-4B22-A34B-3F943D75B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3F8FB-F8CE-4392-B525-15D64A6D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1A9C7-EB36-46F7-80D2-C40A06114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7716EB-BB57-4936-878A-BE6871CE6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9BE919-2F9D-4655-BDE1-B715A324F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8427E7-6AB1-46AC-B72B-52E872F9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5A63D-3E03-4750-A5A2-0DD0D34E5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C05161-5DC7-429F-9A69-AA183D56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5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E5E07-E665-4F16-9A2F-C2E5BE17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C6B16C-C524-4BA6-B365-0A3A6DC67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E7DF6-6E8D-46B8-8062-9AD80EC6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EBF07-48DC-423A-8005-B0502CA3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532343-D1E1-490A-B99A-A5956070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A58BF6-8AB6-4BC7-B988-9A9C0D478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920E3-38C9-413B-8B28-91FC13F0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AE09-494A-4AC6-89A5-F4924FB6A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A4F65-E654-4B42-828E-FFBAC4537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6D1AF-9D87-4942-BD33-A0FFF3E18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0B2FC-5591-448D-8837-1284EC7E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FBD98-DD02-46F2-B3AF-4D055C1A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05249-6A4F-4553-87BF-F3F0E5EC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4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23365-E82A-4BFD-B9D7-FACBA1E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6AD21-4FB3-42C8-B5F2-C694E5B13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B3B9E-3637-4232-93D3-22BEA94B3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3A60F-6065-4F32-BD43-7098FF00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2BF64-C338-4629-B13E-7C97FE24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FCE0A-6987-45E0-8B1C-C88178E7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0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E56FDB-0538-41CA-9DA6-FC2B48859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EFC42-0BA7-4C40-886A-77A2B449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6C36A-A156-48CB-B72B-35936DECE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010B1-A527-4E26-8ADC-01CA90A62E1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833ED-F152-4864-A15C-856B64CF6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4D76F-4D37-44A7-9663-47B2D6A8E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859D-A915-4F12-86AE-9421A8016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8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3.3 </a:t>
            </a:r>
            <a:r>
              <a:rPr lang="en-US" sz="4000" dirty="0" err="1"/>
              <a:t>Teknik</a:t>
            </a:r>
            <a:r>
              <a:rPr lang="en-US" sz="4000" dirty="0"/>
              <a:t> </a:t>
            </a:r>
            <a:r>
              <a:rPr lang="en-US" sz="4000" dirty="0" err="1"/>
              <a:t>Mereview</a:t>
            </a:r>
            <a:r>
              <a:rPr lang="en-US" sz="4000" dirty="0"/>
              <a:t> Paper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859EA-05E1-487D-BB98-41AAD6CA3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9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352550"/>
            <a:ext cx="8058150" cy="4792663"/>
          </a:xfrm>
        </p:spPr>
        <p:txBody>
          <a:bodyPr/>
          <a:lstStyle/>
          <a:p>
            <a:r>
              <a:rPr lang="fi-FI" sz="3200" dirty="0">
                <a:solidFill>
                  <a:srgbClr val="C00000"/>
                </a:solidFill>
              </a:rPr>
              <a:t>Menarik</a:t>
            </a:r>
            <a:r>
              <a:rPr lang="fi-FI" sz="3200" dirty="0"/>
              <a:t>: Memotivasi kita untuk melakukan</a:t>
            </a:r>
            <a:r>
              <a:rPr lang="id-ID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serius</a:t>
            </a:r>
            <a:endParaRPr lang="en-US" sz="3200" dirty="0"/>
          </a:p>
          <a:p>
            <a:r>
              <a:rPr lang="en-US" sz="3200" dirty="0" err="1">
                <a:solidFill>
                  <a:srgbClr val="C00000"/>
                </a:solidFill>
              </a:rPr>
              <a:t>Bermanfaat</a:t>
            </a:r>
            <a:r>
              <a:rPr lang="en-US" sz="3200" dirty="0"/>
              <a:t>: </a:t>
            </a:r>
            <a:r>
              <a:rPr lang="en-US" sz="3200" dirty="0" err="1"/>
              <a:t>Manfaat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id-ID" sz="3200" dirty="0"/>
              <a:t> </a:t>
            </a:r>
            <a:r>
              <a:rPr lang="sv-SE" sz="3200" dirty="0"/>
              <a:t>skala besar maupun kecil (kampus, sekolah, </a:t>
            </a:r>
            <a:r>
              <a:rPr lang="en-US" sz="3200" dirty="0" err="1"/>
              <a:t>kelurahan</a:t>
            </a:r>
            <a:r>
              <a:rPr lang="en-US" sz="3200" dirty="0"/>
              <a:t>, </a:t>
            </a:r>
            <a:r>
              <a:rPr lang="en-US" sz="3200" dirty="0" err="1"/>
              <a:t>dsb</a:t>
            </a:r>
            <a:r>
              <a:rPr lang="en-US" sz="3200" dirty="0"/>
              <a:t>)</a:t>
            </a:r>
          </a:p>
          <a:p>
            <a:r>
              <a:rPr lang="en-US" sz="3200" dirty="0">
                <a:solidFill>
                  <a:srgbClr val="C00000"/>
                </a:solidFill>
              </a:rPr>
              <a:t>Hal Yang </a:t>
            </a:r>
            <a:r>
              <a:rPr lang="en-US" sz="3200" dirty="0" err="1">
                <a:solidFill>
                  <a:srgbClr val="C00000"/>
                </a:solidFill>
              </a:rPr>
              <a:t>Baru</a:t>
            </a:r>
            <a:r>
              <a:rPr lang="en-US" sz="3200" dirty="0"/>
              <a:t>: </a:t>
            </a:r>
            <a:r>
              <a:rPr lang="en-US" sz="3200" dirty="0" err="1"/>
              <a:t>Solusi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efektif</a:t>
            </a:r>
            <a:r>
              <a:rPr lang="en-US" sz="3200" dirty="0"/>
              <a:t>,</a:t>
            </a:r>
            <a:r>
              <a:rPr lang="id-ID" sz="3200" dirty="0"/>
              <a:t> </a:t>
            </a:r>
            <a:r>
              <a:rPr lang="en-US" sz="3200" dirty="0" err="1"/>
              <a:t>murah</a:t>
            </a:r>
            <a:r>
              <a:rPr lang="en-US" sz="3200" dirty="0"/>
              <a:t>, </a:t>
            </a:r>
            <a:r>
              <a:rPr lang="en-US" sz="3200" dirty="0" err="1"/>
              <a:t>cepat</a:t>
            </a:r>
            <a:r>
              <a:rPr lang="en-US" sz="3200" dirty="0"/>
              <a:t>, </a:t>
            </a:r>
            <a:r>
              <a:rPr lang="en-US" sz="3200" dirty="0" err="1"/>
              <a:t>dsb</a:t>
            </a:r>
            <a:r>
              <a:rPr lang="en-US" sz="3200" dirty="0"/>
              <a:t>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dikomparasi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id-ID" sz="3200" dirty="0"/>
              <a:t> </a:t>
            </a:r>
            <a:r>
              <a:rPr lang="fi-FI" sz="3200" dirty="0"/>
              <a:t>solusi lain. Bisa juga merupakan perbaikan dari</a:t>
            </a:r>
            <a:r>
              <a:rPr lang="id-ID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mekanisme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Syarat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 </a:t>
            </a:r>
            <a:r>
              <a:rPr lang="en-US" err="1"/>
              <a:t>Penelitian</a:t>
            </a:r>
            <a:r>
              <a:rPr lang="en-US"/>
              <a:t> -1-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82B87-6A43-4865-A84B-2B27CB313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8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714" y="1447801"/>
            <a:ext cx="7862637" cy="4792663"/>
          </a:xfrm>
        </p:spPr>
        <p:txBody>
          <a:bodyPr/>
          <a:lstStyle/>
          <a:p>
            <a:r>
              <a:rPr lang="en-US" err="1">
                <a:solidFill>
                  <a:srgbClr val="C00000"/>
                </a:solidFill>
              </a:rPr>
              <a:t>Dapat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Diuji</a:t>
            </a:r>
            <a:r>
              <a:rPr lang="en-US">
                <a:solidFill>
                  <a:srgbClr val="C00000"/>
                </a:solidFill>
              </a:rPr>
              <a:t> (</a:t>
            </a:r>
            <a:r>
              <a:rPr lang="en-US" err="1">
                <a:solidFill>
                  <a:srgbClr val="C00000"/>
                </a:solidFill>
              </a:rPr>
              <a:t>Diukur</a:t>
            </a:r>
            <a:r>
              <a:rPr lang="en-US">
                <a:solidFill>
                  <a:srgbClr val="C00000"/>
                </a:solidFill>
              </a:rPr>
              <a:t>): </a:t>
            </a:r>
            <a:r>
              <a:rPr lang="en-US" err="1"/>
              <a:t>Masalah</a:t>
            </a:r>
            <a:r>
              <a:rPr lang="en-US"/>
              <a:t> </a:t>
            </a:r>
            <a:r>
              <a:rPr lang="en-US" err="1"/>
              <a:t>penelitian</a:t>
            </a:r>
            <a:r>
              <a:rPr lang="en-US"/>
              <a:t> </a:t>
            </a:r>
            <a:r>
              <a:rPr lang="en-US" err="1"/>
              <a:t>beserta</a:t>
            </a:r>
            <a:r>
              <a:rPr lang="id-ID"/>
              <a:t> </a:t>
            </a:r>
            <a:r>
              <a:rPr lang="en-US" err="1"/>
              <a:t>variabel-variablenya</a:t>
            </a:r>
            <a:r>
              <a:rPr lang="en-US"/>
              <a:t> </a:t>
            </a:r>
            <a:r>
              <a:rPr lang="en-US" err="1"/>
              <a:t>harus</a:t>
            </a:r>
            <a:r>
              <a:rPr lang="en-US"/>
              <a:t> </a:t>
            </a:r>
            <a:r>
              <a:rPr lang="en-US" err="1"/>
              <a:t>merupakan</a:t>
            </a:r>
            <a:r>
              <a:rPr lang="en-US"/>
              <a:t> </a:t>
            </a:r>
            <a:r>
              <a:rPr lang="en-US" err="1"/>
              <a:t>sesuatu</a:t>
            </a:r>
            <a:r>
              <a:rPr lang="id-ID"/>
              <a:t> </a:t>
            </a:r>
            <a:r>
              <a:rPr lang="es-ES"/>
              <a:t>yang bisa </a:t>
            </a:r>
            <a:r>
              <a:rPr lang="es-ES" err="1"/>
              <a:t>diuji</a:t>
            </a:r>
            <a:r>
              <a:rPr lang="es-ES"/>
              <a:t> dan </a:t>
            </a:r>
            <a:r>
              <a:rPr lang="es-ES" err="1"/>
              <a:t>diukur</a:t>
            </a:r>
            <a:r>
              <a:rPr lang="es-ES"/>
              <a:t> secara </a:t>
            </a:r>
            <a:r>
              <a:rPr lang="es-ES" err="1"/>
              <a:t>empiris</a:t>
            </a:r>
            <a:r>
              <a:rPr lang="es-ES"/>
              <a:t>. </a:t>
            </a:r>
            <a:r>
              <a:rPr lang="es-ES" err="1"/>
              <a:t>Untuk</a:t>
            </a:r>
            <a:r>
              <a:rPr lang="id-ID"/>
              <a:t> </a:t>
            </a:r>
            <a:r>
              <a:rPr lang="fi-FI"/>
              <a:t>penelitian korelasi, korelasi antara beberapa</a:t>
            </a:r>
            <a:r>
              <a:rPr lang="id-ID"/>
              <a:t> </a:t>
            </a:r>
            <a:r>
              <a:rPr lang="en-US" err="1"/>
              <a:t>variabel</a:t>
            </a:r>
            <a:r>
              <a:rPr lang="en-US"/>
              <a:t> yang </a:t>
            </a:r>
            <a:r>
              <a:rPr lang="en-US" err="1"/>
              <a:t>kita</a:t>
            </a:r>
            <a:r>
              <a:rPr lang="en-US"/>
              <a:t> </a:t>
            </a:r>
            <a:r>
              <a:rPr lang="en-US" err="1"/>
              <a:t>teliti</a:t>
            </a:r>
            <a:r>
              <a:rPr lang="en-US"/>
              <a:t> </a:t>
            </a:r>
            <a:r>
              <a:rPr lang="en-US" err="1"/>
              <a:t>juga</a:t>
            </a:r>
            <a:r>
              <a:rPr lang="en-US"/>
              <a:t> </a:t>
            </a:r>
            <a:r>
              <a:rPr lang="en-US" err="1"/>
              <a:t>harus</a:t>
            </a:r>
            <a:r>
              <a:rPr lang="en-US"/>
              <a:t> </a:t>
            </a:r>
            <a:r>
              <a:rPr lang="en-US" err="1"/>
              <a:t>diuji</a:t>
            </a:r>
            <a:r>
              <a:rPr lang="en-US"/>
              <a:t> </a:t>
            </a:r>
            <a:r>
              <a:rPr lang="en-US" err="1"/>
              <a:t>secara</a:t>
            </a:r>
            <a:r>
              <a:rPr lang="id-ID"/>
              <a:t> </a:t>
            </a:r>
            <a:r>
              <a:rPr lang="en-US" err="1"/>
              <a:t>ilmiah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beberapa</a:t>
            </a:r>
            <a:r>
              <a:rPr lang="en-US"/>
              <a:t> parameter.</a:t>
            </a:r>
          </a:p>
          <a:p>
            <a:r>
              <a:rPr lang="en-US" err="1">
                <a:solidFill>
                  <a:srgbClr val="C00000"/>
                </a:solidFill>
              </a:rPr>
              <a:t>Dapat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Dilaksanakan</a:t>
            </a:r>
            <a:r>
              <a:rPr lang="en-US"/>
              <a:t>: </a:t>
            </a:r>
            <a:r>
              <a:rPr lang="en-US" err="1"/>
              <a:t>Khususnya</a:t>
            </a:r>
            <a:r>
              <a:rPr lang="en-US"/>
              <a:t> </a:t>
            </a:r>
            <a:r>
              <a:rPr lang="en-US" err="1"/>
              <a:t>berkaitan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id-ID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keahlian</a:t>
            </a:r>
            <a:r>
              <a:rPr lang="en-US"/>
              <a:t>, </a:t>
            </a:r>
            <a:r>
              <a:rPr lang="en-US" err="1"/>
              <a:t>ketersediaan</a:t>
            </a:r>
            <a:r>
              <a:rPr lang="en-US"/>
              <a:t> data, </a:t>
            </a:r>
            <a:r>
              <a:rPr lang="en-US" err="1"/>
              <a:t>kecukupan</a:t>
            </a:r>
            <a:r>
              <a:rPr lang="id-ID"/>
              <a:t> </a:t>
            </a:r>
            <a:r>
              <a:rPr lang="en-US" err="1"/>
              <a:t>waktu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dana</a:t>
            </a:r>
            <a:r>
              <a:rPr lang="en-US"/>
              <a:t>. </a:t>
            </a:r>
            <a:r>
              <a:rPr lang="en-US" err="1"/>
              <a:t>Hindari</a:t>
            </a:r>
            <a:r>
              <a:rPr lang="en-US"/>
              <a:t> </a:t>
            </a:r>
            <a:r>
              <a:rPr lang="en-US">
                <a:solidFill>
                  <a:srgbClr val="C00000"/>
                </a:solidFill>
              </a:rPr>
              <a:t>research impossible </a:t>
            </a:r>
            <a:r>
              <a:rPr lang="en-US"/>
              <a:t>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Syarat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 </a:t>
            </a:r>
            <a:r>
              <a:rPr lang="en-US" err="1"/>
              <a:t>Penelitian</a:t>
            </a:r>
            <a:r>
              <a:rPr lang="en-US"/>
              <a:t> -2-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8F99E-9738-4D8F-8A39-A26C19EF3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9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352550"/>
            <a:ext cx="8058150" cy="4792663"/>
          </a:xfrm>
        </p:spPr>
        <p:txBody>
          <a:bodyPr/>
          <a:lstStyle/>
          <a:p>
            <a:r>
              <a:rPr lang="sv-SE" sz="3200" dirty="0">
                <a:solidFill>
                  <a:srgbClr val="C00000"/>
                </a:solidFill>
              </a:rPr>
              <a:t>Merupakan Masalah Yang Penting</a:t>
            </a:r>
            <a:r>
              <a:rPr lang="sv-SE" sz="3200" dirty="0"/>
              <a:t>: Jangan</a:t>
            </a:r>
            <a:r>
              <a:rPr lang="id-ID" sz="3200" dirty="0"/>
              <a:t> </a:t>
            </a:r>
            <a:r>
              <a:rPr lang="sv-SE" sz="3200" dirty="0"/>
              <a:t>melakukan penelitian terhadap suatu masalah</a:t>
            </a:r>
            <a:r>
              <a:rPr lang="id-ID" sz="3200" dirty="0"/>
              <a:t> </a:t>
            </a:r>
            <a:r>
              <a:rPr lang="sv-SE" sz="3200" dirty="0"/>
              <a:t>yang tidak penting</a:t>
            </a:r>
          </a:p>
          <a:p>
            <a:r>
              <a:rPr lang="sv-SE" sz="3200" dirty="0">
                <a:solidFill>
                  <a:srgbClr val="C00000"/>
                </a:solidFill>
              </a:rPr>
              <a:t>Tidak Melanggar Etika</a:t>
            </a:r>
            <a:r>
              <a:rPr lang="sv-SE" sz="3200" dirty="0"/>
              <a:t>: Penelitian harus</a:t>
            </a:r>
            <a:r>
              <a:rPr lang="id-ID" sz="3200" dirty="0"/>
              <a:t> </a:t>
            </a:r>
            <a:r>
              <a:rPr lang="sv-SE" sz="3200" dirty="0"/>
              <a:t>dilakukan dengan kejujuran metodologi, prosedur harus dijelaskan kepada obyek penelitian, tidak melanggar privacy, publikasi</a:t>
            </a:r>
            <a:r>
              <a:rPr lang="id-ID" sz="3200" dirty="0"/>
              <a:t> </a:t>
            </a:r>
            <a:r>
              <a:rPr lang="sv-SE" sz="3200" dirty="0"/>
              <a:t>harus dengan persetujuan obyek penelitian,</a:t>
            </a:r>
            <a:r>
              <a:rPr lang="id-ID" sz="3200" dirty="0"/>
              <a:t> </a:t>
            </a:r>
            <a:r>
              <a:rPr lang="sv-SE" sz="3200" dirty="0"/>
              <a:t>tidak boleh melakukan penipuan dalam</a:t>
            </a:r>
            <a:r>
              <a:rPr lang="id-ID" sz="3200" dirty="0"/>
              <a:t> </a:t>
            </a:r>
            <a:r>
              <a:rPr lang="sv-SE" sz="3200" dirty="0"/>
              <a:t>pengambilan data maupun pengolahan data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Syarat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 </a:t>
            </a:r>
            <a:r>
              <a:rPr lang="en-US" err="1"/>
              <a:t>Penelitian</a:t>
            </a:r>
            <a:r>
              <a:rPr lang="en-US"/>
              <a:t> -3-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C774A-CFD3-4698-B6E7-7E99C1792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4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498" y="1447800"/>
            <a:ext cx="8040103" cy="5105400"/>
          </a:xfrm>
        </p:spPr>
        <p:txBody>
          <a:bodyPr>
            <a:normAutofit lnSpcReduction="10000"/>
          </a:bodyPr>
          <a:lstStyle/>
          <a:p>
            <a:r>
              <a:rPr lang="id-ID" dirty="0"/>
              <a:t>Technical Paper:</a:t>
            </a:r>
          </a:p>
          <a:p>
            <a:pPr lvl="1"/>
            <a:r>
              <a:rPr lang="id-ID" dirty="0"/>
              <a:t>Judul: </a:t>
            </a:r>
            <a:r>
              <a:rPr lang="en-US" dirty="0">
                <a:solidFill>
                  <a:srgbClr val="C00000"/>
                </a:solidFill>
              </a:rPr>
              <a:t>Chinese Grain Production Forecasting Method Based on Particle Swarm Optimization-based Support Vector Machine</a:t>
            </a:r>
            <a:endParaRPr lang="id-ID" dirty="0">
              <a:solidFill>
                <a:srgbClr val="C00000"/>
              </a:solidFill>
            </a:endParaRPr>
          </a:p>
          <a:p>
            <a:pPr lvl="1"/>
            <a:r>
              <a:rPr lang="id-ID" dirty="0"/>
              <a:t>Author: </a:t>
            </a:r>
            <a:r>
              <a:rPr lang="en-US" dirty="0"/>
              <a:t>Sheng-Wei </a:t>
            </a:r>
            <a:r>
              <a:rPr lang="en-US" dirty="0" err="1"/>
              <a:t>Fei</a:t>
            </a:r>
            <a:r>
              <a:rPr lang="en-US" dirty="0"/>
              <a:t>, Yu-Bin Miao and Cheng-Liang Liu</a:t>
            </a:r>
            <a:endParaRPr lang="id-ID" dirty="0"/>
          </a:p>
          <a:p>
            <a:pPr lvl="1"/>
            <a:r>
              <a:rPr lang="id-ID" dirty="0"/>
              <a:t>Publications: </a:t>
            </a:r>
            <a:r>
              <a:rPr lang="en-US" dirty="0"/>
              <a:t>Recent Patents on Engineering 2009, 3, 8-12</a:t>
            </a:r>
          </a:p>
          <a:p>
            <a:pPr lvl="1"/>
            <a:r>
              <a:rPr lang="en-US" dirty="0"/>
              <a:t>Download: </a:t>
            </a:r>
            <a:r>
              <a:rPr lang="en-US" sz="2000" b="1" dirty="0">
                <a:solidFill>
                  <a:srgbClr val="0070C0"/>
                </a:solidFill>
              </a:rPr>
              <a:t>http://romisatriawahono.net/lecture/rm/paper/</a:t>
            </a:r>
            <a:endParaRPr lang="en-US" sz="2000" b="1" dirty="0"/>
          </a:p>
          <a:p>
            <a:pPr lvl="1"/>
            <a:endParaRPr lang="id-ID" sz="2200" i="1" dirty="0">
              <a:solidFill>
                <a:srgbClr val="C00000"/>
              </a:solidFill>
            </a:endParaRPr>
          </a:p>
          <a:p>
            <a:r>
              <a:rPr lang="id-ID" dirty="0"/>
              <a:t>Tugas</a:t>
            </a:r>
            <a:r>
              <a:rPr lang="en-US" dirty="0"/>
              <a:t>:</a:t>
            </a:r>
            <a:endParaRPr lang="id-ID" dirty="0"/>
          </a:p>
          <a:p>
            <a:pPr marL="457200" lvl="1" indent="0">
              <a:buNone/>
            </a:pPr>
            <a:r>
              <a:rPr lang="id-ID" dirty="0"/>
              <a:t>Pahami dan rangkumkan paper di atas dalam </a:t>
            </a:r>
            <a:r>
              <a:rPr lang="en-US" dirty="0"/>
              <a:t>3</a:t>
            </a:r>
            <a:r>
              <a:rPr lang="id-ID" dirty="0"/>
              <a:t> slide:</a:t>
            </a:r>
          </a:p>
          <a:p>
            <a:pPr marL="1263650" lvl="2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M</a:t>
            </a:r>
            <a:r>
              <a:rPr lang="id-ID" sz="2400" dirty="0">
                <a:solidFill>
                  <a:srgbClr val="C00000"/>
                </a:solidFill>
              </a:rPr>
              <a:t>asalah penelitian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chemeClr val="bg1">
                    <a:lumMod val="75000"/>
                  </a:schemeClr>
                </a:solidFill>
              </a:rPr>
              <a:t>Metode-metode yang ada (State-</a:t>
            </a:r>
            <a:r>
              <a:rPr lang="id-ID" sz="2400" dirty="0" err="1">
                <a:solidFill>
                  <a:schemeClr val="bg1">
                    <a:lumMod val="75000"/>
                  </a:schemeClr>
                </a:solidFill>
              </a:rPr>
              <a:t>of</a:t>
            </a:r>
            <a:r>
              <a:rPr lang="id-ID" sz="2400" dirty="0">
                <a:solidFill>
                  <a:schemeClr val="bg1">
                    <a:lumMod val="75000"/>
                  </a:schemeClr>
                </a:solidFill>
              </a:rPr>
              <a:t>-</a:t>
            </a:r>
            <a:r>
              <a:rPr lang="id-ID" sz="2400" dirty="0" err="1">
                <a:solidFill>
                  <a:schemeClr val="bg1">
                    <a:lumMod val="75000"/>
                  </a:schemeClr>
                </a:solidFill>
              </a:rPr>
              <a:t>the-art</a:t>
            </a:r>
            <a:r>
              <a:rPr lang="id-ID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bg1">
                    <a:lumMod val="75000"/>
                  </a:schemeClr>
                </a:solidFill>
              </a:rPr>
              <a:t>Method</a:t>
            </a:r>
            <a:r>
              <a:rPr lang="id-ID" sz="2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chemeClr val="bg1">
                    <a:lumMod val="75000"/>
                  </a:schemeClr>
                </a:solidFill>
              </a:rPr>
              <a:t>Metode yang diusulkan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chemeClr val="bg1">
                    <a:lumMod val="75000"/>
                  </a:schemeClr>
                </a:solidFill>
              </a:rPr>
              <a:t>Metode pengukuran penelitian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90500"/>
            <a:ext cx="8789988" cy="647700"/>
          </a:xfrm>
        </p:spPr>
        <p:txBody>
          <a:bodyPr/>
          <a:lstStyle/>
          <a:p>
            <a:r>
              <a:rPr lang="id-ID" sz="3800" dirty="0"/>
              <a:t>Latihan </a:t>
            </a:r>
            <a:r>
              <a:rPr lang="en-US" sz="3800" dirty="0" err="1"/>
              <a:t>Mer</a:t>
            </a:r>
            <a:r>
              <a:rPr lang="id-ID" sz="3800" dirty="0"/>
              <a:t>eview Paper</a:t>
            </a:r>
            <a:endParaRPr lang="en-US" sz="3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4BDBF-F513-4B52-8EDE-65D80F48A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Object: </a:t>
            </a:r>
            <a:r>
              <a:rPr lang="en-US" dirty="0" err="1"/>
              <a:t>Padi</a:t>
            </a:r>
            <a:endParaRPr lang="en-US" dirty="0"/>
          </a:p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: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Padi</a:t>
            </a:r>
            <a:endParaRPr lang="en-US" dirty="0"/>
          </a:p>
          <a:p>
            <a:r>
              <a:rPr lang="en-US" dirty="0" err="1"/>
              <a:t>Metode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Konvensional</a:t>
            </a:r>
            <a:r>
              <a:rPr lang="en-US" dirty="0"/>
              <a:t>: Remote Sensing, </a:t>
            </a:r>
            <a:r>
              <a:rPr lang="en-US" dirty="0" err="1"/>
              <a:t>Statistik</a:t>
            </a:r>
            <a:endParaRPr lang="en-US" dirty="0"/>
          </a:p>
          <a:p>
            <a:pPr lvl="2"/>
            <a:r>
              <a:rPr lang="en-US" dirty="0" err="1"/>
              <a:t>Masalah</a:t>
            </a:r>
            <a:r>
              <a:rPr lang="en-US" dirty="0"/>
              <a:t>: </a:t>
            </a:r>
            <a:r>
              <a:rPr lang="en-US" dirty="0" err="1"/>
              <a:t>tingkat</a:t>
            </a:r>
            <a:r>
              <a:rPr lang="en-US" dirty="0"/>
              <a:t> error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  <a:p>
            <a:pPr lvl="1"/>
            <a:r>
              <a:rPr lang="en-US" dirty="0"/>
              <a:t>Time Series:  NN, GM, SVM</a:t>
            </a:r>
          </a:p>
          <a:p>
            <a:pPr lvl="2"/>
            <a:r>
              <a:rPr lang="en-US" dirty="0"/>
              <a:t>SVM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NN </a:t>
            </a:r>
            <a:r>
              <a:rPr lang="en-US" dirty="0" err="1"/>
              <a:t>dan</a:t>
            </a:r>
            <a:r>
              <a:rPr lang="en-US" dirty="0"/>
              <a:t> GM</a:t>
            </a:r>
          </a:p>
          <a:p>
            <a:r>
              <a:rPr lang="en-US" dirty="0" err="1"/>
              <a:t>Masalah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SVM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NN </a:t>
            </a:r>
            <a:r>
              <a:rPr lang="en-US" dirty="0" err="1"/>
              <a:t>dan</a:t>
            </a:r>
            <a:r>
              <a:rPr lang="en-US" dirty="0"/>
              <a:t> GM,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parameter (C, e, gamma)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Prediksi</a:t>
            </a:r>
            <a:r>
              <a:rPr lang="en-US" sz="3200" dirty="0"/>
              <a:t> </a:t>
            </a:r>
            <a:r>
              <a:rPr lang="en-US" sz="3200" dirty="0" err="1"/>
              <a:t>Produksi</a:t>
            </a:r>
            <a:r>
              <a:rPr lang="en-US" sz="3200" dirty="0"/>
              <a:t> </a:t>
            </a:r>
            <a:r>
              <a:rPr lang="en-US" sz="3200" dirty="0" err="1"/>
              <a:t>Padi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SVM</a:t>
            </a:r>
            <a:r>
              <a:rPr lang="en-US" sz="3200" dirty="0"/>
              <a:t> </a:t>
            </a:r>
            <a:r>
              <a:rPr lang="en-US" sz="3200" dirty="0" err="1"/>
              <a:t>berbasis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PSO</a:t>
            </a:r>
            <a:endParaRPr lang="id-ID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70418-0D4C-4555-9E78-0FA22DF73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3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498" y="1143000"/>
            <a:ext cx="8040103" cy="5715000"/>
          </a:xfrm>
        </p:spPr>
        <p:txBody>
          <a:bodyPr>
            <a:normAutofit/>
          </a:bodyPr>
          <a:lstStyle/>
          <a:p>
            <a:r>
              <a:rPr lang="id-ID" dirty="0"/>
              <a:t>Technical Paper:</a:t>
            </a:r>
          </a:p>
          <a:p>
            <a:pPr lvl="1"/>
            <a:r>
              <a:rPr lang="id-ID" dirty="0"/>
              <a:t>Judul: </a:t>
            </a:r>
            <a:r>
              <a:rPr lang="en-US" dirty="0">
                <a:solidFill>
                  <a:srgbClr val="C00000"/>
                </a:solidFill>
              </a:rPr>
              <a:t>Resampling Logistic Regression </a:t>
            </a:r>
            <a:r>
              <a:rPr lang="en-US" dirty="0" err="1">
                <a:solidFill>
                  <a:srgbClr val="C00000"/>
                </a:solidFill>
              </a:rPr>
              <a:t>untuk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Penanganan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Ketidakseimbangan</a:t>
            </a:r>
            <a:r>
              <a:rPr lang="en-US" dirty="0">
                <a:solidFill>
                  <a:srgbClr val="C00000"/>
                </a:solidFill>
              </a:rPr>
              <a:t> Class </a:t>
            </a:r>
            <a:r>
              <a:rPr lang="en-US" dirty="0" err="1">
                <a:solidFill>
                  <a:srgbClr val="C00000"/>
                </a:solidFill>
              </a:rPr>
              <a:t>pada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Prediksi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Cacat</a:t>
            </a:r>
            <a:r>
              <a:rPr lang="en-US" dirty="0">
                <a:solidFill>
                  <a:srgbClr val="C00000"/>
                </a:solidFill>
              </a:rPr>
              <a:t> Software</a:t>
            </a:r>
          </a:p>
          <a:p>
            <a:pPr lvl="1"/>
            <a:r>
              <a:rPr lang="id-ID" dirty="0" err="1"/>
              <a:t>Author</a:t>
            </a:r>
            <a:r>
              <a:rPr lang="id-ID" dirty="0"/>
              <a:t>: </a:t>
            </a:r>
            <a:r>
              <a:rPr lang="id-ID" dirty="0" err="1"/>
              <a:t>Harsih</a:t>
            </a:r>
            <a:r>
              <a:rPr lang="id-ID" dirty="0"/>
              <a:t> Rianto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Romi Satria Wahono</a:t>
            </a:r>
          </a:p>
          <a:p>
            <a:pPr lvl="1"/>
            <a:r>
              <a:rPr lang="id-ID" dirty="0" err="1"/>
              <a:t>Publications</a:t>
            </a:r>
            <a:r>
              <a:rPr lang="id-ID" dirty="0"/>
              <a:t>: </a:t>
            </a:r>
            <a:r>
              <a:rPr lang="en-US" dirty="0"/>
              <a:t>Journal of Software Engineering, Vol. 1, No. 1, April 2015</a:t>
            </a:r>
          </a:p>
          <a:p>
            <a:pPr lvl="1"/>
            <a:r>
              <a:rPr lang="en-US" dirty="0"/>
              <a:t>Download: </a:t>
            </a:r>
            <a:r>
              <a:rPr lang="en-US" sz="2000" b="1" dirty="0">
                <a:solidFill>
                  <a:srgbClr val="0070C0"/>
                </a:solidFill>
              </a:rPr>
              <a:t>http://romisatriawahono.net/lecture/rm/paper/</a:t>
            </a:r>
            <a:endParaRPr lang="en-US" sz="2000" b="1" dirty="0"/>
          </a:p>
          <a:p>
            <a:pPr lvl="1"/>
            <a:endParaRPr lang="id-ID" sz="2200" i="1" dirty="0">
              <a:solidFill>
                <a:srgbClr val="C00000"/>
              </a:solidFill>
            </a:endParaRPr>
          </a:p>
          <a:p>
            <a:r>
              <a:rPr lang="id-ID" dirty="0"/>
              <a:t>Tugas</a:t>
            </a:r>
            <a:r>
              <a:rPr lang="en-US" dirty="0"/>
              <a:t>:</a:t>
            </a:r>
            <a:endParaRPr lang="id-ID" dirty="0"/>
          </a:p>
          <a:p>
            <a:pPr marL="457200" lvl="1" indent="0">
              <a:buNone/>
            </a:pPr>
            <a:r>
              <a:rPr lang="id-ID" dirty="0"/>
              <a:t>Pahami dan rangkumkan paper di atas dalam </a:t>
            </a:r>
            <a:r>
              <a:rPr lang="en-US" dirty="0"/>
              <a:t>3</a:t>
            </a:r>
            <a:r>
              <a:rPr lang="id-ID" dirty="0"/>
              <a:t> slide:</a:t>
            </a:r>
          </a:p>
          <a:p>
            <a:pPr marL="1263650" lvl="2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M</a:t>
            </a:r>
            <a:r>
              <a:rPr lang="id-ID" sz="2400" dirty="0">
                <a:solidFill>
                  <a:srgbClr val="C00000"/>
                </a:solidFill>
              </a:rPr>
              <a:t>asalah penelitian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Metode-metode yang ada (State-</a:t>
            </a:r>
            <a:r>
              <a:rPr lang="id-ID" sz="2400" dirty="0" err="1">
                <a:solidFill>
                  <a:srgbClr val="C00000"/>
                </a:solidFill>
              </a:rPr>
              <a:t>of</a:t>
            </a:r>
            <a:r>
              <a:rPr lang="id-ID" sz="2400" dirty="0">
                <a:solidFill>
                  <a:srgbClr val="C00000"/>
                </a:solidFill>
              </a:rPr>
              <a:t>-</a:t>
            </a:r>
            <a:r>
              <a:rPr lang="id-ID" sz="2400" dirty="0" err="1">
                <a:solidFill>
                  <a:srgbClr val="C00000"/>
                </a:solidFill>
              </a:rPr>
              <a:t>the-art</a:t>
            </a:r>
            <a:r>
              <a:rPr lang="id-ID" sz="2400" dirty="0">
                <a:solidFill>
                  <a:srgbClr val="C00000"/>
                </a:solidFill>
              </a:rPr>
              <a:t> </a:t>
            </a:r>
            <a:r>
              <a:rPr lang="id-ID" sz="2400" dirty="0" err="1">
                <a:solidFill>
                  <a:srgbClr val="C00000"/>
                </a:solidFill>
              </a:rPr>
              <a:t>Method</a:t>
            </a:r>
            <a:r>
              <a:rPr lang="id-ID" sz="2400" dirty="0">
                <a:solidFill>
                  <a:srgbClr val="C00000"/>
                </a:solidFill>
              </a:rPr>
              <a:t>)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yang diusulkan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pengukuran penelitian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8789988" cy="647700"/>
          </a:xfrm>
        </p:spPr>
        <p:txBody>
          <a:bodyPr/>
          <a:lstStyle/>
          <a:p>
            <a:r>
              <a:rPr lang="id-ID" sz="3800" dirty="0"/>
              <a:t>Latihan </a:t>
            </a:r>
            <a:r>
              <a:rPr lang="en-US" sz="3800" dirty="0" err="1"/>
              <a:t>Mer</a:t>
            </a:r>
            <a:r>
              <a:rPr lang="id-ID" sz="3800" dirty="0"/>
              <a:t>eview Paper</a:t>
            </a:r>
            <a:endParaRPr lang="en-US" sz="3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96187-6162-415D-A819-41E7390E5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143000"/>
            <a:ext cx="8077200" cy="5181600"/>
          </a:xfrm>
        </p:spPr>
        <p:txBody>
          <a:bodyPr>
            <a:normAutofit lnSpcReduction="10000"/>
          </a:bodyPr>
          <a:lstStyle/>
          <a:p>
            <a:r>
              <a:rPr lang="id-ID" dirty="0"/>
              <a:t>Technical Paper:</a:t>
            </a:r>
          </a:p>
          <a:p>
            <a:pPr lvl="1"/>
            <a:r>
              <a:rPr lang="id-ID" dirty="0"/>
              <a:t>Judul: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Genetic Algorithms With Guided and Local Search Strategies for University Course Timetabling</a:t>
            </a:r>
          </a:p>
          <a:p>
            <a:pPr lvl="1"/>
            <a:r>
              <a:rPr lang="id-ID" dirty="0"/>
              <a:t>Author: </a:t>
            </a:r>
            <a:r>
              <a:rPr lang="en-US" dirty="0" err="1"/>
              <a:t>Shengxiang</a:t>
            </a:r>
            <a:r>
              <a:rPr lang="en-US" dirty="0"/>
              <a:t> Yang and </a:t>
            </a:r>
            <a:r>
              <a:rPr lang="en-US" dirty="0" err="1"/>
              <a:t>Sadaf</a:t>
            </a:r>
            <a:r>
              <a:rPr lang="en-US" dirty="0"/>
              <a:t> </a:t>
            </a:r>
            <a:r>
              <a:rPr lang="en-US" dirty="0" err="1"/>
              <a:t>Naseem</a:t>
            </a:r>
            <a:r>
              <a:rPr lang="en-US" dirty="0"/>
              <a:t> </a:t>
            </a:r>
            <a:r>
              <a:rPr lang="en-US" dirty="0" err="1"/>
              <a:t>Jat</a:t>
            </a:r>
            <a:endParaRPr lang="en-US" dirty="0"/>
          </a:p>
          <a:p>
            <a:pPr lvl="1"/>
            <a:r>
              <a:rPr lang="id-ID" dirty="0"/>
              <a:t>Publications: </a:t>
            </a:r>
            <a:r>
              <a:rPr lang="en-US" dirty="0"/>
              <a:t>IEEE Transactions on Systems, Man and Cybernetics Vol. 41, No. 1, 2011</a:t>
            </a:r>
          </a:p>
          <a:p>
            <a:pPr lvl="1"/>
            <a:r>
              <a:rPr lang="en-US" dirty="0"/>
              <a:t>Download: </a:t>
            </a:r>
            <a:r>
              <a:rPr lang="en-US" sz="2200" b="1" dirty="0">
                <a:solidFill>
                  <a:srgbClr val="0070C0"/>
                </a:solidFill>
              </a:rPr>
              <a:t>http://romisatriawahono.net/lecture/rm/paper/</a:t>
            </a:r>
          </a:p>
          <a:p>
            <a:pPr lvl="1"/>
            <a:endParaRPr lang="id-ID" sz="2200" i="1" dirty="0">
              <a:solidFill>
                <a:srgbClr val="C00000"/>
              </a:solidFill>
            </a:endParaRPr>
          </a:p>
          <a:p>
            <a:r>
              <a:rPr lang="id-ID" dirty="0"/>
              <a:t>Tugas</a:t>
            </a:r>
            <a:r>
              <a:rPr lang="en-US" dirty="0"/>
              <a:t>:</a:t>
            </a:r>
            <a:endParaRPr lang="id-ID" dirty="0"/>
          </a:p>
          <a:p>
            <a:pPr marL="457200" lvl="1" indent="0">
              <a:buNone/>
            </a:pPr>
            <a:r>
              <a:rPr lang="id-ID" dirty="0"/>
              <a:t>Pahami dan rangkumkan paper di atas dalam </a:t>
            </a:r>
            <a:r>
              <a:rPr lang="en-US" dirty="0"/>
              <a:t>3</a:t>
            </a:r>
            <a:r>
              <a:rPr lang="id-ID" dirty="0"/>
              <a:t> slide:</a:t>
            </a:r>
          </a:p>
          <a:p>
            <a:pPr marL="1263650" lvl="2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M</a:t>
            </a:r>
            <a:r>
              <a:rPr lang="id-ID" sz="2400" dirty="0">
                <a:solidFill>
                  <a:srgbClr val="C00000"/>
                </a:solidFill>
              </a:rPr>
              <a:t>asalah penelitian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Metode-metode yang ada (State-</a:t>
            </a:r>
            <a:r>
              <a:rPr lang="id-ID" sz="2400" dirty="0" err="1">
                <a:solidFill>
                  <a:srgbClr val="C00000"/>
                </a:solidFill>
              </a:rPr>
              <a:t>of</a:t>
            </a:r>
            <a:r>
              <a:rPr lang="id-ID" sz="2400" dirty="0">
                <a:solidFill>
                  <a:srgbClr val="C00000"/>
                </a:solidFill>
              </a:rPr>
              <a:t>-</a:t>
            </a:r>
            <a:r>
              <a:rPr lang="id-ID" sz="2400" dirty="0" err="1">
                <a:solidFill>
                  <a:srgbClr val="C00000"/>
                </a:solidFill>
              </a:rPr>
              <a:t>the-art</a:t>
            </a:r>
            <a:r>
              <a:rPr lang="id-ID" sz="2400" dirty="0">
                <a:solidFill>
                  <a:srgbClr val="C00000"/>
                </a:solidFill>
              </a:rPr>
              <a:t> </a:t>
            </a:r>
            <a:r>
              <a:rPr lang="id-ID" sz="2400" dirty="0" err="1">
                <a:solidFill>
                  <a:srgbClr val="C00000"/>
                </a:solidFill>
              </a:rPr>
              <a:t>Method</a:t>
            </a:r>
            <a:r>
              <a:rPr lang="id-ID" sz="2400" dirty="0">
                <a:solidFill>
                  <a:srgbClr val="C00000"/>
                </a:solidFill>
              </a:rPr>
              <a:t>)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yang diusulkan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pengukuran penelitian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90500"/>
            <a:ext cx="8789988" cy="647700"/>
          </a:xfrm>
        </p:spPr>
        <p:txBody>
          <a:bodyPr/>
          <a:lstStyle/>
          <a:p>
            <a:r>
              <a:rPr lang="id-ID" sz="3800" dirty="0"/>
              <a:t>Latihan </a:t>
            </a:r>
            <a:r>
              <a:rPr lang="en-US" sz="3800" dirty="0" err="1"/>
              <a:t>Mer</a:t>
            </a:r>
            <a:r>
              <a:rPr lang="id-ID" sz="3800" dirty="0" err="1"/>
              <a:t>eview</a:t>
            </a:r>
            <a:r>
              <a:rPr lang="id-ID" sz="3800" dirty="0"/>
              <a:t> Paper</a:t>
            </a:r>
            <a:endParaRPr lang="en-US" sz="3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59CD2-BE91-4614-A6B0-FEC2B0D98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9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498" y="1066800"/>
            <a:ext cx="8040103" cy="5486400"/>
          </a:xfrm>
        </p:spPr>
        <p:txBody>
          <a:bodyPr>
            <a:normAutofit fontScale="92500"/>
          </a:bodyPr>
          <a:lstStyle/>
          <a:p>
            <a:r>
              <a:rPr lang="id-ID" dirty="0"/>
              <a:t>Technical Paper:</a:t>
            </a:r>
          </a:p>
          <a:p>
            <a:pPr lvl="1"/>
            <a:r>
              <a:rPr lang="id-ID" dirty="0"/>
              <a:t>Judul: </a:t>
            </a:r>
            <a:r>
              <a:rPr lang="en-US" dirty="0" err="1">
                <a:solidFill>
                  <a:srgbClr val="C00000"/>
                </a:solidFill>
              </a:rPr>
              <a:t>Integrasi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Kromosom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Buatan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Dinamis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untuk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Memecahkan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Masalah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Konvergensi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Prematur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pada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Algoritma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Genetika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untuk</a:t>
            </a:r>
            <a:r>
              <a:rPr lang="en-US" dirty="0">
                <a:solidFill>
                  <a:srgbClr val="C00000"/>
                </a:solidFill>
              </a:rPr>
              <a:t> Traveling</a:t>
            </a:r>
            <a:r>
              <a:rPr lang="id-ID" dirty="0">
                <a:solidFill>
                  <a:srgbClr val="C00000"/>
                </a:solidFill>
              </a:rPr>
              <a:t> </a:t>
            </a:r>
            <a:r>
              <a:rPr lang="id-ID" dirty="0" err="1">
                <a:solidFill>
                  <a:srgbClr val="C00000"/>
                </a:solidFill>
              </a:rPr>
              <a:t>Salesman</a:t>
            </a:r>
            <a:r>
              <a:rPr lang="id-ID" dirty="0">
                <a:solidFill>
                  <a:srgbClr val="C00000"/>
                </a:solidFill>
              </a:rPr>
              <a:t> Problem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id-ID" dirty="0" err="1"/>
              <a:t>Author</a:t>
            </a:r>
            <a:r>
              <a:rPr lang="id-ID" dirty="0"/>
              <a:t>: </a:t>
            </a:r>
            <a:r>
              <a:rPr lang="en-US" dirty="0"/>
              <a:t>Muhammad </a:t>
            </a:r>
            <a:r>
              <a:rPr lang="en-US" dirty="0" err="1"/>
              <a:t>Rikzam</a:t>
            </a:r>
            <a:r>
              <a:rPr lang="en-US" dirty="0"/>
              <a:t> Kamal </a:t>
            </a:r>
            <a:r>
              <a:rPr lang="en-US" dirty="0" err="1"/>
              <a:t>dan</a:t>
            </a:r>
            <a:r>
              <a:rPr lang="en-US" dirty="0"/>
              <a:t> Romi Satria Wahono</a:t>
            </a:r>
          </a:p>
          <a:p>
            <a:pPr lvl="1"/>
            <a:r>
              <a:rPr lang="id-ID" dirty="0" err="1"/>
              <a:t>Publications</a:t>
            </a:r>
            <a:r>
              <a:rPr lang="id-ID" dirty="0"/>
              <a:t>: </a:t>
            </a:r>
            <a:r>
              <a:rPr lang="en-US" dirty="0"/>
              <a:t>Journal of Intelligent Systems, Vol. 1, No. 2, December 2015</a:t>
            </a:r>
          </a:p>
          <a:p>
            <a:pPr lvl="1"/>
            <a:r>
              <a:rPr lang="en-US" dirty="0"/>
              <a:t>Download: </a:t>
            </a:r>
            <a:r>
              <a:rPr lang="en-US" sz="2000" b="1" dirty="0">
                <a:solidFill>
                  <a:srgbClr val="0070C0"/>
                </a:solidFill>
              </a:rPr>
              <a:t>http://romisatriawahono.net/lecture/rm/paper/</a:t>
            </a:r>
            <a:endParaRPr lang="en-US" sz="2000" b="1" dirty="0"/>
          </a:p>
          <a:p>
            <a:pPr lvl="1"/>
            <a:endParaRPr lang="id-ID" sz="2200" i="1" dirty="0">
              <a:solidFill>
                <a:srgbClr val="C00000"/>
              </a:solidFill>
            </a:endParaRPr>
          </a:p>
          <a:p>
            <a:r>
              <a:rPr lang="id-ID" dirty="0"/>
              <a:t>Tugas</a:t>
            </a:r>
            <a:r>
              <a:rPr lang="en-US" dirty="0"/>
              <a:t>:</a:t>
            </a:r>
            <a:endParaRPr lang="id-ID" dirty="0"/>
          </a:p>
          <a:p>
            <a:pPr marL="457200" lvl="1" indent="0">
              <a:buNone/>
            </a:pPr>
            <a:r>
              <a:rPr lang="id-ID" dirty="0"/>
              <a:t>Pahami dan rangkumkan paper di atas dalam </a:t>
            </a:r>
            <a:r>
              <a:rPr lang="en-US" dirty="0"/>
              <a:t>3</a:t>
            </a:r>
            <a:r>
              <a:rPr lang="id-ID" dirty="0"/>
              <a:t> slide:</a:t>
            </a:r>
          </a:p>
          <a:p>
            <a:pPr marL="1263650" lvl="2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M</a:t>
            </a:r>
            <a:r>
              <a:rPr lang="id-ID" sz="2400" dirty="0">
                <a:solidFill>
                  <a:srgbClr val="C00000"/>
                </a:solidFill>
              </a:rPr>
              <a:t>asalah penelitian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Metode-metode yang ada (State-</a:t>
            </a:r>
            <a:r>
              <a:rPr lang="id-ID" sz="2400" dirty="0" err="1">
                <a:solidFill>
                  <a:srgbClr val="C00000"/>
                </a:solidFill>
              </a:rPr>
              <a:t>of</a:t>
            </a:r>
            <a:r>
              <a:rPr lang="id-ID" sz="2400" dirty="0">
                <a:solidFill>
                  <a:srgbClr val="C00000"/>
                </a:solidFill>
              </a:rPr>
              <a:t>-</a:t>
            </a:r>
            <a:r>
              <a:rPr lang="id-ID" sz="2400" dirty="0" err="1">
                <a:solidFill>
                  <a:srgbClr val="C00000"/>
                </a:solidFill>
              </a:rPr>
              <a:t>the-art</a:t>
            </a:r>
            <a:r>
              <a:rPr lang="id-ID" sz="2400" dirty="0">
                <a:solidFill>
                  <a:srgbClr val="C00000"/>
                </a:solidFill>
              </a:rPr>
              <a:t> </a:t>
            </a:r>
            <a:r>
              <a:rPr lang="id-ID" sz="2400" dirty="0" err="1">
                <a:solidFill>
                  <a:srgbClr val="C00000"/>
                </a:solidFill>
              </a:rPr>
              <a:t>Method</a:t>
            </a:r>
            <a:r>
              <a:rPr lang="id-ID" sz="2400" dirty="0">
                <a:solidFill>
                  <a:srgbClr val="C00000"/>
                </a:solidFill>
              </a:rPr>
              <a:t>)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yang diusulkan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pengukuran penelitian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8789988" cy="647700"/>
          </a:xfrm>
        </p:spPr>
        <p:txBody>
          <a:bodyPr/>
          <a:lstStyle/>
          <a:p>
            <a:r>
              <a:rPr lang="id-ID" sz="3800" dirty="0"/>
              <a:t>Latihan </a:t>
            </a:r>
            <a:r>
              <a:rPr lang="en-US" sz="3800" dirty="0" err="1"/>
              <a:t>Mer</a:t>
            </a:r>
            <a:r>
              <a:rPr lang="id-ID" sz="3800" dirty="0"/>
              <a:t>eview Paper</a:t>
            </a:r>
            <a:endParaRPr lang="en-US" sz="3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9D2EB-A001-4541-9B37-930D5338E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93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19200"/>
            <a:ext cx="8229600" cy="5486400"/>
          </a:xfrm>
        </p:spPr>
        <p:txBody>
          <a:bodyPr>
            <a:normAutofit/>
          </a:bodyPr>
          <a:lstStyle/>
          <a:p>
            <a:r>
              <a:rPr lang="id-ID" dirty="0"/>
              <a:t>Technical Paper:</a:t>
            </a:r>
          </a:p>
          <a:p>
            <a:pPr lvl="1"/>
            <a:r>
              <a:rPr lang="id-ID" sz="2200" dirty="0"/>
              <a:t>Judul: </a:t>
            </a:r>
            <a:r>
              <a:rPr lang="en-US" sz="2200" dirty="0">
                <a:solidFill>
                  <a:srgbClr val="C00000"/>
                </a:solidFill>
              </a:rPr>
              <a:t>Credal-C4.5: Decision tree based on imprecise probabilities to classify noisy data</a:t>
            </a:r>
          </a:p>
          <a:p>
            <a:pPr lvl="1"/>
            <a:r>
              <a:rPr lang="id-ID" sz="2200" dirty="0"/>
              <a:t>Author: </a:t>
            </a:r>
            <a:r>
              <a:rPr lang="es-ES" sz="2200" dirty="0"/>
              <a:t>Carlos J. Mantas, Joaquín Abellán</a:t>
            </a:r>
          </a:p>
          <a:p>
            <a:pPr lvl="1"/>
            <a:r>
              <a:rPr lang="id-ID" sz="2200" dirty="0" err="1"/>
              <a:t>Publications</a:t>
            </a:r>
            <a:r>
              <a:rPr lang="id-ID" sz="2200" dirty="0"/>
              <a:t>: </a:t>
            </a:r>
            <a:r>
              <a:rPr lang="en-US" sz="2200" dirty="0"/>
              <a:t>Expert Systems with Applications 41 (2013) 4625–4627</a:t>
            </a:r>
          </a:p>
          <a:p>
            <a:pPr lvl="1"/>
            <a:r>
              <a:rPr lang="en-US" sz="2200" dirty="0"/>
              <a:t>Download: </a:t>
            </a:r>
            <a:r>
              <a:rPr lang="en-US" sz="2200" b="1" dirty="0">
                <a:solidFill>
                  <a:srgbClr val="0070C0"/>
                </a:solidFill>
              </a:rPr>
              <a:t>http://romisatriawahono.net/lecture/rm/paper/</a:t>
            </a:r>
          </a:p>
          <a:p>
            <a:pPr marL="457200" lvl="1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r>
              <a:rPr lang="id-ID" dirty="0"/>
              <a:t>Tugas</a:t>
            </a:r>
            <a:r>
              <a:rPr lang="en-US" dirty="0"/>
              <a:t>:</a:t>
            </a:r>
            <a:br>
              <a:rPr lang="en-US" dirty="0"/>
            </a:br>
            <a:r>
              <a:rPr lang="id-ID" dirty="0"/>
              <a:t>Pahami dan rangkumkan paper di atas dalam </a:t>
            </a:r>
            <a:r>
              <a:rPr lang="en-US" dirty="0"/>
              <a:t>3</a:t>
            </a:r>
            <a:r>
              <a:rPr lang="id-ID" dirty="0"/>
              <a:t> slide:</a:t>
            </a:r>
          </a:p>
          <a:p>
            <a:pPr marL="1263650" lvl="2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M</a:t>
            </a:r>
            <a:r>
              <a:rPr lang="id-ID" sz="2400" dirty="0">
                <a:solidFill>
                  <a:srgbClr val="C00000"/>
                </a:solidFill>
              </a:rPr>
              <a:t>asalah penelitian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Metode-metode yang ada (State-</a:t>
            </a:r>
            <a:r>
              <a:rPr lang="id-ID" sz="2400" dirty="0" err="1">
                <a:solidFill>
                  <a:srgbClr val="C00000"/>
                </a:solidFill>
              </a:rPr>
              <a:t>of</a:t>
            </a:r>
            <a:r>
              <a:rPr lang="id-ID" sz="2400" dirty="0">
                <a:solidFill>
                  <a:srgbClr val="C00000"/>
                </a:solidFill>
              </a:rPr>
              <a:t>-</a:t>
            </a:r>
            <a:r>
              <a:rPr lang="id-ID" sz="2400" dirty="0" err="1">
                <a:solidFill>
                  <a:srgbClr val="C00000"/>
                </a:solidFill>
              </a:rPr>
              <a:t>the-art</a:t>
            </a:r>
            <a:r>
              <a:rPr lang="id-ID" sz="2400" dirty="0">
                <a:solidFill>
                  <a:srgbClr val="C00000"/>
                </a:solidFill>
              </a:rPr>
              <a:t> </a:t>
            </a:r>
            <a:r>
              <a:rPr lang="id-ID" sz="2400" dirty="0" err="1">
                <a:solidFill>
                  <a:srgbClr val="C00000"/>
                </a:solidFill>
              </a:rPr>
              <a:t>Method</a:t>
            </a:r>
            <a:r>
              <a:rPr lang="id-ID" sz="2400" dirty="0">
                <a:solidFill>
                  <a:srgbClr val="C00000"/>
                </a:solidFill>
              </a:rPr>
              <a:t>)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yang diusulkan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pengukuran penelitian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90500"/>
            <a:ext cx="8789988" cy="647700"/>
          </a:xfrm>
        </p:spPr>
        <p:txBody>
          <a:bodyPr/>
          <a:lstStyle/>
          <a:p>
            <a:r>
              <a:rPr lang="id-ID" sz="3800" dirty="0"/>
              <a:t>Latihan </a:t>
            </a:r>
            <a:r>
              <a:rPr lang="en-US" sz="3800" dirty="0" err="1"/>
              <a:t>Mer</a:t>
            </a:r>
            <a:r>
              <a:rPr lang="id-ID" sz="3800" dirty="0"/>
              <a:t>eview Paper</a:t>
            </a:r>
            <a:endParaRPr lang="en-US" sz="3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9B0F1-C750-4684-942D-CEAB50EA3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75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498" y="1066800"/>
            <a:ext cx="8040103" cy="5486400"/>
          </a:xfrm>
        </p:spPr>
        <p:txBody>
          <a:bodyPr>
            <a:normAutofit lnSpcReduction="10000"/>
          </a:bodyPr>
          <a:lstStyle/>
          <a:p>
            <a:r>
              <a:rPr lang="id-ID" dirty="0"/>
              <a:t>Technical Paper:</a:t>
            </a:r>
          </a:p>
          <a:p>
            <a:pPr lvl="1"/>
            <a:r>
              <a:rPr lang="id-ID" dirty="0"/>
              <a:t>Judul: </a:t>
            </a:r>
            <a:r>
              <a:rPr lang="en-US" dirty="0">
                <a:solidFill>
                  <a:srgbClr val="C00000"/>
                </a:solidFill>
              </a:rPr>
              <a:t>Penerapan </a:t>
            </a:r>
            <a:r>
              <a:rPr lang="en-US" dirty="0" err="1">
                <a:solidFill>
                  <a:srgbClr val="C00000"/>
                </a:solidFill>
              </a:rPr>
              <a:t>Metode</a:t>
            </a:r>
            <a:r>
              <a:rPr lang="en-US" dirty="0">
                <a:solidFill>
                  <a:srgbClr val="C00000"/>
                </a:solidFill>
              </a:rPr>
              <a:t> Average Gain, Threshold Pruning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Cost Complexity Pruning </a:t>
            </a:r>
            <a:r>
              <a:rPr lang="en-US" dirty="0" err="1">
                <a:solidFill>
                  <a:srgbClr val="C00000"/>
                </a:solidFill>
              </a:rPr>
              <a:t>untuk</a:t>
            </a:r>
            <a:r>
              <a:rPr lang="en-US" dirty="0">
                <a:solidFill>
                  <a:srgbClr val="C00000"/>
                </a:solidFill>
              </a:rPr>
              <a:t> Split </a:t>
            </a:r>
            <a:r>
              <a:rPr lang="en-US" dirty="0" err="1">
                <a:solidFill>
                  <a:srgbClr val="C00000"/>
                </a:solidFill>
              </a:rPr>
              <a:t>Atribut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pada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Algoritma</a:t>
            </a:r>
            <a:r>
              <a:rPr lang="en-US" dirty="0">
                <a:solidFill>
                  <a:srgbClr val="C00000"/>
                </a:solidFill>
              </a:rPr>
              <a:t> C4.5</a:t>
            </a:r>
          </a:p>
          <a:p>
            <a:pPr lvl="1"/>
            <a:r>
              <a:rPr lang="id-ID" dirty="0" err="1"/>
              <a:t>Author</a:t>
            </a:r>
            <a:r>
              <a:rPr lang="id-ID" dirty="0"/>
              <a:t>: </a:t>
            </a:r>
            <a:r>
              <a:rPr lang="en-US" dirty="0"/>
              <a:t>Erna </a:t>
            </a:r>
            <a:r>
              <a:rPr lang="en-US" dirty="0" err="1"/>
              <a:t>Rahayu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Romi Satria Wahono</a:t>
            </a:r>
          </a:p>
          <a:p>
            <a:pPr lvl="1"/>
            <a:r>
              <a:rPr lang="id-ID" dirty="0" err="1"/>
              <a:t>Publications</a:t>
            </a:r>
            <a:r>
              <a:rPr lang="id-ID" dirty="0"/>
              <a:t>: </a:t>
            </a:r>
            <a:r>
              <a:rPr lang="en-US" dirty="0"/>
              <a:t>Journal of Intelligent Systems, Vol. 1, No. 2, December 2015</a:t>
            </a:r>
          </a:p>
          <a:p>
            <a:pPr lvl="1"/>
            <a:r>
              <a:rPr lang="en-US" dirty="0"/>
              <a:t>Download: </a:t>
            </a:r>
            <a:r>
              <a:rPr lang="en-US" sz="2000" b="1" dirty="0">
                <a:solidFill>
                  <a:srgbClr val="0070C0"/>
                </a:solidFill>
              </a:rPr>
              <a:t>http://romisatriawahono.net/lecture/rm/paper/</a:t>
            </a:r>
            <a:endParaRPr lang="en-US" sz="2000" b="1" dirty="0"/>
          </a:p>
          <a:p>
            <a:pPr lvl="1"/>
            <a:endParaRPr lang="id-ID" sz="2200" i="1" dirty="0">
              <a:solidFill>
                <a:srgbClr val="C00000"/>
              </a:solidFill>
            </a:endParaRPr>
          </a:p>
          <a:p>
            <a:r>
              <a:rPr lang="id-ID" dirty="0"/>
              <a:t>Tugas</a:t>
            </a:r>
            <a:r>
              <a:rPr lang="en-US" dirty="0"/>
              <a:t>:</a:t>
            </a:r>
            <a:endParaRPr lang="id-ID" dirty="0"/>
          </a:p>
          <a:p>
            <a:pPr marL="457200" lvl="1" indent="0">
              <a:buNone/>
            </a:pPr>
            <a:r>
              <a:rPr lang="id-ID" dirty="0"/>
              <a:t>Pahami dan rangkumkan paper di atas dalam </a:t>
            </a:r>
            <a:r>
              <a:rPr lang="en-US" dirty="0"/>
              <a:t>3</a:t>
            </a:r>
            <a:r>
              <a:rPr lang="id-ID" dirty="0"/>
              <a:t> slide:</a:t>
            </a:r>
          </a:p>
          <a:p>
            <a:pPr marL="1263650" lvl="2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M</a:t>
            </a:r>
            <a:r>
              <a:rPr lang="id-ID" sz="2400" dirty="0">
                <a:solidFill>
                  <a:srgbClr val="C00000"/>
                </a:solidFill>
              </a:rPr>
              <a:t>asalah penelitian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Metode-metode yang ada (State-</a:t>
            </a:r>
            <a:r>
              <a:rPr lang="id-ID" sz="2400" dirty="0" err="1">
                <a:solidFill>
                  <a:srgbClr val="C00000"/>
                </a:solidFill>
              </a:rPr>
              <a:t>of</a:t>
            </a:r>
            <a:r>
              <a:rPr lang="id-ID" sz="2400" dirty="0">
                <a:solidFill>
                  <a:srgbClr val="C00000"/>
                </a:solidFill>
              </a:rPr>
              <a:t>-</a:t>
            </a:r>
            <a:r>
              <a:rPr lang="id-ID" sz="2400" dirty="0" err="1">
                <a:solidFill>
                  <a:srgbClr val="C00000"/>
                </a:solidFill>
              </a:rPr>
              <a:t>the-art</a:t>
            </a:r>
            <a:r>
              <a:rPr lang="id-ID" sz="2400" dirty="0">
                <a:solidFill>
                  <a:srgbClr val="C00000"/>
                </a:solidFill>
              </a:rPr>
              <a:t> </a:t>
            </a:r>
            <a:r>
              <a:rPr lang="id-ID" sz="2400" dirty="0" err="1">
                <a:solidFill>
                  <a:srgbClr val="C00000"/>
                </a:solidFill>
              </a:rPr>
              <a:t>Method</a:t>
            </a:r>
            <a:r>
              <a:rPr lang="id-ID" sz="2400" dirty="0">
                <a:solidFill>
                  <a:srgbClr val="C00000"/>
                </a:solidFill>
              </a:rPr>
              <a:t>)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yang diusulkan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pengukuran penelitian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8789988" cy="647700"/>
          </a:xfrm>
        </p:spPr>
        <p:txBody>
          <a:bodyPr/>
          <a:lstStyle/>
          <a:p>
            <a:r>
              <a:rPr lang="id-ID" sz="3800" dirty="0"/>
              <a:t>Latihan </a:t>
            </a:r>
            <a:r>
              <a:rPr lang="en-US" sz="3800" dirty="0" err="1"/>
              <a:t>Mer</a:t>
            </a:r>
            <a:r>
              <a:rPr lang="id-ID" sz="3800" dirty="0"/>
              <a:t>eview Paper</a:t>
            </a:r>
            <a:endParaRPr lang="en-US" sz="3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15095-D84B-4E2C-A9AC-0DEB45580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43000"/>
            <a:ext cx="78867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Technical Paper</a:t>
            </a:r>
          </a:p>
          <a:p>
            <a:pPr marL="801687" lvl="1" indent="-514350">
              <a:buFont typeface="+mj-lt"/>
              <a:buAutoNum type="arabicPeriod"/>
            </a:pPr>
            <a:r>
              <a:rPr lang="en-US" dirty="0"/>
              <a:t>Paper 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peneliti</a:t>
            </a:r>
            <a:endParaRPr lang="en-US" dirty="0"/>
          </a:p>
          <a:p>
            <a:pPr marL="801687" lvl="1" indent="-514350">
              <a:buFont typeface="+mj-lt"/>
              <a:buAutoNum type="arabicPeriod"/>
            </a:pP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technical paper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kontribusi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pengetahuan</a:t>
            </a:r>
            <a:endParaRPr lang="en-US" dirty="0">
              <a:solidFill>
                <a:srgbClr val="0070C0"/>
              </a:solidFill>
            </a:endParaRPr>
          </a:p>
          <a:p>
            <a:pPr marL="287337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Survey Paper</a:t>
            </a:r>
          </a:p>
          <a:p>
            <a:pPr marL="801687" lvl="1" indent="-514350">
              <a:buFont typeface="+mj-lt"/>
              <a:buAutoNum type="arabicPeriod"/>
            </a:pPr>
            <a:r>
              <a:rPr lang="en-US" dirty="0"/>
              <a:t>Paper 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review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survey </a:t>
            </a:r>
            <a:r>
              <a:rPr lang="en-US" dirty="0" err="1">
                <a:solidFill>
                  <a:srgbClr val="0070C0"/>
                </a:solidFill>
              </a:rPr>
              <a:t>tentang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topik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dirty="0" err="1">
                <a:solidFill>
                  <a:srgbClr val="0070C0"/>
                </a:solidFill>
              </a:rPr>
              <a:t>tema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suatu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penelitian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ratusan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ribuan</a:t>
            </a:r>
            <a:r>
              <a:rPr lang="en-US" dirty="0"/>
              <a:t> </a:t>
            </a:r>
          </a:p>
          <a:p>
            <a:pPr marL="801687" lvl="1" indent="-514350">
              <a:buFont typeface="+mj-lt"/>
              <a:buAutoNum type="arabicPeriod"/>
            </a:pP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memahami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suatu</a:t>
            </a:r>
            <a:r>
              <a:rPr lang="en-US" dirty="0">
                <a:solidFill>
                  <a:srgbClr val="0070C0"/>
                </a:solidFill>
              </a:rPr>
              <a:t> topic/</a:t>
            </a:r>
            <a:r>
              <a:rPr lang="en-US" dirty="0" err="1">
                <a:solidFill>
                  <a:srgbClr val="0070C0"/>
                </a:solidFill>
              </a:rPr>
              <a:t>tema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penelitian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secara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komprehensif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Paper </a:t>
            </a:r>
            <a:r>
              <a:rPr lang="en-US" dirty="0" err="1"/>
              <a:t>Ilmiah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F8C99-F373-49BF-80E0-0EEE4AB4C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3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19200"/>
            <a:ext cx="8553450" cy="5257800"/>
          </a:xfrm>
        </p:spPr>
        <p:txBody>
          <a:bodyPr>
            <a:normAutofit/>
          </a:bodyPr>
          <a:lstStyle/>
          <a:p>
            <a:r>
              <a:rPr lang="id-ID" dirty="0"/>
              <a:t>Technical Paper:</a:t>
            </a:r>
          </a:p>
          <a:p>
            <a:pPr lvl="1"/>
            <a:r>
              <a:rPr lang="id-ID" dirty="0"/>
              <a:t>Judul: </a:t>
            </a:r>
            <a:r>
              <a:rPr lang="en-US" dirty="0">
                <a:solidFill>
                  <a:srgbClr val="C00000"/>
                </a:solidFill>
              </a:rPr>
              <a:t>Genetic Feature Selection for Software Defect Prediction</a:t>
            </a:r>
            <a:endParaRPr lang="id-ID" dirty="0">
              <a:solidFill>
                <a:srgbClr val="C00000"/>
              </a:solidFill>
            </a:endParaRPr>
          </a:p>
          <a:p>
            <a:pPr lvl="1"/>
            <a:r>
              <a:rPr lang="id-ID" dirty="0"/>
              <a:t>Author: </a:t>
            </a:r>
            <a:r>
              <a:rPr lang="en-US" dirty="0"/>
              <a:t>Romi Satria Wahono and </a:t>
            </a:r>
            <a:r>
              <a:rPr lang="en-US" dirty="0" err="1"/>
              <a:t>Nanna</a:t>
            </a:r>
            <a:r>
              <a:rPr lang="en-US" dirty="0"/>
              <a:t> </a:t>
            </a:r>
            <a:r>
              <a:rPr lang="en-US" dirty="0" err="1"/>
              <a:t>Suryana</a:t>
            </a:r>
            <a:r>
              <a:rPr lang="en-US" dirty="0"/>
              <a:t> Herman</a:t>
            </a:r>
            <a:endParaRPr lang="id-ID" dirty="0"/>
          </a:p>
          <a:p>
            <a:pPr lvl="1"/>
            <a:r>
              <a:rPr lang="id-ID" dirty="0"/>
              <a:t>Publications: </a:t>
            </a:r>
            <a:r>
              <a:rPr lang="en-US" dirty="0"/>
              <a:t>Advanced Science Letters, </a:t>
            </a:r>
            <a:r>
              <a:rPr lang="en-US" dirty="0" err="1"/>
              <a:t>Vol</a:t>
            </a:r>
            <a:r>
              <a:rPr lang="en-US" dirty="0"/>
              <a:t> 20 No 1, 2014</a:t>
            </a:r>
          </a:p>
          <a:p>
            <a:pPr lvl="1"/>
            <a:r>
              <a:rPr lang="en-US" dirty="0"/>
              <a:t>Download: </a:t>
            </a:r>
            <a:r>
              <a:rPr lang="en-US" b="1" dirty="0">
                <a:solidFill>
                  <a:srgbClr val="0070C0"/>
                </a:solidFill>
              </a:rPr>
              <a:t>http://romisatriawahono.net/lecture/rm/paper/</a:t>
            </a:r>
          </a:p>
          <a:p>
            <a:pPr lvl="1"/>
            <a:endParaRPr lang="id-ID" sz="2200" i="1" dirty="0">
              <a:solidFill>
                <a:srgbClr val="C00000"/>
              </a:solidFill>
            </a:endParaRPr>
          </a:p>
          <a:p>
            <a:r>
              <a:rPr lang="id-ID" dirty="0"/>
              <a:t>Tugas</a:t>
            </a:r>
            <a:r>
              <a:rPr lang="en-US" dirty="0"/>
              <a:t>:</a:t>
            </a:r>
            <a:endParaRPr lang="id-ID" dirty="0"/>
          </a:p>
          <a:p>
            <a:pPr marL="457200" lvl="1" indent="0">
              <a:buNone/>
            </a:pPr>
            <a:r>
              <a:rPr lang="id-ID" dirty="0"/>
              <a:t>Pahami dan rangkumkan paper di atas dalam </a:t>
            </a:r>
            <a:r>
              <a:rPr lang="en-US" dirty="0"/>
              <a:t>3</a:t>
            </a:r>
            <a:r>
              <a:rPr lang="id-ID" dirty="0"/>
              <a:t> slide:</a:t>
            </a:r>
          </a:p>
          <a:p>
            <a:pPr marL="1263650" lvl="2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M</a:t>
            </a:r>
            <a:r>
              <a:rPr lang="id-ID" sz="2400" dirty="0">
                <a:solidFill>
                  <a:srgbClr val="C00000"/>
                </a:solidFill>
              </a:rPr>
              <a:t>asalah penelitian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Metode-metode yang ada (State-</a:t>
            </a:r>
            <a:r>
              <a:rPr lang="id-ID" sz="2400" dirty="0" err="1">
                <a:solidFill>
                  <a:srgbClr val="C00000"/>
                </a:solidFill>
              </a:rPr>
              <a:t>of</a:t>
            </a:r>
            <a:r>
              <a:rPr lang="id-ID" sz="2400" dirty="0">
                <a:solidFill>
                  <a:srgbClr val="C00000"/>
                </a:solidFill>
              </a:rPr>
              <a:t>-</a:t>
            </a:r>
            <a:r>
              <a:rPr lang="id-ID" sz="2400" dirty="0" err="1">
                <a:solidFill>
                  <a:srgbClr val="C00000"/>
                </a:solidFill>
              </a:rPr>
              <a:t>the-art</a:t>
            </a:r>
            <a:r>
              <a:rPr lang="id-ID" sz="2400" dirty="0">
                <a:solidFill>
                  <a:srgbClr val="C00000"/>
                </a:solidFill>
              </a:rPr>
              <a:t> </a:t>
            </a:r>
            <a:r>
              <a:rPr lang="id-ID" sz="2400" dirty="0" err="1">
                <a:solidFill>
                  <a:srgbClr val="C00000"/>
                </a:solidFill>
              </a:rPr>
              <a:t>Method</a:t>
            </a:r>
            <a:r>
              <a:rPr lang="id-ID" sz="2400" dirty="0">
                <a:solidFill>
                  <a:srgbClr val="C00000"/>
                </a:solidFill>
              </a:rPr>
              <a:t>)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yang diusulkan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pengukuran penelitian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90500"/>
            <a:ext cx="8789988" cy="647700"/>
          </a:xfrm>
        </p:spPr>
        <p:txBody>
          <a:bodyPr/>
          <a:lstStyle/>
          <a:p>
            <a:r>
              <a:rPr lang="id-ID" sz="3800" dirty="0"/>
              <a:t>Latihan </a:t>
            </a:r>
            <a:r>
              <a:rPr lang="en-US" sz="3800" dirty="0" err="1"/>
              <a:t>Mer</a:t>
            </a:r>
            <a:r>
              <a:rPr lang="id-ID" sz="3800" dirty="0"/>
              <a:t>eview Paper</a:t>
            </a:r>
            <a:endParaRPr lang="en-US" sz="3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D7F9F-1D23-4ABF-BDAE-A4092F186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Technical Paper:</a:t>
            </a:r>
          </a:p>
          <a:p>
            <a:pPr lvl="1"/>
            <a:r>
              <a:rPr lang="id-ID" dirty="0"/>
              <a:t>Judul: </a:t>
            </a:r>
            <a:r>
              <a:rPr lang="en-US" dirty="0">
                <a:solidFill>
                  <a:srgbClr val="C00000"/>
                </a:solidFill>
              </a:rPr>
              <a:t>Particle swarm optimization for parameter determination and feature selection of support vector machines</a:t>
            </a:r>
          </a:p>
          <a:p>
            <a:pPr lvl="1"/>
            <a:r>
              <a:rPr lang="id-ID" dirty="0"/>
              <a:t>Author: </a:t>
            </a:r>
            <a:r>
              <a:rPr lang="en-US" dirty="0"/>
              <a:t>Shih-Wei Lin, </a:t>
            </a:r>
            <a:r>
              <a:rPr lang="en-US" dirty="0" err="1"/>
              <a:t>Kuo-Ching</a:t>
            </a:r>
            <a:r>
              <a:rPr lang="en-US" dirty="0"/>
              <a:t> Ying, Shih-</a:t>
            </a:r>
            <a:r>
              <a:rPr lang="en-US" dirty="0" err="1"/>
              <a:t>Chieh</a:t>
            </a:r>
            <a:r>
              <a:rPr lang="en-US" dirty="0"/>
              <a:t> Chen, and </a:t>
            </a:r>
            <a:r>
              <a:rPr lang="en-US" dirty="0" err="1"/>
              <a:t>Zne</a:t>
            </a:r>
            <a:r>
              <a:rPr lang="en-US" dirty="0"/>
              <a:t>-Jung Lee</a:t>
            </a:r>
            <a:endParaRPr lang="id-ID" dirty="0"/>
          </a:p>
          <a:p>
            <a:pPr lvl="1"/>
            <a:r>
              <a:rPr lang="id-ID" dirty="0"/>
              <a:t>Publications: </a:t>
            </a:r>
            <a:r>
              <a:rPr lang="en-US" dirty="0"/>
              <a:t>Expert Systems with Applications 35 (2008) 1817–1824</a:t>
            </a:r>
          </a:p>
          <a:p>
            <a:pPr lvl="1"/>
            <a:r>
              <a:rPr lang="en-US" dirty="0"/>
              <a:t>Download: </a:t>
            </a:r>
            <a:r>
              <a:rPr lang="en-US" b="1" dirty="0">
                <a:solidFill>
                  <a:srgbClr val="0070C0"/>
                </a:solidFill>
              </a:rPr>
              <a:t>http://romisatriawahono.net/lecture/rm/paper/</a:t>
            </a:r>
          </a:p>
          <a:p>
            <a:pPr marL="457200" lvl="1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r>
              <a:rPr lang="id-ID" dirty="0"/>
              <a:t>Tugas</a:t>
            </a:r>
            <a:r>
              <a:rPr lang="en-US" dirty="0"/>
              <a:t>:</a:t>
            </a:r>
            <a:br>
              <a:rPr lang="en-US" dirty="0"/>
            </a:br>
            <a:r>
              <a:rPr lang="id-ID" dirty="0"/>
              <a:t>Pahami dan rangkumkan paper di atas dalam </a:t>
            </a:r>
            <a:r>
              <a:rPr lang="en-US" dirty="0"/>
              <a:t>3</a:t>
            </a:r>
            <a:r>
              <a:rPr lang="id-ID" dirty="0"/>
              <a:t> slide:</a:t>
            </a:r>
          </a:p>
          <a:p>
            <a:pPr marL="1263650" lvl="2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M</a:t>
            </a:r>
            <a:r>
              <a:rPr lang="id-ID" sz="2400" dirty="0">
                <a:solidFill>
                  <a:srgbClr val="C00000"/>
                </a:solidFill>
              </a:rPr>
              <a:t>asalah penelitian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Metode-metode yang ada (State-</a:t>
            </a:r>
            <a:r>
              <a:rPr lang="id-ID" sz="2400" dirty="0" err="1">
                <a:solidFill>
                  <a:srgbClr val="C00000"/>
                </a:solidFill>
              </a:rPr>
              <a:t>of</a:t>
            </a:r>
            <a:r>
              <a:rPr lang="id-ID" sz="2400" dirty="0">
                <a:solidFill>
                  <a:srgbClr val="C00000"/>
                </a:solidFill>
              </a:rPr>
              <a:t>-</a:t>
            </a:r>
            <a:r>
              <a:rPr lang="id-ID" sz="2400" dirty="0" err="1">
                <a:solidFill>
                  <a:srgbClr val="C00000"/>
                </a:solidFill>
              </a:rPr>
              <a:t>the-art</a:t>
            </a:r>
            <a:r>
              <a:rPr lang="id-ID" sz="2400" dirty="0">
                <a:solidFill>
                  <a:srgbClr val="C00000"/>
                </a:solidFill>
              </a:rPr>
              <a:t> </a:t>
            </a:r>
            <a:r>
              <a:rPr lang="id-ID" sz="2400" dirty="0" err="1">
                <a:solidFill>
                  <a:srgbClr val="C00000"/>
                </a:solidFill>
              </a:rPr>
              <a:t>Method</a:t>
            </a:r>
            <a:r>
              <a:rPr lang="id-ID" sz="2400" dirty="0">
                <a:solidFill>
                  <a:srgbClr val="C00000"/>
                </a:solidFill>
              </a:rPr>
              <a:t>)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yang diusulkan</a:t>
            </a:r>
          </a:p>
          <a:p>
            <a:pPr marL="1263650" lvl="2" indent="-514350">
              <a:buFont typeface="+mj-lt"/>
              <a:buAutoNum type="arabicPeriod"/>
            </a:pPr>
            <a:r>
              <a:rPr lang="id-ID" sz="2400" dirty="0">
                <a:solidFill>
                  <a:srgbClr val="C00000"/>
                </a:solidFill>
              </a:rPr>
              <a:t>Metode pengukuran penelitian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8789988" cy="647700"/>
          </a:xfrm>
        </p:spPr>
        <p:txBody>
          <a:bodyPr/>
          <a:lstStyle/>
          <a:p>
            <a:r>
              <a:rPr lang="id-ID" sz="3800" dirty="0"/>
              <a:t>Latihan </a:t>
            </a:r>
            <a:r>
              <a:rPr lang="en-US" sz="3800" dirty="0" err="1"/>
              <a:t>Mer</a:t>
            </a:r>
            <a:r>
              <a:rPr lang="id-ID" sz="3800" dirty="0"/>
              <a:t>eview Paper</a:t>
            </a:r>
            <a:endParaRPr lang="en-US" sz="3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68F53-8A0A-4DD6-987D-73DE1FD91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8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90392"/>
            <a:ext cx="7886700" cy="64780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Mereview</a:t>
            </a:r>
            <a:r>
              <a:rPr lang="en-US" dirty="0"/>
              <a:t> Paper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651932" y="1066800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REVIEW PAPER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Penulis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Judul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Jurnal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Tahun</a:t>
            </a:r>
            <a:br>
              <a:rPr lang="en-US" sz="1000" dirty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  <a:p>
            <a:pPr algn="ctr"/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JIF/SJR: </a:t>
            </a:r>
            <a:endParaRPr lang="id-ID" sz="1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61005" y="1066800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LATAR BELAKANG MASALAH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700" dirty="0">
                <a:solidFill>
                  <a:schemeClr val="tx1"/>
                </a:solidFill>
              </a:rPr>
              <a:t>- </a:t>
            </a:r>
            <a:r>
              <a:rPr lang="en-US" sz="700" dirty="0" err="1">
                <a:solidFill>
                  <a:schemeClr val="tx1"/>
                </a:solidFill>
              </a:rPr>
              <a:t>Obyek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dirty="0" err="1">
                <a:solidFill>
                  <a:schemeClr val="tx1"/>
                </a:solidFill>
              </a:rPr>
              <a:t>Penelitian</a:t>
            </a:r>
            <a:r>
              <a:rPr lang="en-US" sz="700" dirty="0">
                <a:solidFill>
                  <a:schemeClr val="tx1"/>
                </a:solidFill>
              </a:rPr>
              <a:t> (</a:t>
            </a:r>
            <a:r>
              <a:rPr lang="en-US" sz="600" dirty="0">
                <a:solidFill>
                  <a:schemeClr val="tx1"/>
                </a:solidFill>
              </a:rPr>
              <a:t>What- Why</a:t>
            </a:r>
            <a:r>
              <a:rPr lang="en-US" sz="700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700" dirty="0">
                <a:solidFill>
                  <a:schemeClr val="tx1"/>
                </a:solidFill>
              </a:rPr>
              <a:t>- </a:t>
            </a:r>
            <a:r>
              <a:rPr lang="en-US" sz="700" dirty="0" err="1">
                <a:solidFill>
                  <a:schemeClr val="tx1"/>
                </a:solidFill>
              </a:rPr>
              <a:t>Metode-Metode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dirty="0" err="1">
                <a:solidFill>
                  <a:schemeClr val="tx1"/>
                </a:solidFill>
              </a:rPr>
              <a:t>yg</a:t>
            </a:r>
            <a:r>
              <a:rPr lang="en-US" sz="700" dirty="0">
                <a:solidFill>
                  <a:schemeClr val="tx1"/>
                </a:solidFill>
              </a:rPr>
              <a:t> Ada</a:t>
            </a:r>
            <a:br>
              <a:rPr lang="en-US" sz="700" dirty="0">
                <a:solidFill>
                  <a:schemeClr val="tx1"/>
                </a:solidFill>
              </a:rPr>
            </a:br>
            <a:r>
              <a:rPr lang="en-US" sz="700" dirty="0">
                <a:solidFill>
                  <a:schemeClr val="tx1"/>
                </a:solidFill>
              </a:rPr>
              <a:t>- </a:t>
            </a:r>
            <a:r>
              <a:rPr lang="en-US" sz="700" dirty="0" err="1">
                <a:solidFill>
                  <a:schemeClr val="tx1"/>
                </a:solidFill>
              </a:rPr>
              <a:t>Analisis</a:t>
            </a:r>
            <a:r>
              <a:rPr lang="en-US" sz="700" dirty="0">
                <a:solidFill>
                  <a:schemeClr val="tx1"/>
                </a:solidFill>
              </a:rPr>
              <a:t> Gap </a:t>
            </a:r>
            <a:r>
              <a:rPr lang="en-US" sz="700" dirty="0" err="1">
                <a:solidFill>
                  <a:schemeClr val="tx1"/>
                </a:solidFill>
              </a:rPr>
              <a:t>Metode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dirty="0" err="1">
                <a:solidFill>
                  <a:schemeClr val="tx1"/>
                </a:solidFill>
              </a:rPr>
              <a:t>yg</a:t>
            </a:r>
            <a:r>
              <a:rPr lang="en-US" sz="700">
                <a:solidFill>
                  <a:schemeClr val="tx1"/>
                </a:solidFill>
              </a:rPr>
              <a:t> Ada</a:t>
            </a:r>
            <a:endParaRPr lang="en-US" sz="700" dirty="0">
              <a:solidFill>
                <a:schemeClr val="tx1"/>
              </a:solidFill>
            </a:endParaRPr>
          </a:p>
          <a:p>
            <a:pPr algn="l"/>
            <a:endParaRPr lang="en-US" sz="700" dirty="0">
              <a:solidFill>
                <a:schemeClr val="tx1"/>
              </a:solidFill>
            </a:endParaRPr>
          </a:p>
          <a:p>
            <a:pPr algn="l"/>
            <a:r>
              <a:rPr lang="en-US" sz="700" dirty="0">
                <a:solidFill>
                  <a:schemeClr val="tx1"/>
                </a:solidFill>
              </a:rPr>
              <a:t>- </a:t>
            </a:r>
            <a:r>
              <a:rPr lang="en-US" sz="700" dirty="0" err="1">
                <a:solidFill>
                  <a:schemeClr val="tx1"/>
                </a:solidFill>
              </a:rPr>
              <a:t>Rangkum</a:t>
            </a:r>
            <a:br>
              <a:rPr lang="en-US" sz="700" dirty="0">
                <a:solidFill>
                  <a:schemeClr val="tx1"/>
                </a:solidFill>
              </a:rPr>
            </a:br>
            <a:r>
              <a:rPr lang="en-US" sz="700" dirty="0">
                <a:solidFill>
                  <a:schemeClr val="tx1"/>
                </a:solidFill>
              </a:rPr>
              <a:t>  </a:t>
            </a:r>
            <a:r>
              <a:rPr lang="en-US" sz="700" b="1" dirty="0" err="1">
                <a:solidFill>
                  <a:schemeClr val="tx1"/>
                </a:solidFill>
              </a:rPr>
              <a:t>Masalah</a:t>
            </a:r>
            <a:r>
              <a:rPr lang="en-US" sz="700" b="1" dirty="0">
                <a:solidFill>
                  <a:schemeClr val="tx1"/>
                </a:solidFill>
              </a:rPr>
              <a:t> </a:t>
            </a:r>
            <a:r>
              <a:rPr lang="en-US" sz="700" b="1" dirty="0" err="1">
                <a:solidFill>
                  <a:schemeClr val="tx1"/>
                </a:solidFill>
              </a:rPr>
              <a:t>Penelitian</a:t>
            </a:r>
            <a:endParaRPr lang="en-US" sz="700" dirty="0">
              <a:solidFill>
                <a:schemeClr val="tx1"/>
              </a:solidFill>
            </a:endParaRPr>
          </a:p>
          <a:p>
            <a:pPr algn="l"/>
            <a:endParaRPr lang="id-ID" sz="7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8570" y="1066800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MASALAH PENELITIAN (MP) DAN LANDASAN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1742907"/>
          <a:ext cx="1143000" cy="8294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4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US" sz="800" dirty="0"/>
                        <a:t>MP</a:t>
                      </a:r>
                      <a:endParaRPr lang="id-ID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LANDASAN</a:t>
                      </a:r>
                      <a:endParaRPr lang="id-ID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 rowSpan="3"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dirty="0" err="1"/>
                        <a:t>Landasan</a:t>
                      </a:r>
                      <a:r>
                        <a:rPr lang="en-US" sz="500" dirty="0"/>
                        <a:t> (</a:t>
                      </a:r>
                      <a:r>
                        <a:rPr lang="en-US" sz="500" dirty="0" err="1"/>
                        <a:t>blablabla</a:t>
                      </a:r>
                      <a:r>
                        <a:rPr lang="en-US" sz="500" dirty="0"/>
                        <a:t>, 2014)</a:t>
                      </a:r>
                      <a:endParaRPr lang="id-ID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11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dirty="0" err="1"/>
                        <a:t>Blablabla</a:t>
                      </a:r>
                      <a:r>
                        <a:rPr lang="en-US" sz="500" dirty="0"/>
                        <a:t> (john, 2013)</a:t>
                      </a:r>
                      <a:endParaRPr lang="id-ID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11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dirty="0" err="1"/>
                        <a:t>Blablabla</a:t>
                      </a:r>
                      <a:r>
                        <a:rPr lang="en-US" sz="500" dirty="0"/>
                        <a:t> (Yang,</a:t>
                      </a:r>
                      <a:r>
                        <a:rPr lang="en-US" sz="500" baseline="0" dirty="0"/>
                        <a:t> 2014)</a:t>
                      </a:r>
                      <a:endParaRPr lang="id-ID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176889" y="1066800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PENELITIAN YANG BERHUBUNGAN (PYB)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1</a:t>
            </a:r>
            <a:r>
              <a:rPr lang="en-US" sz="1000" dirty="0">
                <a:solidFill>
                  <a:srgbClr val="990033"/>
                </a:solidFill>
              </a:rPr>
              <a:t>. </a:t>
            </a:r>
            <a:r>
              <a:rPr lang="en-US" sz="1000" dirty="0" err="1">
                <a:solidFill>
                  <a:srgbClr val="990033"/>
                </a:solidFill>
              </a:rPr>
              <a:t>Metode</a:t>
            </a:r>
            <a:r>
              <a:rPr lang="en-US" sz="1000" dirty="0">
                <a:solidFill>
                  <a:srgbClr val="990033"/>
                </a:solidFill>
              </a:rPr>
              <a:t> A (2014)</a:t>
            </a:r>
          </a:p>
          <a:p>
            <a:pPr algn="l"/>
            <a:endParaRPr lang="en-US" sz="5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2. </a:t>
            </a:r>
            <a:r>
              <a:rPr lang="en-US" sz="1000" dirty="0" err="1">
                <a:solidFill>
                  <a:srgbClr val="7030A0"/>
                </a:solidFill>
              </a:rPr>
              <a:t>Metode</a:t>
            </a:r>
            <a:r>
              <a:rPr lang="en-US" sz="1000" dirty="0">
                <a:solidFill>
                  <a:srgbClr val="7030A0"/>
                </a:solidFill>
              </a:rPr>
              <a:t> B (2015)</a:t>
            </a:r>
          </a:p>
          <a:p>
            <a:pPr algn="l"/>
            <a:endParaRPr lang="en-US" sz="5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3. </a:t>
            </a:r>
            <a:r>
              <a:rPr lang="en-US" sz="1000" dirty="0" err="1">
                <a:solidFill>
                  <a:srgbClr val="FFC000"/>
                </a:solidFill>
              </a:rPr>
              <a:t>Metode</a:t>
            </a:r>
            <a:r>
              <a:rPr lang="en-US" sz="1000" dirty="0">
                <a:solidFill>
                  <a:srgbClr val="FFC000"/>
                </a:solidFill>
              </a:rPr>
              <a:t> C (2016)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85208" y="1069818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METODE A (2014)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794" y="1828800"/>
            <a:ext cx="621792" cy="6096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193527" y="1066800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METODE B (2015)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113" y="1828800"/>
            <a:ext cx="621792" cy="6096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651932" y="3048000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METODE C (2016)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808" y="3810000"/>
            <a:ext cx="621792" cy="6096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160251" y="3058562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METODE YANG DIUSULKAN (MYD)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37" y="3807736"/>
            <a:ext cx="621792" cy="6096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4668570" y="3048000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ANALISIS PERBEDAAN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PYB DAN MYD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724401" y="3657600"/>
          <a:ext cx="1208741" cy="838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0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r>
                        <a:rPr lang="en-US" sz="500" dirty="0"/>
                        <a:t>M</a:t>
                      </a:r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</a:t>
                      </a:r>
                      <a:r>
                        <a:rPr lang="en-US" sz="500" baseline="0" dirty="0"/>
                        <a:t> </a:t>
                      </a:r>
                      <a:r>
                        <a:rPr lang="en-US" sz="500" dirty="0"/>
                        <a:t>1</a:t>
                      </a:r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</a:t>
                      </a:r>
                      <a:r>
                        <a:rPr lang="en-US" sz="500" baseline="0" dirty="0"/>
                        <a:t> 2</a:t>
                      </a:r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/>
                        <a:t>P</a:t>
                      </a:r>
                      <a:r>
                        <a:rPr lang="en-US" sz="500" baseline="0"/>
                        <a:t> 3</a:t>
                      </a:r>
                      <a:endParaRPr lang="id-ID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500" dirty="0"/>
                        <a:t>A</a:t>
                      </a:r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500" dirty="0"/>
                        <a:t>B</a:t>
                      </a:r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500" dirty="0"/>
                        <a:t>C</a:t>
                      </a:r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500" b="1" dirty="0">
                          <a:effectLst/>
                        </a:rPr>
                        <a:t>MYD</a:t>
                      </a:r>
                      <a:endParaRPr lang="id-ID" sz="500" b="1" dirty="0">
                        <a:effectLst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500" b="1" dirty="0">
                        <a:effectLst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500" b="1" dirty="0">
                        <a:effectLst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500" b="1" dirty="0">
                        <a:effectLst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6176889" y="3058562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TAHAPAN PENELITIAN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1. </a:t>
            </a:r>
            <a:r>
              <a:rPr lang="en-US" sz="1000" dirty="0" err="1">
                <a:solidFill>
                  <a:schemeClr val="tx1"/>
                </a:solidFill>
              </a:rPr>
              <a:t>Tahap</a:t>
            </a:r>
            <a:r>
              <a:rPr lang="en-US" sz="1000" dirty="0">
                <a:solidFill>
                  <a:schemeClr val="tx1"/>
                </a:solidFill>
              </a:rPr>
              <a:t> 1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2. </a:t>
            </a:r>
            <a:r>
              <a:rPr lang="en-US" sz="1000" dirty="0" err="1">
                <a:solidFill>
                  <a:srgbClr val="FF0000"/>
                </a:solidFill>
              </a:rPr>
              <a:t>Tahap</a:t>
            </a:r>
            <a:r>
              <a:rPr lang="en-US" sz="1000" dirty="0">
                <a:solidFill>
                  <a:srgbClr val="FF0000"/>
                </a:solidFill>
              </a:rPr>
              <a:t> 2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3. </a:t>
            </a:r>
            <a:r>
              <a:rPr lang="en-US" sz="1000" dirty="0" err="1">
                <a:solidFill>
                  <a:schemeClr val="tx1"/>
                </a:solidFill>
              </a:rPr>
              <a:t>Tahap</a:t>
            </a:r>
            <a:r>
              <a:rPr lang="en-US" sz="1000" dirty="0">
                <a:solidFill>
                  <a:schemeClr val="tx1"/>
                </a:solidFill>
              </a:rPr>
              <a:t> 3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4. </a:t>
            </a:r>
            <a:r>
              <a:rPr lang="en-US" sz="1000" dirty="0" err="1">
                <a:solidFill>
                  <a:srgbClr val="00B050"/>
                </a:solidFill>
              </a:rPr>
              <a:t>Tahap</a:t>
            </a:r>
            <a:r>
              <a:rPr lang="en-US" sz="1000" dirty="0">
                <a:solidFill>
                  <a:srgbClr val="00B050"/>
                </a:solidFill>
              </a:rPr>
              <a:t> 4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81354" y="3058562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DATASET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- </a:t>
            </a:r>
            <a:r>
              <a:rPr lang="en-US" sz="1000" dirty="0" err="1">
                <a:solidFill>
                  <a:schemeClr val="tx1"/>
                </a:solidFill>
              </a:rPr>
              <a:t>Penjelasan</a:t>
            </a:r>
            <a:r>
              <a:rPr lang="en-US" sz="1000" dirty="0">
                <a:solidFill>
                  <a:schemeClr val="tx1"/>
                </a:solidFill>
              </a:rPr>
              <a:t> Dataset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- </a:t>
            </a:r>
            <a:r>
              <a:rPr lang="en-US" sz="1000" dirty="0" err="1">
                <a:solidFill>
                  <a:schemeClr val="tx1"/>
                </a:solidFill>
              </a:rPr>
              <a:t>Penjelasan</a:t>
            </a:r>
            <a:r>
              <a:rPr lang="en-US" sz="1000" dirty="0">
                <a:solidFill>
                  <a:schemeClr val="tx1"/>
                </a:solidFill>
              </a:rPr>
              <a:t> Dataset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- </a:t>
            </a:r>
            <a:r>
              <a:rPr lang="en-US" sz="1000" dirty="0" err="1">
                <a:solidFill>
                  <a:schemeClr val="tx1"/>
                </a:solidFill>
              </a:rPr>
              <a:t>Penjelasan</a:t>
            </a:r>
            <a:r>
              <a:rPr lang="en-US" sz="1000" dirty="0">
                <a:solidFill>
                  <a:schemeClr val="tx1"/>
                </a:solidFill>
              </a:rPr>
              <a:t> Dataset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93527" y="3058562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HASIL PENELITIAN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800" dirty="0">
                <a:solidFill>
                  <a:schemeClr val="tx1"/>
                </a:solidFill>
              </a:rPr>
              <a:t>- </a:t>
            </a:r>
            <a:r>
              <a:rPr lang="en-US" sz="800" dirty="0" err="1">
                <a:solidFill>
                  <a:schemeClr val="tx1"/>
                </a:solidFill>
              </a:rPr>
              <a:t>deskripsi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endParaRPr lang="en-US" sz="800" dirty="0">
              <a:solidFill>
                <a:schemeClr val="tx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3684850"/>
            <a:ext cx="704522" cy="810951"/>
          </a:xfrm>
          <a:prstGeom prst="rect">
            <a:avLst/>
          </a:prstGeom>
        </p:spPr>
      </p:pic>
      <p:sp>
        <p:nvSpPr>
          <p:cNvPr id="31" name="Right Arrow 30"/>
          <p:cNvSpPr/>
          <p:nvPr/>
        </p:nvSpPr>
        <p:spPr>
          <a:xfrm>
            <a:off x="2947333" y="1828800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ight Arrow 31"/>
          <p:cNvSpPr/>
          <p:nvPr/>
        </p:nvSpPr>
        <p:spPr>
          <a:xfrm>
            <a:off x="4455652" y="1828800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ight Arrow 32"/>
          <p:cNvSpPr/>
          <p:nvPr/>
        </p:nvSpPr>
        <p:spPr>
          <a:xfrm>
            <a:off x="5963217" y="1828800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ight Arrow 33"/>
          <p:cNvSpPr/>
          <p:nvPr/>
        </p:nvSpPr>
        <p:spPr>
          <a:xfrm>
            <a:off x="7468436" y="1828480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ight Arrow 34"/>
          <p:cNvSpPr/>
          <p:nvPr/>
        </p:nvSpPr>
        <p:spPr>
          <a:xfrm>
            <a:off x="8989744" y="1828480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L-Shape 36"/>
          <p:cNvSpPr/>
          <p:nvPr/>
        </p:nvSpPr>
        <p:spPr>
          <a:xfrm flipH="1">
            <a:off x="2187296" y="2590800"/>
            <a:ext cx="7794905" cy="225582"/>
          </a:xfrm>
          <a:prstGeom prst="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Down Arrow 39"/>
          <p:cNvSpPr/>
          <p:nvPr/>
        </p:nvSpPr>
        <p:spPr>
          <a:xfrm>
            <a:off x="2123747" y="2703591"/>
            <a:ext cx="228600" cy="304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Right Arrow 40"/>
          <p:cNvSpPr/>
          <p:nvPr/>
        </p:nvSpPr>
        <p:spPr>
          <a:xfrm>
            <a:off x="2962989" y="3744362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Right Arrow 41"/>
          <p:cNvSpPr/>
          <p:nvPr/>
        </p:nvSpPr>
        <p:spPr>
          <a:xfrm>
            <a:off x="4469460" y="3744362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Right Arrow 42"/>
          <p:cNvSpPr/>
          <p:nvPr/>
        </p:nvSpPr>
        <p:spPr>
          <a:xfrm>
            <a:off x="5978288" y="3746852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Right Arrow 43"/>
          <p:cNvSpPr/>
          <p:nvPr/>
        </p:nvSpPr>
        <p:spPr>
          <a:xfrm>
            <a:off x="7476144" y="3744362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Right Arrow 44"/>
          <p:cNvSpPr/>
          <p:nvPr/>
        </p:nvSpPr>
        <p:spPr>
          <a:xfrm>
            <a:off x="8989743" y="3744362"/>
            <a:ext cx="212919" cy="152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Rectangle 45"/>
          <p:cNvSpPr/>
          <p:nvPr/>
        </p:nvSpPr>
        <p:spPr>
          <a:xfrm>
            <a:off x="1651932" y="5050324"/>
            <a:ext cx="1295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KESIMPULAN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1050" dirty="0">
                <a:solidFill>
                  <a:schemeClr val="tx1"/>
                </a:solidFill>
              </a:rPr>
              <a:t>- </a:t>
            </a:r>
            <a:r>
              <a:rPr lang="en-US" sz="1050" dirty="0" err="1">
                <a:solidFill>
                  <a:schemeClr val="tx1"/>
                </a:solidFill>
              </a:rPr>
              <a:t>Kesimpulan</a:t>
            </a:r>
            <a:r>
              <a:rPr lang="en-US" sz="1050" dirty="0">
                <a:solidFill>
                  <a:schemeClr val="tx1"/>
                </a:solidFill>
              </a:rPr>
              <a:t> 1</a:t>
            </a:r>
          </a:p>
          <a:p>
            <a:pPr algn="l"/>
            <a:r>
              <a:rPr lang="en-US" sz="1050" dirty="0">
                <a:solidFill>
                  <a:schemeClr val="tx1"/>
                </a:solidFill>
              </a:rPr>
              <a:t>- </a:t>
            </a:r>
            <a:r>
              <a:rPr lang="en-US" sz="1050" dirty="0" err="1">
                <a:solidFill>
                  <a:schemeClr val="tx1"/>
                </a:solidFill>
              </a:rPr>
              <a:t>Kesimpulan</a:t>
            </a:r>
            <a:r>
              <a:rPr lang="en-US" sz="1050" dirty="0">
                <a:solidFill>
                  <a:schemeClr val="tx1"/>
                </a:solidFill>
              </a:rPr>
              <a:t> 2</a:t>
            </a:r>
          </a:p>
          <a:p>
            <a:pPr algn="l"/>
            <a:r>
              <a:rPr lang="en-US" sz="1050" dirty="0">
                <a:solidFill>
                  <a:schemeClr val="tx1"/>
                </a:solidFill>
              </a:rPr>
              <a:t>- </a:t>
            </a:r>
            <a:r>
              <a:rPr lang="en-US" sz="1050" dirty="0" err="1">
                <a:solidFill>
                  <a:schemeClr val="tx1"/>
                </a:solidFill>
              </a:rPr>
              <a:t>Kesimpulan</a:t>
            </a:r>
            <a:r>
              <a:rPr lang="en-US" sz="1050" dirty="0">
                <a:solidFill>
                  <a:schemeClr val="tx1"/>
                </a:solidFill>
              </a:rPr>
              <a:t> 3</a:t>
            </a:r>
          </a:p>
          <a:p>
            <a:pPr algn="l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7" name="L-Shape 46"/>
          <p:cNvSpPr/>
          <p:nvPr/>
        </p:nvSpPr>
        <p:spPr>
          <a:xfrm flipH="1">
            <a:off x="2187296" y="4593124"/>
            <a:ext cx="7794905" cy="225582"/>
          </a:xfrm>
          <a:prstGeom prst="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2123747" y="4705915"/>
            <a:ext cx="228600" cy="304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Rounded Rectangle 48"/>
          <p:cNvSpPr/>
          <p:nvPr/>
        </p:nvSpPr>
        <p:spPr>
          <a:xfrm>
            <a:off x="4793807" y="2022648"/>
            <a:ext cx="210982" cy="41575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51" name="Curved Connector 50"/>
          <p:cNvCxnSpPr>
            <a:stCxn id="49" idx="3"/>
          </p:cNvCxnSpPr>
          <p:nvPr/>
        </p:nvCxnSpPr>
        <p:spPr>
          <a:xfrm flipV="1">
            <a:off x="5004790" y="1369310"/>
            <a:ext cx="1319811" cy="86121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rot="10800000" flipV="1">
            <a:off x="2819400" y="2407250"/>
            <a:ext cx="3860364" cy="869350"/>
          </a:xfrm>
          <a:prstGeom prst="curvedConnector3">
            <a:avLst>
              <a:gd name="adj1" fmla="val 60271"/>
            </a:avLst>
          </a:prstGeom>
          <a:ln w="28575">
            <a:solidFill>
              <a:srgbClr val="FFC000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flipV="1">
            <a:off x="6856326" y="3426302"/>
            <a:ext cx="1166902" cy="491584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flipV="1">
            <a:off x="6856326" y="3490604"/>
            <a:ext cx="2467552" cy="700397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>
          <a:xfrm flipV="1">
            <a:off x="7330046" y="1490946"/>
            <a:ext cx="693182" cy="373696"/>
          </a:xfrm>
          <a:prstGeom prst="curvedConnector3">
            <a:avLst>
              <a:gd name="adj1" fmla="val 50000"/>
            </a:avLst>
          </a:prstGeom>
          <a:ln w="28575">
            <a:solidFill>
              <a:srgbClr val="C55A1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flipV="1">
            <a:off x="7330046" y="1487928"/>
            <a:ext cx="2414420" cy="569473"/>
          </a:xfrm>
          <a:prstGeom prst="curvedConnector3">
            <a:avLst>
              <a:gd name="adj1" fmla="val 50000"/>
            </a:avLst>
          </a:prstGeom>
          <a:ln w="28575">
            <a:solidFill>
              <a:srgbClr val="7030A0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49" idx="2"/>
          </p:cNvCxnSpPr>
          <p:nvPr/>
        </p:nvCxnSpPr>
        <p:spPr>
          <a:xfrm rot="5400000">
            <a:off x="2222617" y="2581120"/>
            <a:ext cx="2819400" cy="2533963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581401" y="5153562"/>
            <a:ext cx="6934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TUGAS:</a:t>
            </a:r>
          </a:p>
          <a:p>
            <a:pPr algn="l"/>
            <a:r>
              <a:rPr lang="en-US" sz="1600" dirty="0"/>
              <a:t>1. </a:t>
            </a:r>
            <a:r>
              <a:rPr lang="en-US" sz="1600" dirty="0" err="1"/>
              <a:t>Pilih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99FFCC"/>
                </a:solidFill>
              </a:rPr>
              <a:t>Satu </a:t>
            </a:r>
            <a:r>
              <a:rPr lang="id-ID" sz="1600" dirty="0" err="1">
                <a:solidFill>
                  <a:srgbClr val="99FFCC"/>
                </a:solidFill>
              </a:rPr>
              <a:t>Technical</a:t>
            </a:r>
            <a:r>
              <a:rPr lang="id-ID" sz="1600" dirty="0">
                <a:solidFill>
                  <a:srgbClr val="99FFCC"/>
                </a:solidFill>
              </a:rPr>
              <a:t> </a:t>
            </a:r>
            <a:r>
              <a:rPr lang="en-US" sz="1600" dirty="0">
                <a:solidFill>
                  <a:srgbClr val="99FFCC"/>
                </a:solidFill>
              </a:rPr>
              <a:t>Paper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Topik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 yang </a:t>
            </a:r>
            <a:r>
              <a:rPr lang="en-US" sz="1600" dirty="0" err="1"/>
              <a:t>Dipilih</a:t>
            </a:r>
            <a:r>
              <a:rPr lang="en-US" sz="1600" dirty="0"/>
              <a:t>, yang </a:t>
            </a:r>
            <a:r>
              <a:rPr lang="en-US" sz="1600" dirty="0" err="1"/>
              <a:t>Terbit</a:t>
            </a:r>
            <a:r>
              <a:rPr lang="en-US" sz="1600" dirty="0"/>
              <a:t> di </a:t>
            </a:r>
            <a:r>
              <a:rPr lang="en-US" sz="1600" dirty="0" err="1"/>
              <a:t>Jurnal</a:t>
            </a:r>
            <a:r>
              <a:rPr lang="en-US" sz="1600" dirty="0"/>
              <a:t>    </a:t>
            </a:r>
            <a:br>
              <a:rPr lang="en-US" sz="1600" dirty="0"/>
            </a:br>
            <a:r>
              <a:rPr lang="en-US" sz="1600" dirty="0"/>
              <a:t>    </a:t>
            </a:r>
            <a:r>
              <a:rPr lang="en-US" sz="1600" dirty="0" err="1"/>
              <a:t>Terindeks</a:t>
            </a:r>
            <a:r>
              <a:rPr lang="en-US" sz="1600" dirty="0"/>
              <a:t> ISI/SCOPUS 3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Terakhir</a:t>
            </a:r>
            <a:r>
              <a:rPr lang="en-US" sz="1600" dirty="0"/>
              <a:t>, </a:t>
            </a:r>
            <a:r>
              <a:rPr lang="en-US" sz="1600" dirty="0" err="1"/>
              <a:t>Rangkum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Format di </a:t>
            </a:r>
            <a:r>
              <a:rPr lang="en-US" sz="1600" dirty="0" err="1"/>
              <a:t>Atas</a:t>
            </a:r>
            <a:endParaRPr lang="en-US" sz="1600" dirty="0"/>
          </a:p>
          <a:p>
            <a:pPr algn="l"/>
            <a:r>
              <a:rPr lang="en-US" sz="1600" dirty="0"/>
              <a:t>2. </a:t>
            </a:r>
            <a:r>
              <a:rPr lang="en-US" sz="1600" dirty="0" err="1"/>
              <a:t>Rangkumkan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99FFCC"/>
                </a:solidFill>
              </a:rPr>
              <a:t>SLR </a:t>
            </a:r>
            <a:r>
              <a:rPr lang="en-US" sz="1600" dirty="0" err="1">
                <a:solidFill>
                  <a:srgbClr val="99FFCC"/>
                </a:solidFill>
              </a:rPr>
              <a:t>dengan</a:t>
            </a:r>
            <a:r>
              <a:rPr lang="en-US" sz="1600" dirty="0">
                <a:solidFill>
                  <a:srgbClr val="99FFCC"/>
                </a:solidFill>
              </a:rPr>
              <a:t> </a:t>
            </a:r>
            <a:r>
              <a:rPr lang="en-US" sz="1600" dirty="0" err="1">
                <a:solidFill>
                  <a:srgbClr val="99FFCC"/>
                </a:solidFill>
              </a:rPr>
              <a:t>Topik</a:t>
            </a:r>
            <a:r>
              <a:rPr lang="en-US" sz="1600" dirty="0">
                <a:solidFill>
                  <a:srgbClr val="99FFCC"/>
                </a:solidFill>
              </a:rPr>
              <a:t> yang </a:t>
            </a:r>
            <a:r>
              <a:rPr lang="en-US" sz="1600" dirty="0" err="1">
                <a:solidFill>
                  <a:srgbClr val="99FFCC"/>
                </a:solidFill>
              </a:rPr>
              <a:t>Sesuai</a:t>
            </a:r>
            <a:r>
              <a:rPr lang="en-US" sz="1600" dirty="0">
                <a:solidFill>
                  <a:srgbClr val="99FFCC"/>
                </a:solidFill>
              </a:rPr>
              <a:t> </a:t>
            </a:r>
            <a:r>
              <a:rPr lang="en-US" sz="1600" dirty="0"/>
              <a:t>Paper yang </a:t>
            </a:r>
            <a:r>
              <a:rPr lang="en-US" sz="1600" dirty="0" err="1"/>
              <a:t>Dipilih</a:t>
            </a:r>
            <a:r>
              <a:rPr lang="id-ID" sz="1600" dirty="0"/>
              <a:t> (</a:t>
            </a:r>
            <a:r>
              <a:rPr lang="id-ID" sz="1600" dirty="0" err="1"/>
              <a:t>No</a:t>
            </a:r>
            <a:r>
              <a:rPr lang="id-ID" sz="1600"/>
              <a:t> 1)</a:t>
            </a:r>
            <a:endParaRPr lang="en-US" sz="1600" dirty="0"/>
          </a:p>
          <a:p>
            <a:pPr algn="l"/>
            <a:r>
              <a:rPr lang="en-US" sz="1600" dirty="0"/>
              <a:t>3. </a:t>
            </a:r>
            <a:r>
              <a:rPr lang="en-US" sz="1600" dirty="0" err="1"/>
              <a:t>Rangkumkan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99FFCC"/>
                </a:solidFill>
              </a:rPr>
              <a:t>Bagian</a:t>
            </a:r>
            <a:r>
              <a:rPr lang="en-US" sz="1600" dirty="0">
                <a:solidFill>
                  <a:srgbClr val="99FFCC"/>
                </a:solidFill>
              </a:rPr>
              <a:t> </a:t>
            </a:r>
            <a:r>
              <a:rPr lang="en-US" sz="1600" dirty="0" err="1">
                <a:solidFill>
                  <a:srgbClr val="99FFCC"/>
                </a:solidFill>
              </a:rPr>
              <a:t>Buku</a:t>
            </a:r>
            <a:r>
              <a:rPr lang="en-US" sz="1600" dirty="0">
                <a:solidFill>
                  <a:srgbClr val="99FFCC"/>
                </a:solidFill>
              </a:rPr>
              <a:t> </a:t>
            </a:r>
            <a:r>
              <a:rPr lang="en-US" sz="1600" dirty="0" err="1">
                <a:solidFill>
                  <a:srgbClr val="99FFCC"/>
                </a:solidFill>
              </a:rPr>
              <a:t>Teks</a:t>
            </a:r>
            <a:r>
              <a:rPr lang="en-US" sz="1600" dirty="0">
                <a:solidFill>
                  <a:srgbClr val="99FFCC"/>
                </a:solidFill>
              </a:rPr>
              <a:t> yang </a:t>
            </a:r>
            <a:r>
              <a:rPr lang="en-US" sz="1600" dirty="0" err="1">
                <a:solidFill>
                  <a:srgbClr val="99FFCC"/>
                </a:solidFill>
              </a:rPr>
              <a:t>Sesuai</a:t>
            </a:r>
            <a:r>
              <a:rPr lang="en-US" sz="1600" dirty="0">
                <a:solidFill>
                  <a:srgbClr val="99FFCC"/>
                </a:solidFill>
              </a:rPr>
              <a:t> </a:t>
            </a:r>
            <a:r>
              <a:rPr lang="en-US" sz="1600" dirty="0" err="1"/>
              <a:t>dengan</a:t>
            </a:r>
            <a:r>
              <a:rPr lang="en-US" sz="1600" dirty="0"/>
              <a:t> Paper</a:t>
            </a:r>
            <a:endParaRPr lang="id-ID" sz="1600" dirty="0"/>
          </a:p>
        </p:txBody>
      </p:sp>
      <p:cxnSp>
        <p:nvCxnSpPr>
          <p:cNvPr id="77" name="Curved Connector 76"/>
          <p:cNvCxnSpPr>
            <a:endCxn id="49" idx="1"/>
          </p:cNvCxnSpPr>
          <p:nvPr/>
        </p:nvCxnSpPr>
        <p:spPr>
          <a:xfrm flipV="1">
            <a:off x="4114801" y="2230524"/>
            <a:ext cx="679007" cy="5547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rot="10800000" flipV="1">
            <a:off x="2608533" y="4455521"/>
            <a:ext cx="7068869" cy="1619899"/>
          </a:xfrm>
          <a:prstGeom prst="curvedConnector3">
            <a:avLst>
              <a:gd name="adj1" fmla="val 92813"/>
            </a:avLst>
          </a:prstGeom>
          <a:ln w="28575">
            <a:solidFill>
              <a:schemeClr val="tx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/>
          <p:nvPr/>
        </p:nvCxnSpPr>
        <p:spPr>
          <a:xfrm rot="16200000" flipH="1">
            <a:off x="1942082" y="2571127"/>
            <a:ext cx="3581722" cy="2248828"/>
          </a:xfrm>
          <a:prstGeom prst="curvedConnector3">
            <a:avLst>
              <a:gd name="adj1" fmla="val 50000"/>
            </a:avLst>
          </a:prstGeom>
          <a:ln w="28575">
            <a:solidFill>
              <a:srgbClr val="99FFCC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27D20A-7CC4-4BAC-8C5B-49E25BEAC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6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3.3.1 Technical Paper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4CE8D-B8C5-4191-A0C9-9BE76A3FE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0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066800"/>
            <a:ext cx="8077200" cy="5562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Pahami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Masalah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Penelitian</a:t>
            </a:r>
            <a:endParaRPr lang="en-US" sz="2400" dirty="0"/>
          </a:p>
          <a:p>
            <a:pPr marL="806450" lvl="1" indent="-457200"/>
            <a:r>
              <a:rPr lang="en-US" sz="1900" dirty="0" err="1"/>
              <a:t>Apakah</a:t>
            </a:r>
            <a:r>
              <a:rPr lang="en-US" sz="1900" dirty="0"/>
              <a:t> </a:t>
            </a:r>
            <a:r>
              <a:rPr lang="en-US" sz="1900" dirty="0" err="1"/>
              <a:t>penelitian</a:t>
            </a:r>
            <a:r>
              <a:rPr lang="en-US" sz="1900" dirty="0"/>
              <a:t> 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/>
              <a:t>menyelesaikan</a:t>
            </a:r>
            <a:r>
              <a:rPr lang="en-US" sz="1900" dirty="0"/>
              <a:t> </a:t>
            </a:r>
            <a:r>
              <a:rPr lang="en-US" sz="1900" dirty="0" err="1">
                <a:solidFill>
                  <a:srgbClr val="0070C0"/>
                </a:solidFill>
              </a:rPr>
              <a:t>masalah</a:t>
            </a:r>
            <a:r>
              <a:rPr lang="en-US" sz="1900" dirty="0">
                <a:solidFill>
                  <a:srgbClr val="0070C0"/>
                </a:solidFill>
              </a:rPr>
              <a:t> yang </a:t>
            </a:r>
            <a:r>
              <a:rPr lang="en-US" sz="1900" dirty="0" err="1">
                <a:solidFill>
                  <a:srgbClr val="0070C0"/>
                </a:solidFill>
              </a:rPr>
              <a:t>dibuat-buat</a:t>
            </a:r>
            <a:r>
              <a:rPr lang="en-US" sz="1900" dirty="0"/>
              <a:t>?</a:t>
            </a:r>
          </a:p>
          <a:p>
            <a:pPr marL="806450" lvl="1" indent="-457200"/>
            <a:r>
              <a:rPr lang="en-US" sz="1900" dirty="0" err="1"/>
              <a:t>Apakah</a:t>
            </a:r>
            <a:r>
              <a:rPr lang="en-US" sz="1900" dirty="0"/>
              <a:t> </a:t>
            </a:r>
            <a:r>
              <a:rPr lang="id-ID" sz="1900" dirty="0"/>
              <a:t>masalah penelitian </a:t>
            </a:r>
            <a:r>
              <a:rPr lang="id-ID" sz="1900" dirty="0">
                <a:solidFill>
                  <a:srgbClr val="0070C0"/>
                </a:solidFill>
              </a:rPr>
              <a:t>dilandasi</a:t>
            </a:r>
            <a:r>
              <a:rPr lang="id-ID" sz="1900" dirty="0"/>
              <a:t> dan divalidasi?</a:t>
            </a:r>
            <a:endParaRPr lang="en-US" sz="19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Pahami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Kontribusi</a:t>
            </a:r>
            <a:endParaRPr lang="en-US" sz="2400" dirty="0"/>
          </a:p>
          <a:p>
            <a:pPr marL="806450" lvl="1" indent="-457200"/>
            <a:r>
              <a:rPr lang="en-US" sz="1900" dirty="0" err="1"/>
              <a:t>Apakah</a:t>
            </a:r>
            <a:r>
              <a:rPr lang="en-US" sz="1900" dirty="0"/>
              <a:t> </a:t>
            </a:r>
            <a:r>
              <a:rPr lang="en-US" sz="1900" dirty="0" err="1"/>
              <a:t>peneliti</a:t>
            </a:r>
            <a:r>
              <a:rPr lang="en-US" sz="1900" dirty="0"/>
              <a:t> 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>
                <a:solidFill>
                  <a:srgbClr val="0070C0"/>
                </a:solidFill>
              </a:rPr>
              <a:t>mengulang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err="1">
                <a:solidFill>
                  <a:srgbClr val="0070C0"/>
                </a:solidFill>
              </a:rPr>
              <a:t>hal</a:t>
            </a:r>
            <a:r>
              <a:rPr lang="en-US" sz="1900" dirty="0">
                <a:solidFill>
                  <a:srgbClr val="0070C0"/>
                </a:solidFill>
              </a:rPr>
              <a:t> yang </a:t>
            </a:r>
            <a:r>
              <a:rPr lang="en-US" sz="1900" dirty="0" err="1">
                <a:solidFill>
                  <a:srgbClr val="0070C0"/>
                </a:solidFill>
              </a:rPr>
              <a:t>sudah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err="1">
                <a:solidFill>
                  <a:srgbClr val="0070C0"/>
                </a:solidFill>
              </a:rPr>
              <a:t>ada</a:t>
            </a:r>
            <a:r>
              <a:rPr lang="en-US" sz="1900" dirty="0"/>
              <a:t>?</a:t>
            </a:r>
          </a:p>
          <a:p>
            <a:pPr marL="806450" lvl="1" indent="-457200"/>
            <a:r>
              <a:rPr lang="en-US" sz="1900" dirty="0" err="1"/>
              <a:t>Apakah</a:t>
            </a:r>
            <a:r>
              <a:rPr lang="en-US" sz="1900" dirty="0"/>
              <a:t> </a:t>
            </a:r>
            <a:r>
              <a:rPr lang="en-US" sz="1900" dirty="0" err="1"/>
              <a:t>peneliti</a:t>
            </a:r>
            <a:r>
              <a:rPr lang="en-US" sz="1900" dirty="0"/>
              <a:t> </a:t>
            </a:r>
            <a:r>
              <a:rPr lang="en-US" sz="1900" dirty="0" err="1"/>
              <a:t>menyadari</a:t>
            </a:r>
            <a:r>
              <a:rPr lang="en-US" sz="1900" dirty="0"/>
              <a:t> </a:t>
            </a:r>
            <a:r>
              <a:rPr lang="en-US" sz="1900" dirty="0" err="1">
                <a:solidFill>
                  <a:srgbClr val="0070C0"/>
                </a:solidFill>
              </a:rPr>
              <a:t>literatur</a:t>
            </a:r>
            <a:r>
              <a:rPr lang="en-US" sz="1900" dirty="0">
                <a:solidFill>
                  <a:srgbClr val="0070C0"/>
                </a:solidFill>
              </a:rPr>
              <a:t> lain yang </a:t>
            </a:r>
            <a:r>
              <a:rPr lang="en-US" sz="1900" dirty="0" err="1">
                <a:solidFill>
                  <a:srgbClr val="0070C0"/>
                </a:solidFill>
              </a:rPr>
              <a:t>berhubungan</a:t>
            </a:r>
            <a:r>
              <a:rPr lang="id-ID" sz="1900" dirty="0">
                <a:solidFill>
                  <a:srgbClr val="0070C0"/>
                </a:solidFill>
              </a:rPr>
              <a:t> dengan</a:t>
            </a:r>
            <a:r>
              <a:rPr lang="id-ID" sz="1900" dirty="0"/>
              <a:t> p</a:t>
            </a:r>
            <a:r>
              <a:rPr lang="en-US" sz="1900" dirty="0" err="1"/>
              <a:t>enelitiannya</a:t>
            </a:r>
            <a:r>
              <a:rPr lang="en-US" sz="1900" dirty="0"/>
              <a:t>?</a:t>
            </a:r>
          </a:p>
          <a:p>
            <a:pPr marL="806450" lvl="1" indent="-457200"/>
            <a:r>
              <a:rPr lang="it-IT" sz="1900" dirty="0"/>
              <a:t>Apa yang baru dan orisinil di paper itu (metodologi, algoritma, evaluasi, validasi, tool, dsb.)?</a:t>
            </a:r>
            <a:endParaRPr lang="en-US" sz="19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Pahami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Validitas</a:t>
            </a:r>
            <a:r>
              <a:rPr lang="en-US" sz="2400" dirty="0">
                <a:solidFill>
                  <a:srgbClr val="C00000"/>
                </a:solidFill>
              </a:rPr>
              <a:t> Kontribusi</a:t>
            </a:r>
          </a:p>
          <a:p>
            <a:pPr marL="806450" lvl="1" indent="-457200"/>
            <a:r>
              <a:rPr lang="en-US" sz="1900" dirty="0" err="1"/>
              <a:t>Apakah</a:t>
            </a:r>
            <a:r>
              <a:rPr lang="en-US" sz="1900" dirty="0"/>
              <a:t> </a:t>
            </a:r>
            <a:r>
              <a:rPr lang="en-US" sz="1900" dirty="0" err="1"/>
              <a:t>teori</a:t>
            </a:r>
            <a:r>
              <a:rPr lang="en-US" sz="1900" dirty="0"/>
              <a:t> </a:t>
            </a:r>
            <a:r>
              <a:rPr lang="id-ID" sz="1900" dirty="0"/>
              <a:t>atau model yang diusulkan </a:t>
            </a:r>
            <a:r>
              <a:rPr lang="en-US" sz="1900" dirty="0" err="1"/>
              <a:t>sudah</a:t>
            </a:r>
            <a:r>
              <a:rPr lang="en-US" sz="1900" dirty="0"/>
              <a:t> </a:t>
            </a:r>
            <a:r>
              <a:rPr lang="en-US" sz="1900" dirty="0" err="1">
                <a:solidFill>
                  <a:srgbClr val="0070C0"/>
                </a:solidFill>
              </a:rPr>
              <a:t>terbukti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err="1">
                <a:solidFill>
                  <a:srgbClr val="0070C0"/>
                </a:solidFill>
              </a:rPr>
              <a:t>benar</a:t>
            </a:r>
            <a:r>
              <a:rPr lang="en-US" sz="1900" dirty="0"/>
              <a:t>? </a:t>
            </a:r>
            <a:r>
              <a:rPr lang="en-US" sz="1900" dirty="0" err="1"/>
              <a:t>Tidak</a:t>
            </a:r>
            <a:r>
              <a:rPr lang="en-US" sz="1900" dirty="0"/>
              <a:t> </a:t>
            </a:r>
            <a:r>
              <a:rPr lang="en-US" sz="1900" dirty="0" err="1"/>
              <a:t>adakah</a:t>
            </a:r>
            <a:r>
              <a:rPr lang="en-US" sz="1900" dirty="0"/>
              <a:t> </a:t>
            </a:r>
            <a:r>
              <a:rPr lang="en-US" sz="1900" dirty="0" err="1"/>
              <a:t>kesalahan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pembuktian</a:t>
            </a:r>
            <a:r>
              <a:rPr lang="en-US" sz="1900" dirty="0"/>
              <a:t>?</a:t>
            </a:r>
          </a:p>
          <a:p>
            <a:pPr marL="806450" lvl="1" indent="-457200"/>
            <a:r>
              <a:rPr lang="en-US" sz="1900" dirty="0" err="1"/>
              <a:t>Adakah</a:t>
            </a:r>
            <a:r>
              <a:rPr lang="en-US" sz="1900" dirty="0"/>
              <a:t> </a:t>
            </a:r>
            <a:r>
              <a:rPr lang="en-US" sz="1900" dirty="0" err="1">
                <a:solidFill>
                  <a:srgbClr val="0070C0"/>
                </a:solidFill>
              </a:rPr>
              <a:t>faktor-faktor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err="1">
                <a:solidFill>
                  <a:srgbClr val="0070C0"/>
                </a:solidFill>
              </a:rPr>
              <a:t>aneh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proses </a:t>
            </a:r>
            <a:r>
              <a:rPr lang="en-US" sz="1900" dirty="0" err="1"/>
              <a:t>eksperimen</a:t>
            </a:r>
            <a:r>
              <a:rPr lang="en-US" sz="1900" dirty="0"/>
              <a:t> </a:t>
            </a:r>
            <a:r>
              <a:rPr lang="en-US" sz="1900" dirty="0" err="1"/>
              <a:t>penelitian</a:t>
            </a:r>
            <a:r>
              <a:rPr lang="en-US" sz="1900" dirty="0"/>
              <a:t>?</a:t>
            </a:r>
          </a:p>
          <a:p>
            <a:pPr marL="806450" lvl="1" indent="-457200"/>
            <a:r>
              <a:rPr lang="en-US" sz="1900" dirty="0" err="1"/>
              <a:t>Apakah</a:t>
            </a:r>
            <a:r>
              <a:rPr lang="en-US" sz="1900" dirty="0"/>
              <a:t> </a:t>
            </a:r>
            <a:r>
              <a:rPr lang="en-US" sz="1900" dirty="0">
                <a:solidFill>
                  <a:srgbClr val="0070C0"/>
                </a:solidFill>
              </a:rPr>
              <a:t>benchmark yang </a:t>
            </a:r>
            <a:r>
              <a:rPr lang="en-US" sz="1900" dirty="0" err="1">
                <a:solidFill>
                  <a:srgbClr val="0070C0"/>
                </a:solidFill>
              </a:rPr>
              <a:t>dilakukan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err="1">
                <a:solidFill>
                  <a:srgbClr val="0070C0"/>
                </a:solidFill>
              </a:rPr>
              <a:t>realistis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/>
              <a:t>buatan</a:t>
            </a:r>
            <a:r>
              <a:rPr lang="en-US" sz="1900" dirty="0"/>
              <a:t>? </a:t>
            </a:r>
            <a:r>
              <a:rPr lang="en-US" sz="1900" dirty="0" err="1"/>
              <a:t>Ataukah</a:t>
            </a:r>
            <a:r>
              <a:rPr lang="en-US" sz="1900" dirty="0"/>
              <a:t> </a:t>
            </a:r>
            <a:r>
              <a:rPr lang="en-US" sz="1900" dirty="0" err="1">
                <a:solidFill>
                  <a:srgbClr val="0070C0"/>
                </a:solidFill>
              </a:rPr>
              <a:t>membandingkan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err="1">
                <a:solidFill>
                  <a:srgbClr val="0070C0"/>
                </a:solidFill>
              </a:rPr>
              <a:t>apel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err="1">
                <a:solidFill>
                  <a:srgbClr val="0070C0"/>
                </a:solidFill>
              </a:rPr>
              <a:t>dan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err="1">
                <a:solidFill>
                  <a:srgbClr val="0070C0"/>
                </a:solidFill>
              </a:rPr>
              <a:t>jeruk</a:t>
            </a:r>
            <a:r>
              <a:rPr lang="id-ID" sz="1900" dirty="0"/>
              <a:t>?</a:t>
            </a:r>
            <a:endParaRPr lang="en-US" sz="1900" dirty="0"/>
          </a:p>
          <a:p>
            <a:pPr marL="806450" lvl="1" indent="-457200"/>
            <a:r>
              <a:rPr lang="en-US" sz="1900" dirty="0" err="1"/>
              <a:t>Apakah</a:t>
            </a:r>
            <a:r>
              <a:rPr lang="en-US" sz="1900" dirty="0"/>
              <a:t> </a:t>
            </a:r>
            <a:r>
              <a:rPr lang="en-US" sz="1900" dirty="0" err="1">
                <a:solidFill>
                  <a:srgbClr val="0070C0"/>
                </a:solidFill>
              </a:rPr>
              <a:t>generalisasi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err="1">
                <a:solidFill>
                  <a:srgbClr val="0070C0"/>
                </a:solidFill>
              </a:rPr>
              <a:t>cukup</a:t>
            </a:r>
            <a:r>
              <a:rPr lang="en-US" sz="1900" dirty="0">
                <a:solidFill>
                  <a:srgbClr val="0070C0"/>
                </a:solidFill>
              </a:rPr>
              <a:t> valid</a:t>
            </a:r>
            <a:r>
              <a:rPr lang="en-US" sz="1900" dirty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Kiat</a:t>
            </a:r>
            <a:r>
              <a:rPr lang="en-US" dirty="0"/>
              <a:t> </a:t>
            </a:r>
            <a:r>
              <a:rPr lang="en-US" dirty="0" err="1"/>
              <a:t>Mereview</a:t>
            </a:r>
            <a:r>
              <a:rPr lang="en-US" dirty="0"/>
              <a:t> Technical Paper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0C24D-E2F2-410C-B7DB-FB5D1189E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352550"/>
            <a:ext cx="7981950" cy="4792663"/>
          </a:xfrm>
        </p:spPr>
        <p:txBody>
          <a:bodyPr/>
          <a:lstStyle/>
          <a:p>
            <a:pPr>
              <a:defRPr/>
            </a:pPr>
            <a:r>
              <a:rPr lang="id-ID" dirty="0">
                <a:solidFill>
                  <a:srgbClr val="C00000"/>
                </a:solidFill>
              </a:rPr>
              <a:t>Masalah</a:t>
            </a:r>
            <a:r>
              <a:rPr lang="id-ID" dirty="0"/>
              <a:t> penelitian adalah </a:t>
            </a:r>
            <a:r>
              <a:rPr lang="id-ID" dirty="0">
                <a:solidFill>
                  <a:srgbClr val="C00000"/>
                </a:solidFill>
              </a:rPr>
              <a:t>alasan utama </a:t>
            </a:r>
            <a:r>
              <a:rPr lang="id-ID" dirty="0"/>
              <a:t>mengapa penelitian harus dilakukan</a:t>
            </a:r>
          </a:p>
          <a:p>
            <a:pPr>
              <a:defRPr/>
            </a:pPr>
            <a:r>
              <a:rPr lang="en-US" dirty="0"/>
              <a:t>Reviewer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id-ID" dirty="0"/>
              <a:t> </a:t>
            </a:r>
            <a:r>
              <a:rPr lang="en-US" dirty="0"/>
              <a:t>“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penelitian“sebagai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parameter </a:t>
            </a:r>
            <a:r>
              <a:rPr lang="en-US" dirty="0" err="1">
                <a:solidFill>
                  <a:srgbClr val="C00000"/>
                </a:solidFill>
              </a:rPr>
              <a:t>utama</a:t>
            </a:r>
            <a:r>
              <a:rPr lang="id-ID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proses review</a:t>
            </a:r>
            <a:r>
              <a:rPr lang="id-ID" dirty="0"/>
              <a:t> </a:t>
            </a:r>
          </a:p>
          <a:p>
            <a:pPr>
              <a:defRPr/>
            </a:pPr>
            <a:r>
              <a:rPr lang="id-ID" dirty="0"/>
              <a:t>Masalah penelitian harus </a:t>
            </a:r>
            <a:r>
              <a:rPr lang="id-ID" dirty="0">
                <a:solidFill>
                  <a:srgbClr val="C00000"/>
                </a:solidFill>
              </a:rPr>
              <a:t>objective</a:t>
            </a:r>
            <a:r>
              <a:rPr lang="id-ID" dirty="0"/>
              <a:t> (tidak subjective)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harus dibuktikan secara logis </a:t>
            </a:r>
            <a:r>
              <a:rPr lang="en-US" dirty="0" err="1"/>
              <a:t>dan</a:t>
            </a:r>
            <a:r>
              <a:rPr lang="en-US" dirty="0"/>
              <a:t> valid </a:t>
            </a:r>
            <a:r>
              <a:rPr lang="id-ID" dirty="0"/>
              <a:t>bahwa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id-ID" dirty="0"/>
              <a:t>itu benar-benar masalah</a:t>
            </a:r>
            <a:endParaRPr lang="en-US" dirty="0"/>
          </a:p>
          <a:p>
            <a:pPr>
              <a:defRPr/>
            </a:pPr>
            <a:r>
              <a:rPr lang="id-ID" dirty="0"/>
              <a:t>Supaya logis dan valid,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objektifikasi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masalah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me</a:t>
            </a:r>
            <a:r>
              <a:rPr lang="id-ID" dirty="0"/>
              <a:t>landasi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id-ID" dirty="0"/>
              <a:t>dengan</a:t>
            </a:r>
            <a:r>
              <a:rPr lang="en-US" dirty="0"/>
              <a:t> literature </a:t>
            </a:r>
            <a:r>
              <a:rPr lang="en-US" dirty="0" err="1"/>
              <a:t>terbaru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Masalah Penelitian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F8EB0-81A9-4DAF-87FD-C4F37E4E7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7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49" y="1066801"/>
            <a:ext cx="7886700" cy="535305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i="1" dirty="0"/>
              <a:t>Research Problem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Neural network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performa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data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memiliki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kelemahan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pada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pemilihan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arsitektur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jaringannya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secara</a:t>
            </a:r>
            <a:r>
              <a:rPr lang="en-US" dirty="0">
                <a:solidFill>
                  <a:srgbClr val="C00000"/>
                </a:solidFill>
              </a:rPr>
              <a:t> trial error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tidak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efisien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kurang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akurat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(</a:t>
            </a:r>
            <a:r>
              <a:rPr lang="en-US" i="1" dirty="0"/>
              <a:t>Research Question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peningkatan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akurasi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efisiensi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neural network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pemilihan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arsitektur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jaringan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diotomatisasi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menggunakan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algoritma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genetika</a:t>
            </a:r>
            <a:r>
              <a:rPr lang="en-US" dirty="0"/>
              <a:t>?</a:t>
            </a:r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i="1" dirty="0"/>
              <a:t>Research Objective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algoritma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genetika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mengotomatisasi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pemilihan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arsitektur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jaringan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pada</a:t>
            </a:r>
            <a:r>
              <a:rPr lang="en-US" dirty="0">
                <a:solidFill>
                  <a:srgbClr val="C00000"/>
                </a:solidFill>
              </a:rPr>
              <a:t> neural </a:t>
            </a:r>
            <a:r>
              <a:rPr lang="en-US" dirty="0" err="1">
                <a:solidFill>
                  <a:srgbClr val="C00000"/>
                </a:solidFill>
              </a:rPr>
              <a:t>nework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lebih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efisien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prediksi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lebih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akurat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CA66A-F935-44B5-9899-31AB564D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7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43000"/>
            <a:ext cx="7981950" cy="548640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Research Problem (RP)</a:t>
            </a:r>
            <a:r>
              <a:rPr lang="id-ID" sz="3200" dirty="0"/>
              <a:t>:</a:t>
            </a:r>
          </a:p>
          <a:p>
            <a:pPr lvl="1"/>
            <a:r>
              <a:rPr lang="id-ID" sz="2600" dirty="0"/>
              <a:t>Algoritma K-</a:t>
            </a:r>
            <a:r>
              <a:rPr lang="id-ID" sz="2600" dirty="0" err="1"/>
              <a:t>Means</a:t>
            </a:r>
            <a:r>
              <a:rPr lang="id-ID" sz="2600" dirty="0"/>
              <a:t> merupakan algoritma </a:t>
            </a:r>
            <a:r>
              <a:rPr lang="id-ID" sz="2600" dirty="0" err="1"/>
              <a:t>clustering</a:t>
            </a:r>
            <a:r>
              <a:rPr lang="id-ID" sz="2600" dirty="0"/>
              <a:t> yang populer karena efisien dalam komputasi, akan tetapi memiliki </a:t>
            </a:r>
            <a:r>
              <a:rPr lang="id-ID" sz="2600" dirty="0">
                <a:solidFill>
                  <a:srgbClr val="C00000"/>
                </a:solidFill>
              </a:rPr>
              <a:t>kelemahan pada sulitnya penentuan K yang optimal </a:t>
            </a:r>
            <a:r>
              <a:rPr lang="id-ID" sz="2600" dirty="0"/>
              <a:t>dan komputasi yang </a:t>
            </a:r>
            <a:r>
              <a:rPr lang="id-ID" sz="2600" dirty="0">
                <a:solidFill>
                  <a:srgbClr val="0070C0"/>
                </a:solidFill>
              </a:rPr>
              <a:t>tidak efisien </a:t>
            </a:r>
            <a:r>
              <a:rPr lang="id-ID" sz="2600" dirty="0"/>
              <a:t>bila menangani data besar </a:t>
            </a:r>
            <a:r>
              <a:rPr lang="en-US" sz="2600" dirty="0"/>
              <a:t>(</a:t>
            </a:r>
            <a:r>
              <a:rPr lang="id-ID" sz="2600" dirty="0"/>
              <a:t>Zhao, 2010</a:t>
            </a:r>
            <a:r>
              <a:rPr lang="en-US" sz="2600" dirty="0"/>
              <a:t>)</a:t>
            </a:r>
            <a:endParaRPr lang="en-US" sz="2600" dirty="0">
              <a:solidFill>
                <a:srgbClr val="FF0000"/>
              </a:solidFill>
            </a:endParaRPr>
          </a:p>
          <a:p>
            <a:r>
              <a:rPr lang="en-US" sz="3200" dirty="0"/>
              <a:t>Research Question (RQ):</a:t>
            </a:r>
          </a:p>
          <a:p>
            <a:pPr lvl="1"/>
            <a:r>
              <a:rPr lang="id-ID" sz="2600" dirty="0"/>
              <a:t>Seberapa </a:t>
            </a:r>
            <a:r>
              <a:rPr lang="id-ID" sz="2600" dirty="0">
                <a:solidFill>
                  <a:srgbClr val="0070C0"/>
                </a:solidFill>
              </a:rPr>
              <a:t>efisien</a:t>
            </a:r>
            <a:r>
              <a:rPr lang="id-ID" sz="2600" dirty="0"/>
              <a:t> </a:t>
            </a:r>
            <a:r>
              <a:rPr lang="id-ID" sz="2600" dirty="0">
                <a:solidFill>
                  <a:srgbClr val="00B050"/>
                </a:solidFill>
              </a:rPr>
              <a:t>algoritma Bee Colony </a:t>
            </a:r>
            <a:r>
              <a:rPr lang="id-ID" sz="2600" dirty="0"/>
              <a:t>bila digunakan untuk </a:t>
            </a:r>
            <a:r>
              <a:rPr lang="id-ID" sz="2600" dirty="0">
                <a:solidFill>
                  <a:srgbClr val="C00000"/>
                </a:solidFill>
              </a:rPr>
              <a:t>menentukan nilai K yang optimal pada K-Means</a:t>
            </a:r>
            <a:r>
              <a:rPr lang="id-ID" sz="2600" dirty="0"/>
              <a:t>?</a:t>
            </a:r>
          </a:p>
          <a:p>
            <a:r>
              <a:rPr lang="en-US" sz="3200" dirty="0"/>
              <a:t>Research Objective (RO):</a:t>
            </a:r>
          </a:p>
          <a:p>
            <a:pPr lvl="1"/>
            <a:r>
              <a:rPr lang="en-US" sz="2600" dirty="0" err="1"/>
              <a:t>Menerapkan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00B050"/>
                </a:solidFill>
              </a:rPr>
              <a:t>algoritma</a:t>
            </a:r>
            <a:r>
              <a:rPr lang="en-US" sz="2600" dirty="0">
                <a:solidFill>
                  <a:srgbClr val="00B050"/>
                </a:solidFill>
              </a:rPr>
              <a:t> bee colony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C00000"/>
                </a:solidFill>
              </a:rPr>
              <a:t>menentukan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>
                <a:solidFill>
                  <a:srgbClr val="C00000"/>
                </a:solidFill>
              </a:rPr>
              <a:t>nikai</a:t>
            </a:r>
            <a:r>
              <a:rPr lang="en-US" sz="2600" dirty="0">
                <a:solidFill>
                  <a:srgbClr val="C00000"/>
                </a:solidFill>
              </a:rPr>
              <a:t> K yang optimal </a:t>
            </a:r>
            <a:r>
              <a:rPr lang="en-US" sz="2600" dirty="0" err="1">
                <a:solidFill>
                  <a:srgbClr val="C00000"/>
                </a:solidFill>
              </a:rPr>
              <a:t>pada</a:t>
            </a:r>
            <a:r>
              <a:rPr lang="en-US" sz="2600" dirty="0">
                <a:solidFill>
                  <a:srgbClr val="C00000"/>
                </a:solidFill>
              </a:rPr>
              <a:t> K-Means</a:t>
            </a:r>
            <a:r>
              <a:rPr lang="id-ID" sz="2600" dirty="0">
                <a:solidFill>
                  <a:srgbClr val="C00000"/>
                </a:solidFill>
              </a:rPr>
              <a:t> </a:t>
            </a:r>
            <a:r>
              <a:rPr lang="id-ID" sz="2600" dirty="0"/>
              <a:t>sehingga </a:t>
            </a:r>
            <a:r>
              <a:rPr lang="id-ID" sz="2600" dirty="0">
                <a:solidFill>
                  <a:srgbClr val="0070C0"/>
                </a:solidFill>
              </a:rPr>
              <a:t>komputasi </a:t>
            </a:r>
            <a:r>
              <a:rPr lang="id-ID" sz="2600">
                <a:solidFill>
                  <a:srgbClr val="0070C0"/>
                </a:solidFill>
              </a:rPr>
              <a:t>lebih efisien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Contoh Masalah Penelitian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AF7A4-45B0-43AC-AB58-F2BF84ACF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7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352550"/>
            <a:ext cx="7886700" cy="4819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52401"/>
            <a:ext cx="8515350" cy="685803"/>
          </a:xfrm>
        </p:spPr>
        <p:txBody>
          <a:bodyPr>
            <a:normAutofit/>
          </a:bodyPr>
          <a:lstStyle/>
          <a:p>
            <a:pPr lvl="0"/>
            <a:r>
              <a:rPr lang="en-US" sz="4000" dirty="0" err="1"/>
              <a:t>Masalah</a:t>
            </a:r>
            <a:r>
              <a:rPr lang="en-US" sz="4000" dirty="0"/>
              <a:t> </a:t>
            </a:r>
            <a:r>
              <a:rPr lang="en-US" sz="4000" dirty="0" err="1"/>
              <a:t>Penelitian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Landasannya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1143002"/>
          <a:ext cx="8686800" cy="54102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26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1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Masalah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Penelitian</a:t>
                      </a:r>
                      <a:endParaRPr lang="id-ID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00" marR="6550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1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Landasan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Literatur</a:t>
                      </a:r>
                      <a:endParaRPr lang="id-ID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00" marR="65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341">
                <a:tc row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100"/>
                        </a:spcAft>
                      </a:pPr>
                      <a:r>
                        <a:rPr lang="en-US" sz="1800" dirty="0">
                          <a:effectLst/>
                        </a:rPr>
                        <a:t>Data set </a:t>
                      </a:r>
                      <a:r>
                        <a:rPr lang="en-US" sz="1800" dirty="0" err="1">
                          <a:effectLst/>
                        </a:rPr>
                        <a:t>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prediksi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cacat</a:t>
                      </a:r>
                      <a:r>
                        <a:rPr lang="en-US" sz="1800" dirty="0">
                          <a:effectLst/>
                        </a:rPr>
                        <a:t> software </a:t>
                      </a:r>
                      <a:r>
                        <a:rPr lang="en-US" sz="1800" dirty="0" err="1">
                          <a:effectLst/>
                        </a:rPr>
                        <a:t>berdimensi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tinggi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memiliki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atribut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 yang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bersifat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 noisy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dan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  <a:effectLst/>
                        </a:rPr>
                        <a:t>classnya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  <a:effectLst/>
                        </a:rPr>
                        <a:t>bersifat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  <a:effectLst/>
                        </a:rPr>
                        <a:t>tidak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  <a:effectLst/>
                        </a:rPr>
                        <a:t>seimbang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menyebabkan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penurunan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akurasi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prediksi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cacat</a:t>
                      </a:r>
                      <a:r>
                        <a:rPr lang="en-US" sz="1800" dirty="0">
                          <a:effectLst/>
                        </a:rPr>
                        <a:t> software</a:t>
                      </a:r>
                      <a:endParaRPr lang="id-ID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00" marR="6550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100"/>
                        </a:spcAft>
                      </a:pPr>
                      <a:r>
                        <a:rPr lang="en-US" sz="1800" dirty="0">
                          <a:effectLst/>
                        </a:rPr>
                        <a:t>There are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noisy data points </a:t>
                      </a:r>
                      <a:r>
                        <a:rPr lang="en-US" sz="1800" dirty="0">
                          <a:effectLst/>
                        </a:rPr>
                        <a:t>in the software defect data sets that can not be confidently assumed to be erroneous using such simple method </a:t>
                      </a:r>
                      <a:r>
                        <a:rPr lang="en-US" sz="1400" i="1" dirty="0">
                          <a:effectLst/>
                        </a:rPr>
                        <a:t>(Gray, Bowes, Davey, &amp; Christianson, 2011)</a:t>
                      </a:r>
                      <a:endParaRPr lang="id-ID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00" marR="65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34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100"/>
                        </a:spcAft>
                      </a:pPr>
                      <a:r>
                        <a:rPr lang="en-US" sz="1800" dirty="0">
                          <a:effectLst/>
                        </a:rPr>
                        <a:t>The performances of software defect prediction improved when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irrelevant and redundant attributes</a:t>
                      </a:r>
                      <a:r>
                        <a:rPr lang="en-US" sz="1800" dirty="0">
                          <a:effectLst/>
                        </a:rPr>
                        <a:t> are removed </a:t>
                      </a:r>
                      <a:r>
                        <a:rPr lang="en-US" sz="1400" i="1" dirty="0">
                          <a:effectLst/>
                        </a:rPr>
                        <a:t>(Wang, </a:t>
                      </a:r>
                      <a:r>
                        <a:rPr lang="en-US" sz="1400" i="1" dirty="0" err="1">
                          <a:effectLst/>
                        </a:rPr>
                        <a:t>Khoshgoftaar</a:t>
                      </a:r>
                      <a:r>
                        <a:rPr lang="en-US" sz="1400" i="1" dirty="0">
                          <a:effectLst/>
                        </a:rPr>
                        <a:t>, &amp; Napolitano, 2010)</a:t>
                      </a:r>
                      <a:endParaRPr lang="id-ID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00" marR="65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34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100"/>
                        </a:spcAft>
                      </a:pPr>
                      <a:r>
                        <a:rPr lang="en-US" sz="1800" dirty="0">
                          <a:effectLst/>
                        </a:rPr>
                        <a:t>The software defect prediction performance decreases significantly because the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dataset contains noisy attr</a:t>
                      </a:r>
                      <a:r>
                        <a:rPr lang="en-US" sz="1800" dirty="0">
                          <a:effectLst/>
                        </a:rPr>
                        <a:t>ibutes </a:t>
                      </a:r>
                      <a:r>
                        <a:rPr lang="en-US" sz="1400" i="1" dirty="0">
                          <a:effectLst/>
                        </a:rPr>
                        <a:t>(Kim, Zhang, Wu, &amp; Gong, 2011)</a:t>
                      </a:r>
                      <a:endParaRPr lang="id-ID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00" marR="65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834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100"/>
                        </a:spcAft>
                      </a:pPr>
                      <a:r>
                        <a:rPr lang="en-US" sz="1800" dirty="0">
                          <a:effectLst/>
                        </a:rPr>
                        <a:t>Software defect datasets have an 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imbalanced nature </a:t>
                      </a:r>
                      <a:r>
                        <a:rPr lang="en-US" sz="1800" dirty="0">
                          <a:effectLst/>
                        </a:rPr>
                        <a:t>with very few defective modules compared to defect-free ones </a:t>
                      </a:r>
                      <a:r>
                        <a:rPr lang="en-US" sz="1400" i="1" dirty="0">
                          <a:effectLst/>
                        </a:rPr>
                        <a:t>(</a:t>
                      </a:r>
                      <a:r>
                        <a:rPr lang="en-US" sz="1400" i="1" dirty="0" err="1">
                          <a:effectLst/>
                        </a:rPr>
                        <a:t>Tosun</a:t>
                      </a:r>
                      <a:r>
                        <a:rPr lang="en-US" sz="1400" i="1" dirty="0">
                          <a:effectLst/>
                        </a:rPr>
                        <a:t>, </a:t>
                      </a:r>
                      <a:r>
                        <a:rPr lang="en-US" sz="1400" i="1" dirty="0" err="1">
                          <a:effectLst/>
                        </a:rPr>
                        <a:t>Bener</a:t>
                      </a:r>
                      <a:r>
                        <a:rPr lang="en-US" sz="1400" i="1" dirty="0">
                          <a:effectLst/>
                        </a:rPr>
                        <a:t>, </a:t>
                      </a:r>
                      <a:r>
                        <a:rPr lang="en-US" sz="1400" i="1" dirty="0" err="1">
                          <a:effectLst/>
                        </a:rPr>
                        <a:t>Turhan</a:t>
                      </a:r>
                      <a:r>
                        <a:rPr lang="en-US" sz="1400" i="1" dirty="0">
                          <a:effectLst/>
                        </a:rPr>
                        <a:t>, &amp; </a:t>
                      </a:r>
                      <a:r>
                        <a:rPr lang="en-US" sz="1400" i="1" dirty="0" err="1">
                          <a:effectLst/>
                        </a:rPr>
                        <a:t>Menzies</a:t>
                      </a:r>
                      <a:r>
                        <a:rPr lang="en-US" sz="1400" i="1" dirty="0">
                          <a:effectLst/>
                        </a:rPr>
                        <a:t>, 2010)</a:t>
                      </a:r>
                      <a:endParaRPr lang="id-ID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00" marR="655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34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100"/>
                        </a:spcAft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Imbalance</a:t>
                      </a:r>
                      <a:r>
                        <a:rPr lang="en-US" sz="1800" dirty="0">
                          <a:effectLst/>
                        </a:rPr>
                        <a:t> can lead to a model that is not practical in software defect prediction, because most instances will be predicted as non-defect prone </a:t>
                      </a:r>
                      <a:r>
                        <a:rPr lang="en-US" sz="1400" i="1" dirty="0">
                          <a:effectLst/>
                        </a:rPr>
                        <a:t>(</a:t>
                      </a:r>
                      <a:r>
                        <a:rPr lang="en-US" sz="1400" i="1" dirty="0" err="1">
                          <a:effectLst/>
                        </a:rPr>
                        <a:t>Khoshgoftaar</a:t>
                      </a:r>
                      <a:r>
                        <a:rPr lang="en-US" sz="1400" i="1" dirty="0">
                          <a:effectLst/>
                        </a:rPr>
                        <a:t>, Van </a:t>
                      </a:r>
                      <a:r>
                        <a:rPr lang="en-US" sz="1400" i="1" dirty="0" err="1">
                          <a:effectLst/>
                        </a:rPr>
                        <a:t>Hulse</a:t>
                      </a:r>
                      <a:r>
                        <a:rPr lang="en-US" sz="1400" i="1" dirty="0">
                          <a:effectLst/>
                        </a:rPr>
                        <a:t>, &amp; Napolitano, 2011)</a:t>
                      </a:r>
                      <a:endParaRPr lang="id-ID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00" marR="655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22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100"/>
                        </a:spcAft>
                      </a:pPr>
                      <a:r>
                        <a:rPr lang="en-US" sz="1800" dirty="0">
                          <a:effectLst/>
                        </a:rPr>
                        <a:t>Software fault prediction data sets are often 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highly imbalanced </a:t>
                      </a:r>
                      <a:r>
                        <a:rPr lang="en-US" sz="1400" i="1" dirty="0">
                          <a:effectLst/>
                        </a:rPr>
                        <a:t>(Zhang &amp; Zhang, 2007)</a:t>
                      </a:r>
                      <a:endParaRPr lang="id-ID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00" marR="655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B090A-E4D4-44B2-A668-FF699FDF8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8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Formulasi</a:t>
            </a:r>
            <a:r>
              <a:rPr lang="en-US" dirty="0"/>
              <a:t> RP-RQ-RO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524000" y="1066800"/>
          <a:ext cx="9143998" cy="5791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2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9120"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Research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Problems (RP)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Research Questions (RQ)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Research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Objectives (RO)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6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RP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Data set pada prediksi cacat software berdimensi tinggi, dan memiliki </a:t>
                      </a:r>
                      <a:r>
                        <a:rPr lang="nn-NO" sz="180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atribut yang bersifat noisy</a:t>
                      </a:r>
                      <a:r>
                        <a:rPr lang="nn-NO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 serta </a:t>
                      </a:r>
                      <a:r>
                        <a:rPr lang="nn-NO" sz="1800" baseline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classnya bersifat tidak balance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RQ1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Algoritma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pemilihan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fitur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performanya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terbaik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meyelesaikan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masalah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atribut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yang noisy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pada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prediksi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cacat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software?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 pitchFamily="34" charset="0"/>
                        </a:rPr>
                        <a:t>RO1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mengidentifikasi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algoritma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pemilihan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fitur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memiliki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performa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terbaik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apabila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digunakan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menyelesaikan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masalah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atribut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noisy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pada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prediksi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cacat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software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RQ2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Algoritma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meta learning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performanya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terbaik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menyelesaikan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masalah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class imbalance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pada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prediksi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cacat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software?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 pitchFamily="34" charset="0"/>
                        </a:rPr>
                        <a:t>RO2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mengidentifikasi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algoritma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meta learning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memiliki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performa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terbaik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apabila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digunakan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menyelesaikan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masalah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class imbalance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pada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prediksi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cacat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software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36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RQ3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Bagaimana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pengaruh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penggabungan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algoritma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pemilihan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fitur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metode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meta learning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apabila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digunakan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prediksi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cacat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software?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 pitchFamily="34" charset="0"/>
                        </a:rPr>
                        <a:t>RO3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mengembangkan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algoritma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baru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menggabungkan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algoritma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pemilihan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fitur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meta learning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prediksi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cacat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software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F112E-F6DD-47AB-942B-4FFE0DD0B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300" y="6553200"/>
            <a:ext cx="2057400" cy="3048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50" charset="-128"/>
                <a:cs typeface="+mn-cs"/>
              </a:defRPr>
            </a:lvl9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7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2082</Words>
  <Application>Microsoft Office PowerPoint</Application>
  <PresentationFormat>Widescreen</PresentationFormat>
  <Paragraphs>327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3.3 Teknik Mereview Paper</vt:lpstr>
      <vt:lpstr>Jenis Paper Ilmiah</vt:lpstr>
      <vt:lpstr>3.3.1 Technical Paper</vt:lpstr>
      <vt:lpstr>Kiat Mereview Technical Paper</vt:lpstr>
      <vt:lpstr>Masalah Penelitian</vt:lpstr>
      <vt:lpstr>Contoh Masalah Penelitian</vt:lpstr>
      <vt:lpstr>Contoh Masalah Penelitian</vt:lpstr>
      <vt:lpstr>Masalah Penelitian dan Landasannya</vt:lpstr>
      <vt:lpstr>Formulasi RP-RQ-RO</vt:lpstr>
      <vt:lpstr>Syarat Masalah Penelitian -1-</vt:lpstr>
      <vt:lpstr>Syarat Masalah Penelitian -2-</vt:lpstr>
      <vt:lpstr>Syarat Masalah Penelitian -3-</vt:lpstr>
      <vt:lpstr>Latihan Mereview Paper</vt:lpstr>
      <vt:lpstr>Prediksi Produksi Padi dengan SVM berbasis PSO</vt:lpstr>
      <vt:lpstr>Latihan Mereview Paper</vt:lpstr>
      <vt:lpstr>Latihan Mereview Paper</vt:lpstr>
      <vt:lpstr>Latihan Mereview Paper</vt:lpstr>
      <vt:lpstr>Latihan Mereview Paper</vt:lpstr>
      <vt:lpstr>Latihan Mereview Paper</vt:lpstr>
      <vt:lpstr>Latihan Mereview Paper</vt:lpstr>
      <vt:lpstr>Latihan Mereview Paper</vt:lpstr>
      <vt:lpstr>Tugas Mereview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Teknik Mereview Paper</dc:title>
  <dc:creator>Irfan Maliki</dc:creator>
  <cp:lastModifiedBy>Irfan Maliki</cp:lastModifiedBy>
  <cp:revision>1</cp:revision>
  <dcterms:created xsi:type="dcterms:W3CDTF">2020-04-18T04:01:42Z</dcterms:created>
  <dcterms:modified xsi:type="dcterms:W3CDTF">2020-04-18T04:03:45Z</dcterms:modified>
</cp:coreProperties>
</file>