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FF2C-413C-4BD3-96A0-46635BBA3ED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5558-7AE1-497B-B17B-D58B0784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3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1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4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4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7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4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2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smtClean="0"/>
              <a:t> LPS.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7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3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8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6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dirty="0" smtClean="0"/>
              <a:t>AKUNTANSI 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Kasus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Dan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Pemecahan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7608" y="2055709"/>
            <a:ext cx="74566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pemecahan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dianggap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telah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awal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sehingga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diperlukan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penyesuaian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transaksi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sebelumnya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.</a:t>
            </a:r>
            <a:endParaRPr lang="en-US" sz="22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pemecahan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terjadi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setelah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akhir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tetapi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sebelum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menerbitkan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laporan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tetap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dilakukan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penyesuaian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sebelumnya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ada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informasi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pembanding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).</a:t>
            </a:r>
            <a:endParaRPr lang="en-US" sz="2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098" name="Picture 2" descr="C:\Users\siina\Desktop\MOM'S\PSAK BARU\gambar ekonomi\business_office_186830_tn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323556"/>
            <a:ext cx="1058862" cy="16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contoh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5418" y="6534836"/>
            <a:ext cx="366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09800" y="1691640"/>
          <a:ext cx="7848600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10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Perubahan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Saham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beredar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108">
                <a:tc>
                  <a:txBody>
                    <a:bodyPr/>
                    <a:lstStyle/>
                    <a:p>
                      <a:r>
                        <a:rPr lang="en-US" dirty="0" smtClean="0"/>
                        <a:t>01/01/2013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awal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60.000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01/02/2013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Menerbitkan</a:t>
                      </a:r>
                      <a:r>
                        <a:rPr lang="en-US" baseline="0" dirty="0" smtClean="0"/>
                        <a:t> 36.000 </a:t>
                      </a:r>
                      <a:r>
                        <a:rPr lang="en-US" baseline="0" dirty="0" err="1" smtClean="0"/>
                        <a:t>saham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 </a:t>
                      </a:r>
                      <a:r>
                        <a:rPr lang="en-US" u="sng" baseline="0" dirty="0" smtClean="0"/>
                        <a:t>    </a:t>
                      </a:r>
                      <a:r>
                        <a:rPr lang="en-US" u="sng" dirty="0" smtClean="0"/>
                        <a:t>36.000</a:t>
                      </a:r>
                      <a:endParaRPr lang="en-US" u="none" dirty="0" smtClean="0"/>
                    </a:p>
                    <a:p>
                      <a:pPr algn="r"/>
                      <a:r>
                        <a:rPr lang="en-US" u="none" dirty="0" smtClean="0"/>
                        <a:t>96.000</a:t>
                      </a:r>
                      <a:endParaRPr lang="en-US" u="sng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01/04/2013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Membeli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kembali</a:t>
                      </a:r>
                      <a:r>
                        <a:rPr lang="en-US" baseline="0" dirty="0" smtClean="0"/>
                        <a:t> 24.000 </a:t>
                      </a:r>
                      <a:r>
                        <a:rPr lang="en-US" baseline="0" dirty="0" err="1" smtClean="0"/>
                        <a:t>saham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  (24.000)</a:t>
                      </a:r>
                    </a:p>
                    <a:p>
                      <a:pPr algn="r"/>
                      <a:r>
                        <a:rPr lang="en-US" u="none" dirty="0" smtClean="0"/>
                        <a:t>72.000</a:t>
                      </a:r>
                      <a:endParaRPr lang="en-US" u="none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01/06/2013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Pemecahan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saham</a:t>
                      </a:r>
                      <a:r>
                        <a:rPr lang="en-US" baseline="0" dirty="0" smtClean="0"/>
                        <a:t> 2-1 (</a:t>
                      </a:r>
                      <a:r>
                        <a:rPr lang="en-US" baseline="0" dirty="0" err="1" smtClean="0"/>
                        <a:t>tambahan</a:t>
                      </a:r>
                      <a:r>
                        <a:rPr lang="en-US" baseline="0" dirty="0" smtClean="0"/>
                        <a:t> 72.000)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baseline="0" dirty="0" smtClean="0"/>
                        <a:t>     72.000</a:t>
                      </a:r>
                    </a:p>
                    <a:p>
                      <a:pPr algn="r"/>
                      <a:r>
                        <a:rPr lang="en-US" u="none" baseline="0" dirty="0" smtClean="0"/>
                        <a:t>144.000</a:t>
                      </a:r>
                      <a:endParaRPr lang="en-US" u="non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01/09/2013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Menerbitkan</a:t>
                      </a:r>
                      <a:r>
                        <a:rPr lang="en-US" dirty="0" smtClean="0"/>
                        <a:t> 12.000 </a:t>
                      </a:r>
                      <a:r>
                        <a:rPr lang="en-US" dirty="0" err="1" smtClean="0"/>
                        <a:t>saham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</a:t>
                      </a:r>
                      <a:r>
                        <a:rPr lang="en-US" baseline="0" dirty="0" err="1" smtClean="0"/>
                        <a:t>as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baseline="0" dirty="0" smtClean="0"/>
                        <a:t>     12</a:t>
                      </a:r>
                      <a:r>
                        <a:rPr lang="en-US" u="sng" dirty="0" smtClean="0"/>
                        <a:t>.000</a:t>
                      </a:r>
                    </a:p>
                    <a:p>
                      <a:pPr algn="r"/>
                      <a:r>
                        <a:rPr lang="en-US" u="none" dirty="0" smtClean="0"/>
                        <a:t>156.000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31/12/2013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Menerbitkan</a:t>
                      </a:r>
                      <a:r>
                        <a:rPr lang="en-US" dirty="0" smtClean="0"/>
                        <a:t> 10.000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saham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kas</a:t>
                      </a:r>
                      <a:endParaRPr lang="en-US" dirty="0" smtClean="0"/>
                    </a:p>
                    <a:p>
                      <a:r>
                        <a:rPr lang="en-US" b="1" dirty="0" err="1" smtClean="0"/>
                        <a:t>Posisi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akhir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u="sng" baseline="0" dirty="0" smtClean="0"/>
                        <a:t>     10.000</a:t>
                      </a:r>
                    </a:p>
                    <a:p>
                      <a:pPr algn="r"/>
                      <a:r>
                        <a:rPr lang="en-US" b="1" u="none" baseline="0" dirty="0" smtClean="0"/>
                        <a:t>166.000</a:t>
                      </a:r>
                      <a:endParaRPr lang="en-US" b="1" u="none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74" name="Picture 2" descr="C:\Users\siina\Desktop\MOM'S\PSAK BARU\gambar ekonomi\business-clipart-cashregi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14" y="5372100"/>
            <a:ext cx="948674" cy="10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1856968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contoh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27920" y="2466568"/>
          <a:ext cx="8077200" cy="2834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Tanggal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beredar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Jumlah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saham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beredar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Penye-suaian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Bagian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tahun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Jumlah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tertimbang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saham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</a:t>
                      </a:r>
                      <a:r>
                        <a:rPr lang="en-US" sz="1700" baseline="0" dirty="0" smtClean="0"/>
                        <a:t> Jan – 01 Feb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60.000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10.000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 Feb – 01 April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96.000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32.000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 April – 01 </a:t>
                      </a:r>
                      <a:r>
                        <a:rPr lang="en-US" sz="1700" dirty="0" err="1" smtClean="0"/>
                        <a:t>Juni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72.000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24.000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 </a:t>
                      </a:r>
                      <a:r>
                        <a:rPr lang="en-US" sz="1700" dirty="0" err="1" smtClean="0"/>
                        <a:t>Juni</a:t>
                      </a:r>
                      <a:r>
                        <a:rPr lang="en-US" sz="1700" dirty="0" smtClean="0"/>
                        <a:t> – 01 Sept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144.000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3/12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36.000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 Sept – 01 Des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156.000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4/12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52.000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700" dirty="0" smtClean="0"/>
                        <a:t>Rata-rata </a:t>
                      </a:r>
                      <a:r>
                        <a:rPr lang="en-US" sz="1700" dirty="0" err="1" smtClean="0"/>
                        <a:t>tertimbang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saham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beredar</a:t>
                      </a:r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154.000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15126" y="1066800"/>
            <a:ext cx="4000528" cy="50577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Penyesuaian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pajak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,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(1-T).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pendapatan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konversi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sifatnya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AutoNum type="alphaLcParenR"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58530" y="1066800"/>
            <a:ext cx="4267200" cy="50577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Penyesuaian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beredar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Ditambah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tertimbang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diterbitkan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asumsi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dikonversikan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28600" indent="-2286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Konversi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diasumsikan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awal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penerbitannya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AutoNum type="alphaLcParenR"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057400" y="1905000"/>
            <a:ext cx="769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ina\Desktop\MOM'S\PSAK BARU\gambar ekonomi\Clipart-Cartoon-Design-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01" y="1743873"/>
            <a:ext cx="1432198" cy="1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431884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26876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dikonversi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743873"/>
            <a:ext cx="8229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Menggunakan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metode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asumsi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457200" indent="-4572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+mj-lt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penerbitan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457200" indent="-4572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+mj-lt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Eliminasi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terkait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setelah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pajak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demikian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menyebabkan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peningkatan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bilangan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penyebut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(rata-rata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meningkatkan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pembilang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bersih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).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4428471"/>
            <a:ext cx="8229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tarif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berubah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selama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maka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menggunakan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tarif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paling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mengurangi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proporsi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paling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dilutif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).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082" y="1421532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contoh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1082" y="1916832"/>
            <a:ext cx="8229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ts val="600"/>
              </a:spcAft>
              <a:buClr>
                <a:srgbClr val="A50021"/>
              </a:buClr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2013, PT ABC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bersih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Rp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50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Perusahaan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(A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B)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eaLnBrk="0" fontAlgn="base" hangingPunct="0">
              <a:spcAft>
                <a:spcPts val="600"/>
              </a:spcAft>
              <a:buClr>
                <a:srgbClr val="A50021"/>
              </a:buClr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berjumlah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200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total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Rp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60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8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persen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awal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200.000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eaLnBrk="0" fontAlgn="base" hangingPunct="0">
              <a:spcAft>
                <a:spcPts val="600"/>
              </a:spcAft>
              <a:buClr>
                <a:srgbClr val="A50021"/>
              </a:buClr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B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berjumlah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100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total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40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7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persen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1 September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90.000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eaLnBrk="0" fontAlgn="base" hangingPunct="0">
              <a:spcAft>
                <a:spcPts val="600"/>
              </a:spcAft>
              <a:buClr>
                <a:srgbClr val="A50021"/>
              </a:buClr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Beban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2013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diatribusikan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ke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liabilitas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sebesar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Rp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5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B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sebesar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3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Tarif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pajak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efektif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adalah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25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persen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033058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Penyesuaian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bersih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57400" y="1600200"/>
          <a:ext cx="80010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Laba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bersih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50.000.000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(+)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penyesuaian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beban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bunga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setelah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pajak</a:t>
                      </a:r>
                      <a:endParaRPr lang="en-US" baseline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A (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5jt x [1-.25])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3.750.000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B (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3jt x 4/12 x [1-.25])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750.000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Penyesuaian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laba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bersih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54.500.000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05000" y="3529745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Penyesuaian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beredar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133600" y="4096887"/>
          <a:ext cx="80010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Rata-rata 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tertimbang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saham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beredar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1.000.000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(+)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saham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yang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diasumsikan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akan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diterbitkan</a:t>
                      </a:r>
                      <a:endParaRPr lang="en-US" baseline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A (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awal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tahun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200.000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B (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tanggal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penerbitan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, 1 Sept = 4/12 x 90.000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30.000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Penyesuaian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laba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bersih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1.230.000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7648" y="435545"/>
            <a:ext cx="56625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5174" y="2942656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Per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 </a:t>
            </a:r>
            <a:endParaRPr lang="en-US" sz="2000" i="1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03448" y="3573016"/>
          <a:ext cx="8001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Laba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bersih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tahun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berjalan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50.000.000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LPS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dasar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(50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juta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/ 1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juta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LPS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terdilusi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(54.5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juta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/ 1.23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juta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44.31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171" name="Picture 3" descr="C:\Users\siina\Desktop\MOM'S\PSAK BARU\gambar ekonomi\gsd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9675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656" y="454595"/>
            <a:ext cx="5610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633175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Pengurangan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akibat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penggunaan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waran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2108288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Menggunakan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metode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treasuri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asumsi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457200" indent="-4572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+mj-lt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penerbitan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457200" indent="-4572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+mj-lt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Perusahaan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menerbitkan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tambahan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agar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membeli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kembali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28800" y="4071576"/>
                <a:ext cx="8229600" cy="1157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lnSpc>
                    <a:spcPct val="125000"/>
                  </a:lnSpc>
                  <a:spcAft>
                    <a:spcPts val="600"/>
                  </a:spcAft>
                  <a:buClr>
                    <a:srgbClr val="A50021"/>
                  </a:buClr>
                </a:pP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Rumus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</a:rPr>
                  <a:t>penghitungan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</a:rPr>
                  <a:t>saham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</a:rPr>
                  <a:t>beredar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</a:rPr>
                  <a:t>tambahan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:</a:t>
                </a:r>
              </a:p>
              <a:p>
                <a:pPr algn="ctr" eaLnBrk="0" fontAlgn="base" hangingPunct="0">
                  <a:lnSpc>
                    <a:spcPct val="125000"/>
                  </a:lnSpc>
                  <a:spcAft>
                    <a:spcPts val="600"/>
                  </a:spcAft>
                  <a:buClr>
                    <a:srgbClr val="A50021"/>
                  </a:buClr>
                </a:pP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𝐽𝑢𝑚𝑙𝑎h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𝑠𝑎h𝑎𝑚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𝑡𝑎𝑚𝑏𝑎h𝑎𝑛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h𝑎𝑟𝑔𝑎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𝑝𝑎𝑠𝑎𝑟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h𝑎𝑟𝑔𝑎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𝑜𝑝𝑠𝑖</m:t>
                        </m:r>
                      </m:num>
                      <m:den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h𝑎𝑟𝑔𝑎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𝑝𝑎𝑠𝑎𝑟</m:t>
                        </m:r>
                      </m:den>
                    </m:f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𝐽𝑢𝑚𝑙𝑎h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𝑜𝑝𝑠𝑖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71576"/>
                <a:ext cx="8229600" cy="1157625"/>
              </a:xfrm>
              <a:prstGeom prst="rect">
                <a:avLst/>
              </a:prstGeom>
              <a:blipFill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>Antidilutive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465714"/>
            <a:ext cx="8229600" cy="394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/>
              </a:rPr>
              <a:t>Di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penghitungan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LPS,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perlu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memisahkan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secara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individual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benar-benar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dilutive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antidilutive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sv-SE" sz="1900" kern="0" dirty="0">
                <a:solidFill>
                  <a:srgbClr val="000000"/>
                </a:solidFill>
                <a:latin typeface="Arial"/>
              </a:rPr>
              <a:t>Efek berpotensi saham biasa dianggap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DILUTIF jika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menurunkan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 laba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bersih per saham dari operasi normal berkelanjutan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sv-SE" sz="1900" kern="0" dirty="0">
                <a:solidFill>
                  <a:srgbClr val="000000"/>
                </a:solidFill>
                <a:latin typeface="Arial"/>
              </a:rPr>
              <a:t>Untuk menentukan efek dilutif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digunakan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laba bersih dari operasi normal dikurangi dividen saham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preferen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(operasi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tidak dilanjutkan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dikeluarkan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sv-SE" sz="1900" kern="0" dirty="0">
                <a:solidFill>
                  <a:srgbClr val="000000"/>
                </a:solidFill>
                <a:latin typeface="Arial"/>
              </a:rPr>
              <a:t>Efek berpotensi saham biasa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bersifat ANTIDILUTIF jika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meningkatkan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LPS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dari operasi normal yang berkelanjutan, atau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menurunkan rugi per saham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 dari operasi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normal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yang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berkelanjutan.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5">
                    <a:lumMod val="10000"/>
                  </a:schemeClr>
                </a:solidFill>
              </a:rPr>
              <a:t>LABA PER LEMBAR SAHAM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3400" lvl="0" indent="-5334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Menghitung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LPS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struktur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modal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sederhana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533400" lvl="0" indent="-5334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Menghitung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LPS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struktur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modal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kompleks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>Antidilutive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465714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Perusahaan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harus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mengeluarkan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antidilutive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boleh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menggunakannya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menutupi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dilutive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antidilutive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persentase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tambahan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income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beban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setelah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pajak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lebih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besar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daripada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persentase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tambahan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antidilutive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harga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penggunaan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lebih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besar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daripada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harga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pasar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 descr="C:\Users\siina\Desktop\MOM'S\PSAK BARU\gambar ekonomi\Home_inspection_checkli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5294"/>
            <a:ext cx="1583858" cy="15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4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>Antidilutive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465714"/>
            <a:ext cx="8229600" cy="444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antidilutif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dipertimbangkan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terpisah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agregat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keseluruhan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digolongkan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memaksimalkan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dilusi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LPS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dipertimbangkan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mulai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paling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yang paling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dilutifnya</a:t>
            </a:r>
            <a:endParaRPr lang="en-US" sz="20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</a:rPr>
              <a:t>Referensi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Utama</a:t>
            </a:r>
            <a:endParaRPr lang="en-US" dirty="0">
              <a:latin typeface="+mn-lt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id-ID" i="1" dirty="0"/>
              <a:t>	</a:t>
            </a:r>
            <a:endParaRPr lang="en-US" altLang="id-ID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id-ID" dirty="0" smtClean="0"/>
              <a:t>Kieso</a:t>
            </a:r>
            <a:r>
              <a:rPr lang="id-ID" altLang="id-ID" dirty="0"/>
              <a:t>, Weygandt, Walfield, IFRS edition, John Wiley</a:t>
            </a:r>
            <a:endParaRPr lang="en-US" altLang="id-ID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d-ID" altLang="id-ID" i="1" dirty="0"/>
          </a:p>
          <a:p>
            <a:pPr eaLnBrk="1" hangingPunct="1">
              <a:lnSpc>
                <a:spcPct val="90000"/>
              </a:lnSpc>
            </a:pPr>
            <a:r>
              <a:rPr lang="id-ID" altLang="id-ID" i="1" dirty="0"/>
              <a:t>Standar Akuntansi Keuangan</a:t>
            </a:r>
            <a:r>
              <a:rPr lang="en-US" altLang="id-ID" i="1" dirty="0"/>
              <a:t/>
            </a:r>
            <a:br>
              <a:rPr lang="en-US" altLang="id-ID" i="1" dirty="0"/>
            </a:br>
            <a:r>
              <a:rPr lang="id-ID" altLang="id-ID" dirty="0"/>
              <a:t>Dewan Standar Akuntansi Keuangan, IAI</a:t>
            </a:r>
            <a:endParaRPr lang="en-US" altLang="id-ID" dirty="0"/>
          </a:p>
          <a:p>
            <a:pPr eaLnBrk="1" hangingPunct="1">
              <a:lnSpc>
                <a:spcPct val="90000"/>
              </a:lnSpc>
            </a:pPr>
            <a:endParaRPr lang="id-ID" altLang="id-ID" i="1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d-ID" altLang="id-ID" dirty="0"/>
              <a:t>International Financial Reporting Standards – Certificate Learning Material </a:t>
            </a:r>
          </a:p>
          <a:p>
            <a:pPr eaLnBrk="1" hangingPunct="1">
              <a:lnSpc>
                <a:spcPct val="90000"/>
              </a:lnSpc>
            </a:pPr>
            <a:r>
              <a:rPr lang="id-ID" altLang="id-ID" i="1" dirty="0" smtClean="0"/>
              <a:t>Intermediate Accounting</a:t>
            </a:r>
          </a:p>
          <a:p>
            <a:pPr>
              <a:lnSpc>
                <a:spcPct val="90000"/>
              </a:lnSpc>
              <a:spcBef>
                <a:spcPts val="1200"/>
              </a:spcBef>
              <a:buNone/>
            </a:pPr>
            <a:r>
              <a:rPr lang="id-ID" altLang="id-ID" i="1" dirty="0"/>
              <a:t>	The Institute of Chartered Accountants, England and Wales</a:t>
            </a:r>
          </a:p>
          <a:p>
            <a:pPr eaLnBrk="1" hangingPunct="1">
              <a:lnSpc>
                <a:spcPct val="90000"/>
              </a:lnSpc>
            </a:pPr>
            <a:endParaRPr lang="id-ID" altLang="id-ID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/>
          </a:p>
          <a:p>
            <a:pPr eaLnBrk="1" hangingPunct="1">
              <a:lnSpc>
                <a:spcPct val="90000"/>
              </a:lnSpc>
            </a:pPr>
            <a:endParaRPr lang="en-US" altLang="id-ID" i="1" dirty="0"/>
          </a:p>
        </p:txBody>
      </p:sp>
      <p:pic>
        <p:nvPicPr>
          <p:cNvPr id="103428" name="Picture 3" descr="tnjt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929189"/>
            <a:ext cx="2286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 descr="c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929188"/>
            <a:ext cx="24288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 descr="accoun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29189"/>
            <a:ext cx="25003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101" y="685800"/>
            <a:ext cx="4258102" cy="1151965"/>
          </a:xfrm>
        </p:spPr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8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3632" y="297360"/>
            <a:ext cx="5763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LPS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LPS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Terdilusi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371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56267"/>
            <a:ext cx="8844455" cy="28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4572000"/>
            <a:ext cx="8434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Struktur</a:t>
            </a:r>
            <a:r>
              <a:rPr lang="en-US" dirty="0"/>
              <a:t> modal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i="1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yang </a:t>
            </a:r>
            <a:r>
              <a:rPr lang="en-US" dirty="0" err="1"/>
              <a:t>berpotensial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LPS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Kompleks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sekuritas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LPS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35545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91745" y="1571612"/>
            <a:ext cx="6226763" cy="27146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lnSpc>
                <a:spcPct val="114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LPS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dihitung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membagi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rugi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bersih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tersedia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pemegang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bersih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residual)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tertimbang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beredar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 eaLnBrk="0" hangingPunct="0">
              <a:lnSpc>
                <a:spcPct val="114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1952597" y="4714884"/>
                <a:ext cx="8143875" cy="130640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>
                          <a:latin typeface="Cambria Math"/>
                          <a:cs typeface="Arial" pitchFamily="34" charset="0"/>
                        </a:rPr>
                        <m:t>𝐋𝐏𝐒</m:t>
                      </m:r>
                      <m:r>
                        <a:rPr lang="en-US" sz="2200" b="1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200" b="1">
                          <a:latin typeface="Cambria Math"/>
                          <a:cs typeface="Arial" pitchFamily="34" charset="0"/>
                        </a:rPr>
                        <m:t>𝐃𝐚𝐬𝐚𝐫</m:t>
                      </m:r>
                      <m:r>
                        <a:rPr lang="en-US" sz="2200" b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𝑳𝒂𝒃𝒂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𝑩𝒆𝒓𝒔𝒊𝒉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𝑹𝒆𝒔𝒊𝒅𝒖𝒂𝒍</m:t>
                          </m:r>
                        </m:num>
                        <m:den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𝑱𝒖𝒎𝒍𝒂𝒉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𝑹𝒂𝒕𝒂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𝒓𝒂𝒕𝒂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𝑻𝒆𝒓𝒕𝒊𝒎𝒃𝒂𝒏𝒈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𝑺𝒂𝒉𝒂𝒎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𝑩𝒊𝒂𝒔𝒂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latin typeface="Arial" pitchFamily="34" charset="0"/>
                  <a:cs typeface="Arial" pitchFamily="34" charset="0"/>
                </a:endParaRPr>
              </a:p>
              <a:p>
                <a:pPr algn="ctr" eaLnBrk="0" hangingPunct="0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                          </a:t>
                </a:r>
                <a:endParaRPr lang="en-US" sz="2200" b="1" u="sng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ctr" eaLnBrk="0" hangingPunct="0">
                  <a:spcBef>
                    <a:spcPct val="20000"/>
                  </a:spcBef>
                  <a:defRPr/>
                </a:pPr>
                <a:endParaRPr lang="en-US" sz="2400" dirty="0">
                  <a:solidFill>
                    <a:srgbClr val="593B2A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2597" y="4714884"/>
                <a:ext cx="8143875" cy="1306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siina\Desktop\MOM'S\PSAK BARU\gambar ekonomi\images_1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78" y="1628800"/>
            <a:ext cx="1930243" cy="26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31884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Sederhana</a:t>
            </a:r>
            <a:endParaRPr lang="en-US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024064" y="1905000"/>
            <a:ext cx="8143875" cy="28193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preferen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meliputi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4163" lvl="1" indent="-284163">
              <a:spcAft>
                <a:spcPts val="600"/>
              </a:spcAft>
              <a:buClr>
                <a:schemeClr val="tx1"/>
              </a:buClr>
              <a:buFontTx/>
              <a:buAutoNum type="alphaLcParenR"/>
              <a:defRPr/>
            </a:pP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kumulatif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diumumkan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4163" lvl="1" indent="-284163">
              <a:spcAft>
                <a:spcPts val="600"/>
              </a:spcAft>
              <a:buClr>
                <a:schemeClr val="tx1"/>
              </a:buClr>
              <a:buFontTx/>
              <a:buAutoNum type="alphaLcParenR"/>
              <a:defRPr/>
            </a:pP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kumulatif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terakumulasi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diumumkan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4163" lvl="1" indent="-284163">
              <a:spcAft>
                <a:spcPts val="600"/>
              </a:spcAft>
              <a:buClr>
                <a:schemeClr val="tx1"/>
              </a:buClr>
              <a:buFontTx/>
              <a:buAutoNum type="alphaLcParenR"/>
              <a:defRPr/>
            </a:pP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kumulatif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mencakup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kumulatif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lalu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meskipun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diumumkan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dibayar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4064" y="1295401"/>
            <a:ext cx="8143875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06700" indent="-2806700"/>
            <a:r>
              <a:rPr lang="en-US" sz="2200" dirty="0" err="1">
                <a:latin typeface="Arial" pitchFamily="34" charset="0"/>
                <a:cs typeface="Arial" pitchFamily="34" charset="0"/>
              </a:rPr>
              <a:t>Laba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bersih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residual =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laba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bersih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dividen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preferen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4064" y="4953000"/>
            <a:ext cx="819071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mengumumkan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preferen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terjadi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kerugian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bersih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maka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preferen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ditambahkan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kerugian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bersih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menghitung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kerugian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per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16495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438155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837068"/>
            <a:ext cx="82296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/>
              </a:rPr>
              <a:t>Perusahaan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harus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melakukan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pembobotan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berdasarkan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bagian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1" y="41813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05001" y="2885956"/>
            <a:ext cx="8143875" cy="25592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4163" indent="-284163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rata-rata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tertimbang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beredar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mengalikan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beredar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jangka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faktor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pembobot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4163" indent="-284163">
              <a:buClr>
                <a:schemeClr val="tx1"/>
              </a:buClr>
              <a:defRPr/>
            </a:pP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4163" indent="-284163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2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Faktor</a:t>
            </a:r>
            <a:r>
              <a:rPr lang="en-U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pembobot</a:t>
            </a:r>
            <a:r>
              <a:rPr lang="en-U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beredarnya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sekelompok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dianggap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ketika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389514"/>
            <a:ext cx="8229600" cy="434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melalui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penjualan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sudah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diterima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when cash is receivable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342900" indent="-342900" eaLnBrk="0" fontAlgn="base" hangingPunct="0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reinvestasi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sukarela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utama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pembayaran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hasil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misalnya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lagi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the date interest ceases accruing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342900" indent="-342900" eaLnBrk="0" fontAlgn="base" hangingPunct="0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pengganti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pokok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bagi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lain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lagi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the date interest ceases accruing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).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dianggap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ketika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389514"/>
            <a:ext cx="8229600" cy="345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rangka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penyelesaian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settlement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penyelesaian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pembayaran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perolehan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aset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perolehan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diakui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pembayaran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kepada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bersangkutan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diterima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0" name="Picture 2" descr="C:\Users\siina\Desktop\MOM'S\PSAK BARU\gambar ekonomi\business-clipart-adding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931079"/>
            <a:ext cx="1512168" cy="11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Kasus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Dan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Pemecahan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8229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Apabila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satu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ada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perubahan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mengubah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sumber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daya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selain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peristiwa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efek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berpotensi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maka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selama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satu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seluruh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sajian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harus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disesuaikan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.” (par. 20)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3484179"/>
            <a:ext cx="7431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Kapitalisasi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(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kapitalisasi</a:t>
            </a:r>
            <a:r>
              <a:rPr lang="en-US" dirty="0"/>
              <a:t> 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bonus,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Unsur</a:t>
            </a:r>
            <a:r>
              <a:rPr lang="en-US" dirty="0"/>
              <a:t> bonus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(</a:t>
            </a:r>
            <a:r>
              <a:rPr lang="en-US" i="1" dirty="0"/>
              <a:t>stock split</a:t>
            </a:r>
            <a:r>
              <a:rPr lang="en-US" dirty="0"/>
              <a:t>), </a:t>
            </a:r>
            <a:r>
              <a:rPr lang="en-US" dirty="0" err="1"/>
              <a:t>dan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(</a:t>
            </a:r>
            <a:r>
              <a:rPr lang="en-US" i="1" dirty="0"/>
              <a:t>consolidation of stocks </a:t>
            </a:r>
            <a:r>
              <a:rPr lang="en-US" i="1" dirty="0" err="1"/>
              <a:t>atau</a:t>
            </a:r>
            <a:r>
              <a:rPr lang="en-US" i="1" dirty="0"/>
              <a:t> reverse of stock split</a:t>
            </a:r>
            <a:r>
              <a:rPr lang="en-US" dirty="0"/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22" name="Picture 2" descr="C:\Users\siina\Desktop\MOM'S\PSAK BARU\gambar ekonomi\business-clipart-cashregi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3484179"/>
            <a:ext cx="895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86</TotalTime>
  <Words>1574</Words>
  <Application>Microsoft Office PowerPoint</Application>
  <PresentationFormat>Widescreen</PresentationFormat>
  <Paragraphs>244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Impact</vt:lpstr>
      <vt:lpstr>Times New Roman</vt:lpstr>
      <vt:lpstr>Wingdings</vt:lpstr>
      <vt:lpstr>Main Event</vt:lpstr>
      <vt:lpstr>AKUNTANSI KEUANGAN II D3</vt:lpstr>
      <vt:lpstr>LABA PER LEMBAR SAHAM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 Utama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6</cp:revision>
  <dcterms:created xsi:type="dcterms:W3CDTF">2020-04-12T13:26:51Z</dcterms:created>
  <dcterms:modified xsi:type="dcterms:W3CDTF">2020-04-18T15:54:46Z</dcterms:modified>
</cp:coreProperties>
</file>