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16"/>
  </p:notesMasterIdLst>
  <p:sldIdLst>
    <p:sldId id="256" r:id="rId2"/>
    <p:sldId id="257" r:id="rId3"/>
    <p:sldId id="268" r:id="rId4"/>
    <p:sldId id="269" r:id="rId5"/>
    <p:sldId id="271" r:id="rId6"/>
    <p:sldId id="272" r:id="rId7"/>
    <p:sldId id="273" r:id="rId8"/>
    <p:sldId id="274" r:id="rId9"/>
    <p:sldId id="275" r:id="rId10"/>
    <p:sldId id="276" r:id="rId11"/>
    <p:sldId id="277" r:id="rId12"/>
    <p:sldId id="278" r:id="rId13"/>
    <p:sldId id="279" r:id="rId14"/>
    <p:sldId id="267" r:id="rId1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A7640-828E-499E-B004-2F5ECC1C0E62}" type="datetimeFigureOut">
              <a:rPr lang="id-ID" smtClean="0"/>
              <a:t>16/04/2020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047E74-7EA3-41AD-9F28-32CFDA221DB7}" type="slidenum">
              <a:rPr lang="id-ID" smtClean="0"/>
              <a:t>‹#›</a:t>
            </a:fld>
            <a:endParaRPr lang="id-ID"/>
          </a:p>
        </p:txBody>
      </p:sp>
    </p:spTree>
    <p:extLst>
      <p:ext uri="{BB962C8B-B14F-4D97-AF65-F5344CB8AC3E}">
        <p14:creationId xmlns:p14="http://schemas.microsoft.com/office/powerpoint/2010/main" val="265114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2</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1223390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3</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495738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4</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368286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5</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1038313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6</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3620735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7</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2276247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A959FF-D17C-47B1-8A62-B56362FB149B}" type="slidenum">
              <a:rPr lang="id-ID"/>
              <a:pPr/>
              <a:t>8</a:t>
            </a:fld>
            <a:endParaRPr lang="id-ID"/>
          </a:p>
        </p:txBody>
      </p:sp>
      <p:sp>
        <p:nvSpPr>
          <p:cNvPr id="308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d-ID" smtClean="0">
              <a:latin typeface="Arial" panose="020B0604020202020204" pitchFamily="34" charset="0"/>
            </a:endParaRPr>
          </a:p>
        </p:txBody>
      </p:sp>
    </p:spTree>
    <p:extLst>
      <p:ext uri="{BB962C8B-B14F-4D97-AF65-F5344CB8AC3E}">
        <p14:creationId xmlns:p14="http://schemas.microsoft.com/office/powerpoint/2010/main" val="53426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6BF7FA-D9A6-44A9-904D-B5B68A093E27}" type="datetimeFigureOut">
              <a:rPr lang="id-ID" smtClean="0"/>
              <a:t>16/04/2020</a:t>
            </a:fld>
            <a:endParaRPr lang="id-ID"/>
          </a:p>
        </p:txBody>
      </p:sp>
      <p:sp>
        <p:nvSpPr>
          <p:cNvPr id="5" name="Footer Placeholder 4"/>
          <p:cNvSpPr>
            <a:spLocks noGrp="1"/>
          </p:cNvSpPr>
          <p:nvPr>
            <p:ph type="ftr" sz="quarter" idx="11"/>
          </p:nvPr>
        </p:nvSpPr>
        <p:spPr/>
        <p:txBody>
          <a:bodyPr/>
          <a:lstStyle/>
          <a:p>
            <a:endParaRPr lang="id-ID"/>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25917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BF7FA-D9A6-44A9-904D-B5B68A093E27}" type="datetimeFigureOut">
              <a:rPr lang="id-ID" smtClean="0"/>
              <a:t>16/04/2020</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763940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BF7FA-D9A6-44A9-904D-B5B68A093E27}" type="datetimeFigureOut">
              <a:rPr lang="id-ID" smtClean="0"/>
              <a:t>16/04/2020</a:t>
            </a:fld>
            <a:endParaRPr lang="id-ID"/>
          </a:p>
        </p:txBody>
      </p:sp>
      <p:sp>
        <p:nvSpPr>
          <p:cNvPr id="5" name="Footer Placeholder 4"/>
          <p:cNvSpPr>
            <a:spLocks noGrp="1"/>
          </p:cNvSpPr>
          <p:nvPr>
            <p:ph type="ftr" sz="quarter" idx="11"/>
          </p:nvPr>
        </p:nvSpPr>
        <p:spPr/>
        <p:txBody>
          <a:bodyPr/>
          <a:lstStyle/>
          <a:p>
            <a:endParaRPr lang="id-ID"/>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AEE4F1-ED2D-4169-9571-58106DDF0165}" type="slidenum">
              <a:rPr lang="id-ID" smtClean="0"/>
              <a:t>‹#›</a:t>
            </a:fld>
            <a:endParaRPr lang="id-I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0549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16/04/2020</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907490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16/04/2020</a:t>
            </a:fld>
            <a:endParaRPr lang="id-ID"/>
          </a:p>
        </p:txBody>
      </p:sp>
      <p:sp>
        <p:nvSpPr>
          <p:cNvPr id="6" name="Footer Placeholder 5"/>
          <p:cNvSpPr>
            <a:spLocks noGrp="1"/>
          </p:cNvSpPr>
          <p:nvPr>
            <p:ph type="ftr" sz="quarter" idx="11"/>
          </p:nvPr>
        </p:nvSpPr>
        <p:spPr/>
        <p:txBody>
          <a:bodyPr/>
          <a:lstStyle/>
          <a:p>
            <a:endParaRPr lang="id-ID"/>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AEE4F1-ED2D-4169-9571-58106DDF0165}" type="slidenum">
              <a:rPr lang="id-ID" smtClean="0"/>
              <a:t>‹#›</a:t>
            </a:fld>
            <a:endParaRPr lang="id-I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6594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16/04/2020</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1405194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BF7FA-D9A6-44A9-904D-B5B68A093E27}" type="datetimeFigureOut">
              <a:rPr lang="id-ID" smtClean="0"/>
              <a:t>16/04/2020</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2936082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BF7FA-D9A6-44A9-904D-B5B68A093E27}" type="datetimeFigureOut">
              <a:rPr lang="id-ID" smtClean="0"/>
              <a:t>16/04/2020</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65436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BF7FA-D9A6-44A9-904D-B5B68A093E27}" type="datetimeFigureOut">
              <a:rPr lang="id-ID" smtClean="0"/>
              <a:t>16/04/2020</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23003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BF7FA-D9A6-44A9-904D-B5B68A093E27}" type="datetimeFigureOut">
              <a:rPr lang="id-ID" smtClean="0"/>
              <a:t>16/04/2020</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251416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6BF7FA-D9A6-44A9-904D-B5B68A093E27}" type="datetimeFigureOut">
              <a:rPr lang="id-ID" smtClean="0"/>
              <a:t>16/04/2020</a:t>
            </a:fld>
            <a:endParaRPr lang="id-ID"/>
          </a:p>
        </p:txBody>
      </p:sp>
      <p:sp>
        <p:nvSpPr>
          <p:cNvPr id="6" name="Footer Placeholder 5"/>
          <p:cNvSpPr>
            <a:spLocks noGrp="1"/>
          </p:cNvSpPr>
          <p:nvPr>
            <p:ph type="ftr" sz="quarter" idx="11"/>
          </p:nvPr>
        </p:nvSpPr>
        <p:spPr/>
        <p:txBody>
          <a:bodyPr/>
          <a:lstStyle/>
          <a:p>
            <a:endParaRPr lang="id-ID"/>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274509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6BF7FA-D9A6-44A9-904D-B5B68A093E27}" type="datetimeFigureOut">
              <a:rPr lang="id-ID" smtClean="0"/>
              <a:t>16/04/2020</a:t>
            </a:fld>
            <a:endParaRPr lang="id-ID"/>
          </a:p>
        </p:txBody>
      </p:sp>
      <p:sp>
        <p:nvSpPr>
          <p:cNvPr id="8" name="Footer Placeholder 7"/>
          <p:cNvSpPr>
            <a:spLocks noGrp="1"/>
          </p:cNvSpPr>
          <p:nvPr>
            <p:ph type="ftr" sz="quarter" idx="11"/>
          </p:nvPr>
        </p:nvSpPr>
        <p:spPr/>
        <p:txBody>
          <a:bodyPr/>
          <a:lstStyle/>
          <a:p>
            <a:endParaRPr lang="id-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01021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6BF7FA-D9A6-44A9-904D-B5B68A093E27}" type="datetimeFigureOut">
              <a:rPr lang="id-ID" smtClean="0"/>
              <a:t>16/04/2020</a:t>
            </a:fld>
            <a:endParaRPr lang="id-ID"/>
          </a:p>
        </p:txBody>
      </p:sp>
      <p:sp>
        <p:nvSpPr>
          <p:cNvPr id="4" name="Footer Placeholder 3"/>
          <p:cNvSpPr>
            <a:spLocks noGrp="1"/>
          </p:cNvSpPr>
          <p:nvPr>
            <p:ph type="ftr" sz="quarter" idx="11"/>
          </p:nvPr>
        </p:nvSpPr>
        <p:spPr/>
        <p:txBody>
          <a:bodyPr/>
          <a:lstStyle/>
          <a:p>
            <a:endParaRPr lang="id-ID"/>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393223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BF7FA-D9A6-44A9-904D-B5B68A093E27}" type="datetimeFigureOut">
              <a:rPr lang="id-ID" smtClean="0"/>
              <a:t>16/04/2020</a:t>
            </a:fld>
            <a:endParaRPr lang="id-ID"/>
          </a:p>
        </p:txBody>
      </p:sp>
      <p:sp>
        <p:nvSpPr>
          <p:cNvPr id="3" name="Footer Placeholder 2"/>
          <p:cNvSpPr>
            <a:spLocks noGrp="1"/>
          </p:cNvSpPr>
          <p:nvPr>
            <p:ph type="ftr" sz="quarter" idx="11"/>
          </p:nvPr>
        </p:nvSpPr>
        <p:spPr/>
        <p:txBody>
          <a:bodyPr/>
          <a:lstStyle/>
          <a:p>
            <a:endParaRPr lang="id-ID"/>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103039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16/04/2020</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148689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BF7FA-D9A6-44A9-904D-B5B68A093E27}" type="datetimeFigureOut">
              <a:rPr lang="id-ID" smtClean="0"/>
              <a:t>16/04/2020</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DAEE4F1-ED2D-4169-9571-58106DDF0165}" type="slidenum">
              <a:rPr lang="id-ID" smtClean="0"/>
              <a:t>‹#›</a:t>
            </a:fld>
            <a:endParaRPr lang="id-ID"/>
          </a:p>
        </p:txBody>
      </p:sp>
    </p:spTree>
    <p:extLst>
      <p:ext uri="{BB962C8B-B14F-4D97-AF65-F5344CB8AC3E}">
        <p14:creationId xmlns:p14="http://schemas.microsoft.com/office/powerpoint/2010/main" val="248770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6BF7FA-D9A6-44A9-904D-B5B68A093E27}" type="datetimeFigureOut">
              <a:rPr lang="id-ID" smtClean="0"/>
              <a:t>16/04/2020</a:t>
            </a:fld>
            <a:endParaRPr lang="id-I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DAEE4F1-ED2D-4169-9571-58106DDF0165}" type="slidenum">
              <a:rPr lang="id-ID" smtClean="0"/>
              <a:t>‹#›</a:t>
            </a:fld>
            <a:endParaRPr lang="id-ID"/>
          </a:p>
        </p:txBody>
      </p:sp>
    </p:spTree>
    <p:extLst>
      <p:ext uri="{BB962C8B-B14F-4D97-AF65-F5344CB8AC3E}">
        <p14:creationId xmlns:p14="http://schemas.microsoft.com/office/powerpoint/2010/main" val="2381293270"/>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1798984"/>
            <a:ext cx="8619114" cy="1304434"/>
          </a:xfrm>
        </p:spPr>
        <p:txBody>
          <a:bodyPr>
            <a:normAutofit/>
          </a:bodyPr>
          <a:lstStyle/>
          <a:p>
            <a:pPr algn="ctr"/>
            <a:r>
              <a:rPr lang="id-ID" sz="3600" dirty="0" smtClean="0"/>
              <a:t>Manjemen Perkreditan</a:t>
            </a:r>
            <a:r>
              <a:rPr lang="id-ID" sz="2800" dirty="0" smtClean="0"/>
              <a:t/>
            </a:r>
            <a:br>
              <a:rPr lang="id-ID" sz="2800" dirty="0" smtClean="0"/>
            </a:br>
            <a:r>
              <a:rPr lang="id-ID" sz="2800" dirty="0" smtClean="0"/>
              <a:t> </a:t>
            </a:r>
            <a:r>
              <a:rPr lang="id-ID" sz="1800" dirty="0" smtClean="0"/>
              <a:t>Pertemuan - 7</a:t>
            </a:r>
            <a:endParaRPr lang="id-ID" sz="1800" dirty="0"/>
          </a:p>
        </p:txBody>
      </p:sp>
      <p:sp>
        <p:nvSpPr>
          <p:cNvPr id="4" name="Subtitle 3"/>
          <p:cNvSpPr>
            <a:spLocks noGrp="1"/>
          </p:cNvSpPr>
          <p:nvPr>
            <p:ph type="subTitle" idx="1"/>
          </p:nvPr>
        </p:nvSpPr>
        <p:spPr>
          <a:xfrm>
            <a:off x="2589213" y="4134678"/>
            <a:ext cx="8915399" cy="2285999"/>
          </a:xfrm>
        </p:spPr>
        <p:txBody>
          <a:bodyPr>
            <a:normAutofit/>
          </a:bodyPr>
          <a:lstStyle/>
          <a:p>
            <a:r>
              <a:rPr lang="id-ID" b="1" dirty="0" smtClean="0"/>
              <a:t>Lanjutan Beberapa Pendekatan Dalam Perencanaan Kredit</a:t>
            </a:r>
            <a:endParaRPr lang="id-ID" b="1" dirty="0"/>
          </a:p>
        </p:txBody>
      </p:sp>
      <p:sp>
        <p:nvSpPr>
          <p:cNvPr id="306179"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4E55CB-F0DF-4257-A94B-89518390C945}" type="slidenum">
              <a:rPr lang="en-US">
                <a:solidFill>
                  <a:srgbClr val="FFFFFF"/>
                </a:solidFill>
                <a:latin typeface="Franklin Gothic Book" panose="020B0503020102020204" pitchFamily="34" charset="0"/>
              </a:rPr>
              <a:pPr/>
              <a:t>1</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45310166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1800" dirty="0" smtClean="0"/>
              <a:t>lanjutan</a:t>
            </a:r>
            <a:endParaRPr lang="id-ID" sz="1800" dirty="0"/>
          </a:p>
        </p:txBody>
      </p:sp>
      <p:sp>
        <p:nvSpPr>
          <p:cNvPr id="3" name="Content Placeholder 2"/>
          <p:cNvSpPr>
            <a:spLocks noGrp="1"/>
          </p:cNvSpPr>
          <p:nvPr>
            <p:ph idx="1"/>
          </p:nvPr>
        </p:nvSpPr>
        <p:spPr>
          <a:xfrm>
            <a:off x="1551709" y="1704109"/>
            <a:ext cx="10640291" cy="5043054"/>
          </a:xfrm>
        </p:spPr>
        <p:txBody>
          <a:bodyPr>
            <a:normAutofit/>
          </a:bodyPr>
          <a:lstStyle/>
          <a:p>
            <a:pPr marL="0" indent="0" algn="just">
              <a:lnSpc>
                <a:spcPct val="150000"/>
              </a:lnSpc>
              <a:buNone/>
            </a:pPr>
            <a:r>
              <a:rPr lang="id-ID" sz="2000" dirty="0" smtClean="0"/>
              <a:t>Perencanaan per kredit atas dasar pendekatan anggaran lebih maju dibandingkan dua pendekatan terdahulu, karena sudah mengadakan penyesuaian kapasitas “Front and office” (dana dan kredit) dengan “Back Office” (administrasi, manajemen, sarana kerja, modal dan lain-lain). Kegiatan front office yang bersifat operasionil yang berlebih-lebihan tanpa didukung oleh kemampuan back office untuk penjagaan dan pengamanannya dapat menimbulkan malapetaka bagi Bank yang bersangkutan, yaitu berupa penyimpangan-penyimpangan baik oleh oknum intern/ekstern.</a:t>
            </a:r>
          </a:p>
        </p:txBody>
      </p:sp>
    </p:spTree>
    <p:extLst>
      <p:ext uri="{BB962C8B-B14F-4D97-AF65-F5344CB8AC3E}">
        <p14:creationId xmlns:p14="http://schemas.microsoft.com/office/powerpoint/2010/main" val="597748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6618" y="333165"/>
            <a:ext cx="8830686" cy="941453"/>
          </a:xfrm>
        </p:spPr>
        <p:txBody>
          <a:bodyPr>
            <a:noAutofit/>
          </a:bodyPr>
          <a:lstStyle/>
          <a:p>
            <a:r>
              <a:rPr lang="id-ID" sz="2400" b="1" dirty="0" smtClean="0"/>
              <a:t>4. Pendekatan Kredit Berdasarkan Pendekatan Pada Peraturan-peraturan Moneter </a:t>
            </a:r>
            <a:r>
              <a:rPr lang="id-ID" sz="2400" b="1" dirty="0"/>
              <a:t>yang Ada</a:t>
            </a:r>
            <a:br>
              <a:rPr lang="id-ID" sz="2400" b="1" dirty="0"/>
            </a:br>
            <a:r>
              <a:rPr lang="id-ID" sz="2400" b="1" dirty="0" smtClean="0"/>
              <a:t/>
            </a:r>
            <a:br>
              <a:rPr lang="id-ID" sz="2400" b="1" dirty="0" smtClean="0"/>
            </a:br>
            <a:r>
              <a:rPr lang="id-ID" sz="2400" b="1" dirty="0"/>
              <a:t> </a:t>
            </a:r>
            <a:r>
              <a:rPr lang="id-ID" sz="2400" b="1" dirty="0" smtClean="0"/>
              <a:t> </a:t>
            </a:r>
            <a:endParaRPr lang="id-ID" sz="2400" b="1" dirty="0"/>
          </a:p>
        </p:txBody>
      </p:sp>
      <p:sp>
        <p:nvSpPr>
          <p:cNvPr id="3" name="Content Placeholder 2"/>
          <p:cNvSpPr>
            <a:spLocks noGrp="1"/>
          </p:cNvSpPr>
          <p:nvPr>
            <p:ph idx="1"/>
          </p:nvPr>
        </p:nvSpPr>
        <p:spPr>
          <a:xfrm>
            <a:off x="1524001" y="1274618"/>
            <a:ext cx="10668000" cy="5472545"/>
          </a:xfrm>
        </p:spPr>
        <p:txBody>
          <a:bodyPr>
            <a:normAutofit lnSpcReduction="10000"/>
          </a:bodyPr>
          <a:lstStyle/>
          <a:p>
            <a:pPr marL="0" indent="0" algn="just">
              <a:buNone/>
            </a:pPr>
            <a:r>
              <a:rPr lang="id-ID" sz="2000" dirty="0" smtClean="0"/>
              <a:t>Beberapa model ketentuan moneter di bidang perkreditan yang dapat terjadi dan cara-cara pemanfaatannya dapat dinerikan sebagai berikut :</a:t>
            </a:r>
          </a:p>
          <a:p>
            <a:pPr marL="457200" indent="-457200" algn="just">
              <a:buAutoNum type="arabicPeriod"/>
            </a:pPr>
            <a:r>
              <a:rPr lang="id-ID" sz="2000" dirty="0" smtClean="0"/>
              <a:t>Pada pemberian kredit ke sektor-sektor ekonomi yang diprioritaskan,akan dapat</a:t>
            </a:r>
          </a:p>
          <a:p>
            <a:pPr marL="0" indent="0" algn="just">
              <a:buNone/>
            </a:pPr>
            <a:r>
              <a:rPr lang="id-ID" sz="2000" dirty="0"/>
              <a:t> </a:t>
            </a:r>
            <a:r>
              <a:rPr lang="id-ID" sz="2000" dirty="0" smtClean="0"/>
              <a:t>     memberikan manfaat bagi bank komersiil karena :</a:t>
            </a:r>
          </a:p>
          <a:p>
            <a:pPr marL="0" indent="0" algn="just">
              <a:buNone/>
            </a:pPr>
            <a:r>
              <a:rPr lang="id-ID" sz="2000" dirty="0"/>
              <a:t> </a:t>
            </a:r>
            <a:r>
              <a:rPr lang="id-ID" sz="2000" dirty="0" smtClean="0"/>
              <a:t>     - Adanya kredit likuiditas dari bank sentral dengan suku bunga yang rendah.</a:t>
            </a:r>
          </a:p>
          <a:p>
            <a:pPr marL="0" indent="0" algn="just">
              <a:buNone/>
            </a:pPr>
            <a:r>
              <a:rPr lang="id-ID" sz="2000" dirty="0"/>
              <a:t> </a:t>
            </a:r>
            <a:r>
              <a:rPr lang="id-ID" sz="2000" dirty="0" smtClean="0"/>
              <a:t>     - Adanya bantuan share dana dari pemerintah.</a:t>
            </a:r>
          </a:p>
          <a:p>
            <a:pPr marL="0" indent="0" algn="just">
              <a:buNone/>
            </a:pPr>
            <a:r>
              <a:rPr lang="id-ID" sz="2000" dirty="0" smtClean="0"/>
              <a:t>2. Dalam rangka pembentukan modal teteap domistik, akan nampak dalam pem</a:t>
            </a:r>
          </a:p>
          <a:p>
            <a:pPr marL="0" indent="0" algn="just">
              <a:buNone/>
            </a:pPr>
            <a:r>
              <a:rPr lang="id-ID" sz="2000" dirty="0"/>
              <a:t> </a:t>
            </a:r>
            <a:r>
              <a:rPr lang="id-ID" sz="2000" dirty="0" smtClean="0"/>
              <a:t>   berian kredit investasi dengan suku bunga rendah.</a:t>
            </a:r>
          </a:p>
          <a:p>
            <a:pPr marL="0" indent="0" algn="just">
              <a:buNone/>
            </a:pPr>
            <a:r>
              <a:rPr lang="id-ID" sz="2000" dirty="0" smtClean="0"/>
              <a:t>3. Dalam rangka perbaikan neraca pembayaran luar negeri dengan mendorong </a:t>
            </a:r>
          </a:p>
          <a:p>
            <a:pPr marL="0" indent="0" algn="just">
              <a:buNone/>
            </a:pPr>
            <a:r>
              <a:rPr lang="id-ID" sz="2000" dirty="0"/>
              <a:t> </a:t>
            </a:r>
            <a:r>
              <a:rPr lang="id-ID" sz="2000" dirty="0" smtClean="0"/>
              <a:t>   eksport melalui kredit produksi barang eksport atau produksi substitusi barang </a:t>
            </a:r>
          </a:p>
          <a:p>
            <a:pPr marL="0" indent="0" algn="just">
              <a:buNone/>
            </a:pPr>
            <a:r>
              <a:rPr lang="id-ID" sz="2000" dirty="0"/>
              <a:t> </a:t>
            </a:r>
            <a:r>
              <a:rPr lang="id-ID" sz="2000" dirty="0" smtClean="0"/>
              <a:t>   import dengan suku bunga kredit rendah.</a:t>
            </a:r>
          </a:p>
          <a:p>
            <a:pPr marL="0" indent="0" algn="just">
              <a:buNone/>
            </a:pPr>
            <a:r>
              <a:rPr lang="id-ID" sz="2000" dirty="0" smtClean="0"/>
              <a:t>4. Dalam rangka perluasan kesempatan kerja dan perbaikan distribusi pendapatan,</a:t>
            </a:r>
          </a:p>
          <a:p>
            <a:pPr marL="0" indent="0" algn="just">
              <a:buNone/>
            </a:pPr>
            <a:r>
              <a:rPr lang="id-ID" sz="2000" dirty="0"/>
              <a:t> </a:t>
            </a:r>
            <a:r>
              <a:rPr lang="id-ID" sz="2000" dirty="0" smtClean="0"/>
              <a:t>   maka arah pemberian kredit kepada perusahaan-perusahaan yang padat karya.</a:t>
            </a:r>
          </a:p>
          <a:p>
            <a:pPr marL="0" indent="0" algn="just">
              <a:buNone/>
            </a:pPr>
            <a:r>
              <a:rPr lang="id-ID" sz="2000" dirty="0"/>
              <a:t> </a:t>
            </a:r>
            <a:r>
              <a:rPr lang="id-ID" sz="2000" dirty="0" smtClean="0"/>
              <a:t>   </a:t>
            </a:r>
          </a:p>
        </p:txBody>
      </p:sp>
    </p:spTree>
    <p:extLst>
      <p:ext uri="{BB962C8B-B14F-4D97-AF65-F5344CB8AC3E}">
        <p14:creationId xmlns:p14="http://schemas.microsoft.com/office/powerpoint/2010/main" val="1081357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6618" y="333165"/>
            <a:ext cx="8830686" cy="941453"/>
          </a:xfrm>
        </p:spPr>
        <p:txBody>
          <a:bodyPr>
            <a:noAutofit/>
          </a:bodyPr>
          <a:lstStyle/>
          <a:p>
            <a:r>
              <a:rPr lang="id-ID" sz="2400" dirty="0" smtClean="0"/>
              <a:t>lanjutan</a:t>
            </a:r>
            <a:br>
              <a:rPr lang="id-ID" sz="2400" dirty="0" smtClean="0"/>
            </a:br>
            <a:r>
              <a:rPr lang="id-ID" sz="2400" b="1" dirty="0"/>
              <a:t> </a:t>
            </a:r>
            <a:r>
              <a:rPr lang="id-ID" sz="2400" b="1" dirty="0" smtClean="0"/>
              <a:t> </a:t>
            </a:r>
            <a:endParaRPr lang="id-ID" sz="2400" b="1" dirty="0"/>
          </a:p>
        </p:txBody>
      </p:sp>
      <p:sp>
        <p:nvSpPr>
          <p:cNvPr id="3" name="Content Placeholder 2"/>
          <p:cNvSpPr>
            <a:spLocks noGrp="1"/>
          </p:cNvSpPr>
          <p:nvPr>
            <p:ph idx="1"/>
          </p:nvPr>
        </p:nvSpPr>
        <p:spPr>
          <a:xfrm>
            <a:off x="1524001" y="1274618"/>
            <a:ext cx="10668000" cy="5472545"/>
          </a:xfrm>
        </p:spPr>
        <p:txBody>
          <a:bodyPr>
            <a:normAutofit lnSpcReduction="10000"/>
          </a:bodyPr>
          <a:lstStyle/>
          <a:p>
            <a:pPr marL="0" indent="0" algn="just">
              <a:buNone/>
            </a:pPr>
            <a:r>
              <a:rPr lang="id-ID" sz="2000" dirty="0" smtClean="0"/>
              <a:t>5. Dalam rangka pengembangan usaha golongan ekonomi lemah, maka arah pem</a:t>
            </a:r>
          </a:p>
          <a:p>
            <a:pPr marL="0" indent="0" algn="just">
              <a:buNone/>
            </a:pPr>
            <a:r>
              <a:rPr lang="id-ID" sz="2000" dirty="0"/>
              <a:t> </a:t>
            </a:r>
            <a:r>
              <a:rPr lang="id-ID" sz="2000" dirty="0" smtClean="0"/>
              <a:t>   berian kredit ditujukan kepada pengusaha kecil. </a:t>
            </a:r>
            <a:endParaRPr lang="id-ID" sz="2000" dirty="0" smtClean="0"/>
          </a:p>
          <a:p>
            <a:pPr marL="0" indent="0" algn="just">
              <a:buNone/>
            </a:pPr>
            <a:r>
              <a:rPr lang="id-ID" sz="2000" dirty="0" smtClean="0"/>
              <a:t>6. Dalam rangka peningkatan kesempatan memperoleh keahlian dan pengetahu</a:t>
            </a:r>
          </a:p>
          <a:p>
            <a:pPr marL="0" indent="0" algn="just">
              <a:buNone/>
            </a:pPr>
            <a:r>
              <a:rPr lang="id-ID" sz="2000" dirty="0"/>
              <a:t> </a:t>
            </a:r>
            <a:r>
              <a:rPr lang="id-ID" sz="2000" dirty="0" smtClean="0"/>
              <a:t>   an, maka arah pemberian kredit ditujukan pada usaha-usaha di bidang pendidik</a:t>
            </a:r>
          </a:p>
          <a:p>
            <a:pPr marL="0" indent="0" algn="just">
              <a:buNone/>
            </a:pPr>
            <a:r>
              <a:rPr lang="id-ID" sz="2000" dirty="0"/>
              <a:t> </a:t>
            </a:r>
            <a:r>
              <a:rPr lang="id-ID" sz="2000" dirty="0" smtClean="0"/>
              <a:t>   an, ataupun pemberian kredit kepada mahasiswa.</a:t>
            </a:r>
          </a:p>
          <a:p>
            <a:pPr marL="0" indent="0" algn="just">
              <a:buNone/>
            </a:pPr>
            <a:r>
              <a:rPr lang="id-ID" sz="2000" dirty="0" smtClean="0"/>
              <a:t>7. Dalam rangka efisiensi pemakaian dana maka arah pemberian kredit harus di</a:t>
            </a:r>
          </a:p>
          <a:p>
            <a:pPr marL="0" indent="0" algn="just">
              <a:buNone/>
            </a:pPr>
            <a:r>
              <a:rPr lang="id-ID" sz="2000" dirty="0"/>
              <a:t> </a:t>
            </a:r>
            <a:r>
              <a:rPr lang="id-ID" sz="2000" dirty="0" smtClean="0"/>
              <a:t>   hindarkan pada proyek-proyek yang sudah jenuh.</a:t>
            </a:r>
          </a:p>
          <a:p>
            <a:pPr marL="0" indent="0" algn="just">
              <a:buNone/>
            </a:pPr>
            <a:r>
              <a:rPr lang="id-ID" sz="2000" dirty="0" smtClean="0"/>
              <a:t>8. Dalam rangka pelaksanaan batas maksimum pemberian kredit (maximum legal</a:t>
            </a:r>
          </a:p>
          <a:p>
            <a:pPr marL="0" indent="0" algn="just">
              <a:buNone/>
            </a:pPr>
            <a:r>
              <a:rPr lang="id-ID" sz="2000" dirty="0"/>
              <a:t> </a:t>
            </a:r>
            <a:r>
              <a:rPr lang="id-ID" sz="2000" dirty="0" smtClean="0"/>
              <a:t>   lending limit) yang ditetapkan dalam undang-undang maksimum sebesar 30%</a:t>
            </a:r>
          </a:p>
          <a:p>
            <a:pPr marL="0" indent="0" algn="just">
              <a:buNone/>
            </a:pPr>
            <a:r>
              <a:rPr lang="id-ID" sz="2000" dirty="0"/>
              <a:t> </a:t>
            </a:r>
            <a:r>
              <a:rPr lang="id-ID" sz="2000" dirty="0" smtClean="0"/>
              <a:t>   dari modal bank sesuai dengan ketentuan yang ditetapkan oleh Bank Indonesia.</a:t>
            </a:r>
          </a:p>
          <a:p>
            <a:pPr marL="0" indent="0" algn="just">
              <a:buNone/>
            </a:pPr>
            <a:r>
              <a:rPr lang="id-ID" sz="2000" dirty="0"/>
              <a:t> </a:t>
            </a:r>
            <a:r>
              <a:rPr lang="id-ID" sz="2000" dirty="0" smtClean="0"/>
              <a:t>   Penetapan batas maksimum pemberian kredit tersebut diberlakukan terhadap :</a:t>
            </a:r>
          </a:p>
          <a:p>
            <a:pPr marL="0" indent="0" algn="just">
              <a:buNone/>
            </a:pPr>
            <a:r>
              <a:rPr lang="id-ID" sz="2000" dirty="0"/>
              <a:t> </a:t>
            </a:r>
            <a:r>
              <a:rPr lang="id-ID" sz="2000" dirty="0" smtClean="0"/>
              <a:t>  a. Pemegang saham yang dimiliki 10% atau lebih dari modal disetor bank.</a:t>
            </a:r>
          </a:p>
          <a:p>
            <a:pPr marL="0" indent="0" algn="just">
              <a:buNone/>
            </a:pPr>
            <a:r>
              <a:rPr lang="id-ID" sz="2000" dirty="0"/>
              <a:t> </a:t>
            </a:r>
            <a:r>
              <a:rPr lang="id-ID" sz="2000" dirty="0" smtClean="0"/>
              <a:t>   b. Anggota Dewan Komisaris.</a:t>
            </a:r>
            <a:r>
              <a:rPr lang="id-ID" sz="2000" dirty="0" smtClean="0"/>
              <a:t>   </a:t>
            </a:r>
            <a:endParaRPr lang="id-ID" sz="2000" dirty="0" smtClean="0"/>
          </a:p>
        </p:txBody>
      </p:sp>
    </p:spTree>
    <p:extLst>
      <p:ext uri="{BB962C8B-B14F-4D97-AF65-F5344CB8AC3E}">
        <p14:creationId xmlns:p14="http://schemas.microsoft.com/office/powerpoint/2010/main" val="3382777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6618" y="333165"/>
            <a:ext cx="8830686" cy="941453"/>
          </a:xfrm>
        </p:spPr>
        <p:txBody>
          <a:bodyPr>
            <a:noAutofit/>
          </a:bodyPr>
          <a:lstStyle/>
          <a:p>
            <a:r>
              <a:rPr lang="id-ID" sz="2400" dirty="0" smtClean="0"/>
              <a:t>lanjutan</a:t>
            </a:r>
            <a:br>
              <a:rPr lang="id-ID" sz="2400" dirty="0" smtClean="0"/>
            </a:br>
            <a:r>
              <a:rPr lang="id-ID" sz="2400" b="1" dirty="0"/>
              <a:t> </a:t>
            </a:r>
            <a:r>
              <a:rPr lang="id-ID" sz="2400" b="1" dirty="0" smtClean="0"/>
              <a:t> </a:t>
            </a:r>
            <a:endParaRPr lang="id-ID" sz="2400" b="1" dirty="0"/>
          </a:p>
        </p:txBody>
      </p:sp>
      <p:sp>
        <p:nvSpPr>
          <p:cNvPr id="3" name="Content Placeholder 2"/>
          <p:cNvSpPr>
            <a:spLocks noGrp="1"/>
          </p:cNvSpPr>
          <p:nvPr>
            <p:ph idx="1"/>
          </p:nvPr>
        </p:nvSpPr>
        <p:spPr>
          <a:xfrm>
            <a:off x="1524001" y="1274618"/>
            <a:ext cx="10668000" cy="5472545"/>
          </a:xfrm>
        </p:spPr>
        <p:txBody>
          <a:bodyPr>
            <a:normAutofit/>
          </a:bodyPr>
          <a:lstStyle/>
          <a:p>
            <a:pPr marL="0" indent="0" algn="just">
              <a:buNone/>
            </a:pPr>
            <a:r>
              <a:rPr lang="id-ID" sz="2000" dirty="0" smtClean="0"/>
              <a:t>c. Anggota direksi.</a:t>
            </a:r>
          </a:p>
          <a:p>
            <a:pPr marL="0" indent="0" algn="just">
              <a:buNone/>
            </a:pPr>
            <a:r>
              <a:rPr lang="id-ID" sz="2000" dirty="0" smtClean="0"/>
              <a:t>d. Keluarga dari pihak sebagaimana dimaksud dalam butir a, butir b, butir c di atas.</a:t>
            </a:r>
          </a:p>
          <a:p>
            <a:pPr marL="0" indent="0" algn="just">
              <a:buNone/>
            </a:pPr>
            <a:r>
              <a:rPr lang="id-ID" sz="2000" dirty="0" smtClean="0"/>
              <a:t>e. Pejabat bank lainnya, serta</a:t>
            </a:r>
          </a:p>
          <a:p>
            <a:pPr marL="0" indent="0" algn="just">
              <a:buNone/>
            </a:pPr>
            <a:r>
              <a:rPr lang="id-ID" sz="2000" dirty="0" smtClean="0"/>
              <a:t>f. Perusahaan-perusahaan yang di dalamnya terdapat kepentingan dari pihak-</a:t>
            </a:r>
          </a:p>
          <a:p>
            <a:pPr marL="0" indent="0" algn="just">
              <a:buNone/>
            </a:pPr>
            <a:r>
              <a:rPr lang="id-ID" sz="2000" dirty="0"/>
              <a:t> </a:t>
            </a:r>
            <a:r>
              <a:rPr lang="id-ID" sz="2000" dirty="0" smtClean="0"/>
              <a:t>  pihak sebagaimana dimaksud dalam butir a,b,c,d dan e.</a:t>
            </a:r>
          </a:p>
          <a:p>
            <a:pPr marL="0" indent="0" algn="just">
              <a:buNone/>
            </a:pPr>
            <a:r>
              <a:rPr lang="id-ID" sz="2000" dirty="0" smtClean="0"/>
              <a:t>g. Dan lain-lain.</a:t>
            </a:r>
          </a:p>
          <a:p>
            <a:pPr marL="0" indent="0" algn="just">
              <a:buNone/>
            </a:pPr>
            <a:endParaRPr lang="id-ID" sz="2000" dirty="0"/>
          </a:p>
          <a:p>
            <a:pPr marL="0" indent="0" algn="just">
              <a:buNone/>
            </a:pPr>
            <a:r>
              <a:rPr lang="id-ID" sz="2000" dirty="0" smtClean="0"/>
              <a:t>Dalam situasi tight money policy biasanya jumlah ekspansi dari plafond kredit juga</a:t>
            </a:r>
          </a:p>
          <a:p>
            <a:pPr marL="0" indent="0" algn="just">
              <a:buNone/>
            </a:pPr>
            <a:r>
              <a:rPr lang="id-ID" sz="2000" dirty="0" smtClean="0"/>
              <a:t>dibatasi, oleh karena itu pihak manajemen bank komersiil harus dapat bekerja dengan tingkat efisiensi yang tinggi untuk mendaptkan spread/interest margin yang</a:t>
            </a:r>
          </a:p>
          <a:p>
            <a:pPr marL="0" indent="0" algn="just">
              <a:buNone/>
            </a:pPr>
            <a:r>
              <a:rPr lang="id-ID" sz="2000" dirty="0" smtClean="0"/>
              <a:t>Setinggi-tingginya, serta menekan debitur macet sekecil-kecilnya. </a:t>
            </a:r>
            <a:endParaRPr lang="id-ID" sz="2000" dirty="0" smtClean="0"/>
          </a:p>
        </p:txBody>
      </p:sp>
    </p:spTree>
    <p:extLst>
      <p:ext uri="{BB962C8B-B14F-4D97-AF65-F5344CB8AC3E}">
        <p14:creationId xmlns:p14="http://schemas.microsoft.com/office/powerpoint/2010/main" val="1467634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Terima Kasih</a:t>
            </a:r>
            <a:endParaRPr lang="id-ID" dirty="0"/>
          </a:p>
        </p:txBody>
      </p:sp>
    </p:spTree>
    <p:extLst>
      <p:ext uri="{BB962C8B-B14F-4D97-AF65-F5344CB8AC3E}">
        <p14:creationId xmlns:p14="http://schemas.microsoft.com/office/powerpoint/2010/main" val="2049295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35383" y="624110"/>
            <a:ext cx="8969230" cy="969163"/>
          </a:xfrm>
        </p:spPr>
        <p:txBody>
          <a:bodyPr>
            <a:normAutofit fontScale="90000"/>
          </a:bodyPr>
          <a:lstStyle/>
          <a:p>
            <a:pPr>
              <a:defRPr/>
            </a:pPr>
            <a:r>
              <a:rPr lang="id-ID" sz="3300" b="1" dirty="0" smtClean="0">
                <a:latin typeface="+mn-lt"/>
              </a:rPr>
              <a:t>BEBERAPA PENDEKATAN DALAM PERENCANAAN KREDIT </a:t>
            </a:r>
            <a:r>
              <a:rPr lang="id-ID" sz="2200" i="1" dirty="0" smtClean="0">
                <a:latin typeface="+mn-lt"/>
              </a:rPr>
              <a:t>(lanjutan)</a:t>
            </a:r>
            <a:endParaRPr lang="en-US" sz="2200" i="1" dirty="0">
              <a:latin typeface="+mn-lt"/>
            </a:endParaRPr>
          </a:p>
        </p:txBody>
      </p:sp>
      <p:sp>
        <p:nvSpPr>
          <p:cNvPr id="307203" name="Rectangle 8"/>
          <p:cNvSpPr>
            <a:spLocks noGrp="1" noChangeArrowheads="1"/>
          </p:cNvSpPr>
          <p:nvPr>
            <p:ph idx="1"/>
          </p:nvPr>
        </p:nvSpPr>
        <p:spPr>
          <a:xfrm>
            <a:off x="2335695" y="1709530"/>
            <a:ext cx="9856305" cy="5148470"/>
          </a:xfrm>
        </p:spPr>
        <p:txBody>
          <a:bodyPr>
            <a:normAutofit fontScale="55000" lnSpcReduction="20000"/>
          </a:bodyPr>
          <a:lstStyle/>
          <a:p>
            <a:pPr marL="0" indent="0">
              <a:lnSpc>
                <a:spcPct val="150000"/>
              </a:lnSpc>
              <a:buNone/>
            </a:pPr>
            <a:r>
              <a:rPr lang="id-ID" sz="3200" dirty="0" smtClean="0"/>
              <a:t>Beberapa pendekatan yang dapat ditempuh dalam perencanaan kredit antara lain :</a:t>
            </a:r>
          </a:p>
          <a:p>
            <a:pPr marL="0" indent="0">
              <a:buNone/>
            </a:pPr>
            <a:r>
              <a:rPr lang="id-ID" sz="4400" b="1" dirty="0" smtClean="0"/>
              <a:t>3. Perencanaan Kredit Melalui Pendekatan Anggaran</a:t>
            </a:r>
          </a:p>
          <a:p>
            <a:pPr marL="0" indent="0">
              <a:buNone/>
            </a:pPr>
            <a:r>
              <a:rPr lang="id-ID" sz="2300" dirty="0"/>
              <a:t> </a:t>
            </a:r>
            <a:r>
              <a:rPr lang="id-ID" sz="2300" dirty="0" smtClean="0"/>
              <a:t>    </a:t>
            </a:r>
            <a:r>
              <a:rPr lang="id-ID" sz="2900" dirty="0" smtClean="0"/>
              <a:t>Dalam pendekatan anggaran ini yang dipakai adalah sesuai dengan </a:t>
            </a:r>
          </a:p>
          <a:p>
            <a:pPr marL="0" indent="0">
              <a:buNone/>
            </a:pPr>
            <a:r>
              <a:rPr lang="id-ID" sz="2900" dirty="0"/>
              <a:t> </a:t>
            </a:r>
            <a:r>
              <a:rPr lang="id-ID" sz="2900" dirty="0" smtClean="0"/>
              <a:t>      pengertian anggaran itu sendiri yaitu suatu rencana kerja yang dimani</a:t>
            </a:r>
          </a:p>
          <a:p>
            <a:pPr marL="0" indent="0">
              <a:buNone/>
            </a:pPr>
            <a:r>
              <a:rPr lang="id-ID" sz="2900" dirty="0"/>
              <a:t> </a:t>
            </a:r>
            <a:r>
              <a:rPr lang="id-ID" sz="2900" dirty="0" smtClean="0"/>
              <a:t>      festasikan dalam bentuk kesatuan mata uang. Maksud dan tujuan </a:t>
            </a:r>
          </a:p>
          <a:p>
            <a:pPr marL="0" indent="0">
              <a:buNone/>
            </a:pPr>
            <a:r>
              <a:rPr lang="id-ID" sz="2900" dirty="0"/>
              <a:t> </a:t>
            </a:r>
            <a:r>
              <a:rPr lang="id-ID" sz="2900" dirty="0" smtClean="0"/>
              <a:t>      penyusunan anggaran antara lain :</a:t>
            </a:r>
          </a:p>
          <a:p>
            <a:pPr marL="0" indent="0">
              <a:buNone/>
            </a:pPr>
            <a:r>
              <a:rPr lang="id-ID" sz="2900" dirty="0"/>
              <a:t> </a:t>
            </a:r>
            <a:r>
              <a:rPr lang="id-ID" sz="2900" dirty="0" smtClean="0"/>
              <a:t>      - Sebagai alat koordinasi dari berbagai kegiatan yang ada dalam </a:t>
            </a:r>
          </a:p>
          <a:p>
            <a:pPr marL="0" indent="0">
              <a:buNone/>
            </a:pPr>
            <a:r>
              <a:rPr lang="id-ID" sz="2900" dirty="0"/>
              <a:t> </a:t>
            </a:r>
            <a:r>
              <a:rPr lang="id-ID" sz="2900" dirty="0" smtClean="0"/>
              <a:t>         suatu bank.</a:t>
            </a:r>
          </a:p>
          <a:p>
            <a:pPr marL="0" indent="0">
              <a:buNone/>
            </a:pPr>
            <a:r>
              <a:rPr lang="id-ID" sz="2900" dirty="0"/>
              <a:t> </a:t>
            </a:r>
            <a:r>
              <a:rPr lang="id-ID" sz="2900" dirty="0" smtClean="0"/>
              <a:t>      - Sebagai alat pengawasan karena anggaran merupakan tolok ukur dari</a:t>
            </a:r>
          </a:p>
          <a:p>
            <a:pPr marL="0" indent="0">
              <a:buNone/>
            </a:pPr>
            <a:r>
              <a:rPr lang="id-ID" sz="2900" dirty="0"/>
              <a:t> </a:t>
            </a:r>
            <a:r>
              <a:rPr lang="id-ID" sz="2900" dirty="0" smtClean="0"/>
              <a:t>         rencana kerja yang akan direalisir di kemudian hari.</a:t>
            </a:r>
          </a:p>
          <a:p>
            <a:pPr marL="0" indent="0">
              <a:buNone/>
            </a:pPr>
            <a:r>
              <a:rPr lang="id-ID" sz="2900" dirty="0"/>
              <a:t> </a:t>
            </a:r>
            <a:r>
              <a:rPr lang="id-ID" sz="2900" dirty="0" smtClean="0"/>
              <a:t>     - Sebagai alat pemilihan alternatif-alternatif yang akan ditempuh oleh suatu bank</a:t>
            </a:r>
          </a:p>
          <a:p>
            <a:pPr marL="0" indent="0">
              <a:buNone/>
            </a:pPr>
            <a:r>
              <a:rPr lang="id-ID" sz="2900" dirty="0"/>
              <a:t> </a:t>
            </a:r>
            <a:r>
              <a:rPr lang="id-ID" sz="2900" dirty="0" smtClean="0"/>
              <a:t>       dalam memujudkan optimal profit dari pengelolaan faktor-faktor produksi yang dikuasainya</a:t>
            </a:r>
          </a:p>
          <a:p>
            <a:pPr marL="0" indent="0">
              <a:buNone/>
            </a:pPr>
            <a:endParaRPr lang="id-ID" sz="2900" dirty="0" smtClean="0"/>
          </a:p>
          <a:p>
            <a:pPr marL="0" indent="0">
              <a:buNone/>
            </a:pPr>
            <a:r>
              <a:rPr lang="id-ID" sz="2400" b="1" dirty="0"/>
              <a:t> </a:t>
            </a:r>
            <a:r>
              <a:rPr lang="id-ID" sz="2400" b="1" dirty="0" smtClean="0"/>
              <a:t>     </a:t>
            </a:r>
            <a:endParaRPr lang="en-US" sz="2400" b="1"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2</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63444979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r>
              <a:rPr lang="id-ID" sz="2400" dirty="0" smtClean="0">
                <a:latin typeface="+mn-lt"/>
              </a:rPr>
              <a:t>lanjutan</a:t>
            </a:r>
            <a:endParaRPr lang="en-US" sz="2400" dirty="0">
              <a:latin typeface="+mn-lt"/>
            </a:endParaRPr>
          </a:p>
        </p:txBody>
      </p:sp>
      <p:sp>
        <p:nvSpPr>
          <p:cNvPr id="307203" name="Rectangle 8"/>
          <p:cNvSpPr>
            <a:spLocks noGrp="1" noChangeArrowheads="1"/>
          </p:cNvSpPr>
          <p:nvPr>
            <p:ph idx="1"/>
          </p:nvPr>
        </p:nvSpPr>
        <p:spPr>
          <a:xfrm>
            <a:off x="2307987" y="1335456"/>
            <a:ext cx="9412356" cy="4790661"/>
          </a:xfrm>
        </p:spPr>
        <p:txBody>
          <a:bodyPr>
            <a:normAutofit/>
          </a:bodyPr>
          <a:lstStyle/>
          <a:p>
            <a:pPr marL="0" indent="0">
              <a:buNone/>
            </a:pPr>
            <a:r>
              <a:rPr lang="id-ID" sz="2000" dirty="0" smtClean="0"/>
              <a:t>Tahapan-tahapan yang perlu dilakukan dalam perencanaan kredit melalui pendekatan anggaran diuraikan sebagai berikut :</a:t>
            </a:r>
          </a:p>
          <a:p>
            <a:pPr marL="457200" indent="-457200">
              <a:buAutoNum type="arabicPeriod"/>
            </a:pPr>
            <a:r>
              <a:rPr lang="id-ID" sz="2000" b="1" dirty="0" smtClean="0"/>
              <a:t>Tahap ke 1 Perumusan Kebijaksanaan</a:t>
            </a:r>
          </a:p>
          <a:p>
            <a:pPr marL="0" indent="0">
              <a:buNone/>
            </a:pPr>
            <a:r>
              <a:rPr lang="id-ID" sz="2000" b="1" dirty="0"/>
              <a:t> </a:t>
            </a:r>
            <a:r>
              <a:rPr lang="id-ID" sz="2000" b="1" dirty="0" smtClean="0"/>
              <a:t>      </a:t>
            </a:r>
            <a:r>
              <a:rPr lang="id-ID" sz="2000" dirty="0" smtClean="0"/>
              <a:t>Dalam penyusunan anggaran kredit yang perlu diperhatikan dahulu </a:t>
            </a:r>
          </a:p>
          <a:p>
            <a:pPr marL="0" indent="0">
              <a:buNone/>
            </a:pPr>
            <a:r>
              <a:rPr lang="id-ID" sz="2000" dirty="0"/>
              <a:t> </a:t>
            </a:r>
            <a:r>
              <a:rPr lang="id-ID" sz="2000" dirty="0" smtClean="0"/>
              <a:t>      apa sasaran yang akan dicapai, dipengaruhi tiga faktor yaitu keputus</a:t>
            </a:r>
          </a:p>
          <a:p>
            <a:pPr marL="0" indent="0">
              <a:buNone/>
            </a:pPr>
            <a:r>
              <a:rPr lang="id-ID" sz="2000" dirty="0"/>
              <a:t> </a:t>
            </a:r>
            <a:r>
              <a:rPr lang="id-ID" sz="2000" dirty="0" smtClean="0"/>
              <a:t>      an dan keinginan pemilik modal, peraturan-peraturan yang ada mau</a:t>
            </a:r>
          </a:p>
          <a:p>
            <a:pPr marL="0" indent="0">
              <a:buNone/>
            </a:pPr>
            <a:r>
              <a:rPr lang="id-ID" sz="2000" dirty="0"/>
              <a:t> </a:t>
            </a:r>
            <a:r>
              <a:rPr lang="id-ID" sz="2000" dirty="0" smtClean="0"/>
              <a:t>       pun masyarakat dan economic environment serta keputusan  </a:t>
            </a:r>
          </a:p>
          <a:p>
            <a:pPr marL="0" indent="0">
              <a:buNone/>
            </a:pPr>
            <a:r>
              <a:rPr lang="id-ID" sz="2000" dirty="0"/>
              <a:t> </a:t>
            </a:r>
            <a:r>
              <a:rPr lang="id-ID" sz="2000" dirty="0" smtClean="0"/>
              <a:t>       manajemen.</a:t>
            </a:r>
          </a:p>
          <a:p>
            <a:pPr marL="0" indent="0">
              <a:buNone/>
            </a:pPr>
            <a:r>
              <a:rPr lang="id-ID" sz="2400" b="1" dirty="0"/>
              <a:t> </a:t>
            </a:r>
            <a:r>
              <a:rPr lang="id-ID" sz="2400" b="1" dirty="0" smtClean="0"/>
              <a:t>     </a:t>
            </a:r>
            <a:endParaRPr lang="en-US" sz="2400" b="1"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3</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34073456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r>
              <a:rPr lang="id-ID" sz="2400" dirty="0" smtClean="0">
                <a:latin typeface="+mn-lt"/>
              </a:rPr>
              <a:t>lanjutan</a:t>
            </a:r>
            <a:endParaRPr lang="en-US" sz="2400" dirty="0">
              <a:latin typeface="+mn-lt"/>
            </a:endParaRPr>
          </a:p>
        </p:txBody>
      </p:sp>
      <p:sp>
        <p:nvSpPr>
          <p:cNvPr id="307203" name="Rectangle 8"/>
          <p:cNvSpPr>
            <a:spLocks noGrp="1" noChangeArrowheads="1"/>
          </p:cNvSpPr>
          <p:nvPr>
            <p:ph idx="1"/>
          </p:nvPr>
        </p:nvSpPr>
        <p:spPr>
          <a:xfrm>
            <a:off x="2307986" y="1335456"/>
            <a:ext cx="9884013" cy="5522544"/>
          </a:xfrm>
        </p:spPr>
        <p:txBody>
          <a:bodyPr>
            <a:normAutofit fontScale="62500" lnSpcReduction="20000"/>
          </a:bodyPr>
          <a:lstStyle/>
          <a:p>
            <a:pPr marL="0" indent="0">
              <a:buNone/>
            </a:pPr>
            <a:r>
              <a:rPr lang="id-ID" sz="3200" b="1" dirty="0" smtClean="0"/>
              <a:t>2. Tahap ke 2 Pengenalan Faktor-faktor usaha yang akan terlibat dalam </a:t>
            </a:r>
          </a:p>
          <a:p>
            <a:pPr marL="0" indent="0">
              <a:buNone/>
            </a:pPr>
            <a:r>
              <a:rPr lang="id-ID" sz="3200" b="1" dirty="0"/>
              <a:t> </a:t>
            </a:r>
            <a:r>
              <a:rPr lang="id-ID" sz="3200" b="1" dirty="0" smtClean="0"/>
              <a:t>   pencapaian objektif</a:t>
            </a:r>
          </a:p>
          <a:p>
            <a:pPr marL="0" indent="0">
              <a:buNone/>
            </a:pPr>
            <a:r>
              <a:rPr lang="id-ID" sz="2900" b="1" dirty="0" smtClean="0"/>
              <a:t>    </a:t>
            </a:r>
            <a:r>
              <a:rPr lang="id-ID" sz="3200" dirty="0" smtClean="0"/>
              <a:t>Dalam hal ini akan lebih dipersempit hanya pada sektor perkreditan </a:t>
            </a:r>
          </a:p>
          <a:p>
            <a:pPr marL="0" indent="0">
              <a:buNone/>
            </a:pPr>
            <a:r>
              <a:rPr lang="id-ID" sz="2900" dirty="0"/>
              <a:t> </a:t>
            </a:r>
            <a:r>
              <a:rPr lang="id-ID" sz="2900" dirty="0" smtClean="0"/>
              <a:t>   </a:t>
            </a:r>
            <a:r>
              <a:rPr lang="id-ID" sz="3200" dirty="0" smtClean="0"/>
              <a:t>saja yang akan meliputi aspek :</a:t>
            </a:r>
          </a:p>
          <a:p>
            <a:pPr marL="0" indent="0">
              <a:buNone/>
            </a:pPr>
            <a:r>
              <a:rPr lang="id-ID" sz="2900" dirty="0"/>
              <a:t> </a:t>
            </a:r>
            <a:r>
              <a:rPr lang="id-ID" sz="2900" dirty="0" smtClean="0"/>
              <a:t>   </a:t>
            </a:r>
            <a:r>
              <a:rPr lang="id-ID" sz="3200" dirty="0" smtClean="0"/>
              <a:t>- Aspek Modal (AM)</a:t>
            </a:r>
          </a:p>
          <a:p>
            <a:pPr marL="0" indent="0">
              <a:buNone/>
            </a:pPr>
            <a:r>
              <a:rPr lang="id-ID" sz="2900" dirty="0"/>
              <a:t> </a:t>
            </a:r>
            <a:r>
              <a:rPr lang="id-ID" sz="2900" dirty="0" smtClean="0"/>
              <a:t>   </a:t>
            </a:r>
            <a:r>
              <a:rPr lang="id-ID" sz="3200" dirty="0" smtClean="0"/>
              <a:t>- Aspek Pemasaran Kredit (PK)</a:t>
            </a:r>
          </a:p>
          <a:p>
            <a:pPr marL="0" indent="0">
              <a:buNone/>
            </a:pPr>
            <a:r>
              <a:rPr lang="id-ID" sz="3200" dirty="0"/>
              <a:t> </a:t>
            </a:r>
            <a:r>
              <a:rPr lang="id-ID" sz="3200" dirty="0" smtClean="0"/>
              <a:t>   - Aspek Penyediaan Sumber-sumber Dana (SD)</a:t>
            </a:r>
          </a:p>
          <a:p>
            <a:pPr marL="0" indent="0">
              <a:buNone/>
            </a:pPr>
            <a:r>
              <a:rPr lang="id-ID" sz="2900" dirty="0"/>
              <a:t> </a:t>
            </a:r>
            <a:r>
              <a:rPr lang="id-ID" sz="2900" dirty="0" smtClean="0"/>
              <a:t>   - Aspek Manajemen (M)</a:t>
            </a:r>
          </a:p>
          <a:p>
            <a:pPr marL="0" indent="0">
              <a:buNone/>
            </a:pPr>
            <a:r>
              <a:rPr lang="id-ID" sz="2900" dirty="0"/>
              <a:t> </a:t>
            </a:r>
            <a:r>
              <a:rPr lang="id-ID" sz="2900" dirty="0" smtClean="0"/>
              <a:t>   - Aspek Sarana Kerja (hardware maupun software) (SK)</a:t>
            </a:r>
          </a:p>
          <a:p>
            <a:pPr marL="0" indent="0">
              <a:buNone/>
            </a:pPr>
            <a:r>
              <a:rPr lang="id-ID" sz="2900" dirty="0"/>
              <a:t> </a:t>
            </a:r>
            <a:r>
              <a:rPr lang="id-ID" sz="2900" dirty="0" smtClean="0"/>
              <a:t>   - Aspek Tenaga Kerja (TK)</a:t>
            </a:r>
          </a:p>
          <a:p>
            <a:pPr marL="0" indent="0">
              <a:buNone/>
            </a:pPr>
            <a:r>
              <a:rPr lang="id-ID" sz="2900" dirty="0"/>
              <a:t> </a:t>
            </a:r>
            <a:r>
              <a:rPr lang="id-ID" sz="2900" dirty="0" smtClean="0"/>
              <a:t>   - Aspek Legal (Ketentuan-ketentuan pemerintah peraturan-peraturan moneter</a:t>
            </a:r>
          </a:p>
          <a:p>
            <a:pPr marL="0" indent="0">
              <a:buNone/>
            </a:pPr>
            <a:r>
              <a:rPr lang="id-ID" sz="2900" dirty="0"/>
              <a:t> </a:t>
            </a:r>
            <a:r>
              <a:rPr lang="id-ID" sz="2900" dirty="0" smtClean="0"/>
              <a:t>     perundang-undangan) (L)</a:t>
            </a:r>
          </a:p>
          <a:p>
            <a:pPr marL="0" indent="0">
              <a:buNone/>
            </a:pPr>
            <a:r>
              <a:rPr lang="id-ID" sz="2900" dirty="0"/>
              <a:t> </a:t>
            </a:r>
            <a:r>
              <a:rPr lang="id-ID" sz="2900" dirty="0" smtClean="0"/>
              <a:t>   - Aspek Makro Ekonomi (ME)</a:t>
            </a:r>
          </a:p>
          <a:p>
            <a:pPr marL="0" indent="0">
              <a:buNone/>
            </a:pPr>
            <a:endParaRPr lang="id-ID" sz="2000" dirty="0" smtClean="0"/>
          </a:p>
          <a:p>
            <a:pPr marL="0" indent="0">
              <a:buNone/>
            </a:pPr>
            <a:r>
              <a:rPr lang="id-ID" sz="2000" b="1" dirty="0"/>
              <a:t> </a:t>
            </a:r>
            <a:r>
              <a:rPr lang="id-ID" sz="2000" b="1" dirty="0" smtClean="0"/>
              <a:t>   </a:t>
            </a:r>
          </a:p>
          <a:p>
            <a:pPr marL="0" indent="0">
              <a:buNone/>
            </a:pPr>
            <a:r>
              <a:rPr lang="id-ID" sz="2400" b="1" dirty="0" smtClean="0"/>
              <a:t>      </a:t>
            </a:r>
            <a:endParaRPr lang="en-US" sz="2400" b="1"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4</a:t>
            </a:fld>
            <a:endParaRPr lang="en-US">
              <a:solidFill>
                <a:srgbClr val="FFFFFF"/>
              </a:solidFill>
              <a:latin typeface="Franklin Gothic Book" panose="020B0503020102020204" pitchFamily="34" charset="0"/>
            </a:endParaRPr>
          </a:p>
        </p:txBody>
      </p:sp>
    </p:spTree>
    <p:extLst>
      <p:ext uri="{BB962C8B-B14F-4D97-AF65-F5344CB8AC3E}">
        <p14:creationId xmlns:p14="http://schemas.microsoft.com/office/powerpoint/2010/main" val="24010028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a:bodyPr>
          <a:lstStyle/>
          <a:p>
            <a:pPr marL="0" indent="0">
              <a:buNone/>
            </a:pPr>
            <a:r>
              <a:rPr lang="id-ID" sz="2400" b="1" dirty="0" smtClean="0"/>
              <a:t>                                                                                                       </a:t>
            </a:r>
          </a:p>
          <a:p>
            <a:pPr marL="0" indent="0">
              <a:buNone/>
            </a:pPr>
            <a:r>
              <a:rPr lang="id-ID" sz="2400" b="1" dirty="0"/>
              <a:t> </a:t>
            </a:r>
            <a:endParaRPr lang="id-ID" sz="2400" b="1" dirty="0" smtClean="0"/>
          </a:p>
          <a:p>
            <a:pPr marL="0" indent="0">
              <a:buNone/>
            </a:pPr>
            <a:r>
              <a:rPr lang="id-ID" sz="2000" b="1" dirty="0"/>
              <a:t>3</a:t>
            </a:r>
            <a:r>
              <a:rPr lang="id-ID" sz="2000" b="1" dirty="0" smtClean="0"/>
              <a:t>. Tahap ke 3 Penetapan Critical Point</a:t>
            </a:r>
          </a:p>
          <a:p>
            <a:pPr marL="0" indent="0">
              <a:buNone/>
            </a:pPr>
            <a:r>
              <a:rPr lang="id-ID" sz="2000" dirty="0" smtClean="0"/>
              <a:t>     Masing-masing aspek di atas dalam mencapai keberhasilan bank me-</a:t>
            </a:r>
          </a:p>
          <a:p>
            <a:pPr marL="0" indent="0">
              <a:buNone/>
            </a:pPr>
            <a:r>
              <a:rPr lang="id-ID" sz="2000" dirty="0"/>
              <a:t> </a:t>
            </a:r>
            <a:r>
              <a:rPr lang="id-ID" sz="2000" dirty="0" smtClean="0"/>
              <a:t>    wujudkan objektifnya akan merupakan suatu variabel yang saling ber-</a:t>
            </a:r>
          </a:p>
          <a:p>
            <a:pPr marL="0" indent="0">
              <a:buNone/>
            </a:pPr>
            <a:r>
              <a:rPr lang="id-ID" sz="2000" dirty="0"/>
              <a:t> </a:t>
            </a:r>
            <a:r>
              <a:rPr lang="id-ID" sz="2000" dirty="0" smtClean="0"/>
              <a:t>    hubungan erat satu sama lainnya, kegagalan pada salah satu aspek </a:t>
            </a:r>
          </a:p>
          <a:p>
            <a:pPr marL="0" indent="0">
              <a:buNone/>
            </a:pPr>
            <a:r>
              <a:rPr lang="id-ID" sz="2000" dirty="0"/>
              <a:t> </a:t>
            </a:r>
            <a:r>
              <a:rPr lang="id-ID" sz="2000" dirty="0" smtClean="0"/>
              <a:t>    akan membawa pengaruh terhadap keberhasilan aspek lain.</a:t>
            </a:r>
          </a:p>
          <a:p>
            <a:pPr marL="0" indent="0">
              <a:buNone/>
            </a:pPr>
            <a:r>
              <a:rPr lang="id-ID" sz="2000" dirty="0"/>
              <a:t> </a:t>
            </a:r>
            <a:r>
              <a:rPr lang="id-ID" sz="2000" dirty="0" smtClean="0"/>
              <a:t>     Sebagai misal aspek Pemasaran cukup baik , aspek penyediaan dana</a:t>
            </a:r>
          </a:p>
          <a:p>
            <a:pPr marL="0" indent="0">
              <a:buNone/>
            </a:pPr>
            <a:r>
              <a:rPr lang="id-ID" sz="2000" dirty="0"/>
              <a:t> </a:t>
            </a:r>
            <a:r>
              <a:rPr lang="id-ID" sz="2000" dirty="0" smtClean="0"/>
              <a:t>     baik pula, tetapi kalau aspek manajemen lemah maka mungkin sulit</a:t>
            </a:r>
          </a:p>
          <a:p>
            <a:pPr marL="0" indent="0">
              <a:buNone/>
            </a:pPr>
            <a:r>
              <a:rPr lang="id-ID" sz="2000" dirty="0"/>
              <a:t> </a:t>
            </a:r>
            <a:r>
              <a:rPr lang="id-ID" sz="2000" dirty="0" smtClean="0"/>
              <a:t>     untuk mencapai sasaran dengan baik.</a:t>
            </a:r>
          </a:p>
          <a:p>
            <a:pPr marL="0" indent="0">
              <a:buNone/>
            </a:pPr>
            <a:r>
              <a:rPr lang="id-ID" sz="2000" dirty="0"/>
              <a:t> </a:t>
            </a:r>
            <a:r>
              <a:rPr lang="id-ID" sz="2000" dirty="0" smtClean="0"/>
              <a:t>     Hubungan antaraspek pada titik terlemah inilah disebut sebagai critical</a:t>
            </a:r>
          </a:p>
          <a:p>
            <a:pPr marL="0" indent="0">
              <a:buNone/>
            </a:pPr>
            <a:r>
              <a:rPr lang="id-ID" sz="2000" dirty="0"/>
              <a:t> </a:t>
            </a:r>
            <a:r>
              <a:rPr lang="id-ID" sz="2000" dirty="0" smtClean="0"/>
              <a:t>     point.           </a:t>
            </a:r>
            <a:endParaRPr lang="en-US" sz="2000"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5</a:t>
            </a:fld>
            <a:endParaRPr lang="en-US">
              <a:solidFill>
                <a:srgbClr val="FFFFFF"/>
              </a:solidFill>
              <a:latin typeface="Franklin Gothic Book" panose="020B0503020102020204" pitchFamily="34" charset="0"/>
            </a:endParaRPr>
          </a:p>
        </p:txBody>
      </p: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391939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lnSpcReduction="10000"/>
          </a:bodyPr>
          <a:lstStyle/>
          <a:p>
            <a:pPr marL="0" indent="0">
              <a:buNone/>
            </a:pPr>
            <a:r>
              <a:rPr lang="id-ID" sz="2400" b="1" dirty="0" smtClean="0"/>
              <a:t>                                                                                                       </a:t>
            </a:r>
          </a:p>
          <a:p>
            <a:pPr marL="0" indent="0">
              <a:buNone/>
            </a:pPr>
            <a:r>
              <a:rPr lang="id-ID" sz="2400" b="1" dirty="0"/>
              <a:t> </a:t>
            </a:r>
            <a:endParaRPr lang="id-ID" sz="2400" b="1" dirty="0" smtClean="0"/>
          </a:p>
          <a:p>
            <a:pPr marL="0" indent="0">
              <a:buNone/>
            </a:pPr>
            <a:r>
              <a:rPr lang="id-ID" sz="2000" b="1" dirty="0" smtClean="0"/>
              <a:t>4. Tahap ke 4 Penetapan Target Usaha</a:t>
            </a:r>
          </a:p>
          <a:p>
            <a:pPr marL="0" indent="0">
              <a:buNone/>
            </a:pPr>
            <a:r>
              <a:rPr lang="id-ID" sz="2000" dirty="0" smtClean="0"/>
              <a:t>     Penetapan target usaha dalam perencanaan kredit antara lain :</a:t>
            </a:r>
          </a:p>
          <a:p>
            <a:pPr marL="0" indent="0">
              <a:buNone/>
            </a:pPr>
            <a:r>
              <a:rPr lang="id-ID" sz="2000" dirty="0"/>
              <a:t> </a:t>
            </a:r>
            <a:r>
              <a:rPr lang="id-ID" sz="2000" dirty="0" smtClean="0"/>
              <a:t>    - Volume kredit yang akan dipasarkan</a:t>
            </a:r>
          </a:p>
          <a:p>
            <a:pPr marL="0" indent="0">
              <a:buNone/>
            </a:pPr>
            <a:r>
              <a:rPr lang="id-ID" sz="2000" dirty="0"/>
              <a:t> </a:t>
            </a:r>
            <a:r>
              <a:rPr lang="id-ID" sz="2000" dirty="0" smtClean="0"/>
              <a:t>    - Jenis-jenis kredit yang akan dipasarkan</a:t>
            </a:r>
          </a:p>
          <a:p>
            <a:pPr marL="0" indent="0">
              <a:buNone/>
            </a:pPr>
            <a:r>
              <a:rPr lang="id-ID" sz="2000" dirty="0"/>
              <a:t> </a:t>
            </a:r>
            <a:r>
              <a:rPr lang="id-ID" sz="2000" dirty="0" smtClean="0"/>
              <a:t>    - Wilayah/cabang-cabang yang akan memasarkan</a:t>
            </a:r>
          </a:p>
          <a:p>
            <a:pPr marL="0" indent="0">
              <a:buNone/>
            </a:pPr>
            <a:r>
              <a:rPr lang="id-ID" sz="2000" dirty="0"/>
              <a:t> </a:t>
            </a:r>
            <a:r>
              <a:rPr lang="id-ID" sz="2000" dirty="0" smtClean="0"/>
              <a:t>    - Tingkat Biaya</a:t>
            </a:r>
          </a:p>
          <a:p>
            <a:pPr marL="0" indent="0">
              <a:buNone/>
            </a:pPr>
            <a:r>
              <a:rPr lang="id-ID" sz="2000" dirty="0"/>
              <a:t> </a:t>
            </a:r>
            <a:r>
              <a:rPr lang="id-ID" sz="2000" dirty="0" smtClean="0"/>
              <a:t>    - Sumber-sumber dana untuk pembiayaan kredit</a:t>
            </a:r>
            <a:endParaRPr lang="id-ID" sz="2000" dirty="0"/>
          </a:p>
          <a:p>
            <a:pPr marL="0" indent="0">
              <a:buNone/>
            </a:pPr>
            <a:r>
              <a:rPr lang="id-ID" sz="2000" b="1" dirty="0" smtClean="0"/>
              <a:t>5. Tahap ke 5 Penetapan Planning Assumption</a:t>
            </a:r>
          </a:p>
          <a:p>
            <a:pPr marL="0" indent="0">
              <a:buNone/>
            </a:pPr>
            <a:r>
              <a:rPr lang="id-ID" sz="2000" dirty="0"/>
              <a:t> </a:t>
            </a:r>
            <a:r>
              <a:rPr lang="id-ID" sz="2000" dirty="0" smtClean="0"/>
              <a:t>   </a:t>
            </a:r>
            <a:r>
              <a:rPr lang="id-ID" dirty="0" smtClean="0"/>
              <a:t>- Biaya dana tahun yang akan datang akan berkisar antara x% sd x% </a:t>
            </a:r>
          </a:p>
          <a:p>
            <a:pPr marL="0" indent="0">
              <a:buNone/>
            </a:pPr>
            <a:r>
              <a:rPr lang="id-ID" dirty="0"/>
              <a:t> </a:t>
            </a:r>
            <a:r>
              <a:rPr lang="id-ID" dirty="0" smtClean="0"/>
              <a:t>     per tahun</a:t>
            </a:r>
          </a:p>
          <a:p>
            <a:pPr marL="0" indent="0">
              <a:buNone/>
            </a:pPr>
            <a:r>
              <a:rPr lang="id-ID" dirty="0"/>
              <a:t> </a:t>
            </a:r>
            <a:r>
              <a:rPr lang="id-ID" dirty="0" smtClean="0"/>
              <a:t>  - Biaya gaji Pegawai maksimum akan naik R%</a:t>
            </a:r>
          </a:p>
          <a:p>
            <a:pPr marL="0" indent="0">
              <a:buNone/>
            </a:pPr>
            <a:r>
              <a:rPr lang="id-ID" dirty="0"/>
              <a:t> </a:t>
            </a:r>
            <a:r>
              <a:rPr lang="id-ID" dirty="0" smtClean="0"/>
              <a:t>  -  Tidak ada perubahan peraturan pemerintah yang penting</a:t>
            </a:r>
          </a:p>
          <a:p>
            <a:pPr marL="0" indent="0">
              <a:buNone/>
            </a:pPr>
            <a:r>
              <a:rPr lang="id-ID" dirty="0"/>
              <a:t> </a:t>
            </a:r>
            <a:r>
              <a:rPr lang="id-ID" dirty="0" smtClean="0"/>
              <a:t>  - Tingkat inflasi satu tahun rata-rata R%</a:t>
            </a:r>
          </a:p>
          <a:p>
            <a:pPr marL="0" indent="0">
              <a:buNone/>
            </a:pPr>
            <a:endParaRPr lang="id-ID" sz="2000" dirty="0" smtClean="0"/>
          </a:p>
          <a:p>
            <a:pPr marL="0" indent="0">
              <a:buNone/>
            </a:pPr>
            <a:endParaRPr lang="en-US" sz="2000"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6</a:t>
            </a:fld>
            <a:endParaRPr lang="en-US">
              <a:solidFill>
                <a:srgbClr val="FFFFFF"/>
              </a:solidFill>
              <a:latin typeface="Franklin Gothic Book" panose="020B0503020102020204" pitchFamily="34" charset="0"/>
            </a:endParaRPr>
          </a:p>
        </p:txBody>
      </p: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29610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a:bodyPr>
          <a:lstStyle/>
          <a:p>
            <a:pPr marL="0" indent="0">
              <a:buNone/>
            </a:pPr>
            <a:r>
              <a:rPr lang="id-ID" sz="2400" b="1" dirty="0" smtClean="0"/>
              <a:t>                                                                                                       </a:t>
            </a:r>
          </a:p>
          <a:p>
            <a:pPr marL="0" indent="0">
              <a:buNone/>
            </a:pPr>
            <a:r>
              <a:rPr lang="id-ID" sz="2400" b="1" dirty="0"/>
              <a:t> </a:t>
            </a:r>
            <a:endParaRPr lang="id-ID" sz="2400" b="1" dirty="0" smtClean="0"/>
          </a:p>
          <a:p>
            <a:pPr marL="0" indent="0">
              <a:buNone/>
            </a:pPr>
            <a:r>
              <a:rPr lang="id-ID" sz="2000" b="1" dirty="0"/>
              <a:t>6</a:t>
            </a:r>
            <a:r>
              <a:rPr lang="id-ID" sz="2000" b="1" dirty="0" smtClean="0"/>
              <a:t>. Tahap ke 6 Perhitungan Tarif-tarif Biaya dan Pendapatan</a:t>
            </a:r>
          </a:p>
          <a:p>
            <a:pPr marL="0" indent="0">
              <a:buNone/>
            </a:pPr>
            <a:r>
              <a:rPr lang="id-ID" sz="2000" dirty="0" smtClean="0"/>
              <a:t>     - Rata-rata biaya dana (cost of mixed fund)</a:t>
            </a:r>
          </a:p>
          <a:p>
            <a:pPr marL="0" indent="0">
              <a:buNone/>
            </a:pPr>
            <a:r>
              <a:rPr lang="id-ID" sz="2000" dirty="0"/>
              <a:t> </a:t>
            </a:r>
            <a:r>
              <a:rPr lang="id-ID" sz="2000" dirty="0" smtClean="0"/>
              <a:t>    - Biaya dana yang dapat dipinjamkan (cost of loanable)</a:t>
            </a:r>
          </a:p>
          <a:p>
            <a:pPr marL="0" indent="0">
              <a:buNone/>
            </a:pPr>
            <a:r>
              <a:rPr lang="id-ID" sz="2000" dirty="0"/>
              <a:t> </a:t>
            </a:r>
            <a:r>
              <a:rPr lang="id-ID" sz="2000" dirty="0" smtClean="0"/>
              <a:t>    - Biaya dana ditambah overhead (cost of money)</a:t>
            </a:r>
          </a:p>
          <a:p>
            <a:pPr marL="0" indent="0">
              <a:buNone/>
            </a:pPr>
            <a:r>
              <a:rPr lang="id-ID" sz="2000" dirty="0"/>
              <a:t> </a:t>
            </a:r>
            <a:r>
              <a:rPr lang="id-ID" sz="2000" dirty="0" smtClean="0"/>
              <a:t>    - Biaya dana yang dipinjamkan (cost of borrowing fund)</a:t>
            </a:r>
          </a:p>
          <a:p>
            <a:pPr marL="0" indent="0">
              <a:buNone/>
            </a:pPr>
            <a:r>
              <a:rPr lang="id-ID" sz="2000" dirty="0"/>
              <a:t> </a:t>
            </a:r>
            <a:r>
              <a:rPr lang="id-ID" sz="2000" dirty="0" smtClean="0"/>
              <a:t>    - Besarnya tarif bunga (rate of interest) untuk kredit modal kerja, kredit</a:t>
            </a:r>
          </a:p>
          <a:p>
            <a:pPr marL="0" indent="0">
              <a:buNone/>
            </a:pPr>
            <a:r>
              <a:rPr lang="id-ID" sz="2000" dirty="0"/>
              <a:t> </a:t>
            </a:r>
            <a:r>
              <a:rPr lang="id-ID" sz="2000" dirty="0" smtClean="0"/>
              <a:t>       jangka menengah, kredit investasi jangka panjang.</a:t>
            </a:r>
          </a:p>
          <a:p>
            <a:pPr marL="0" indent="0">
              <a:buNone/>
            </a:pPr>
            <a:r>
              <a:rPr lang="id-ID" sz="2000" dirty="0"/>
              <a:t> </a:t>
            </a:r>
            <a:r>
              <a:rPr lang="id-ID" sz="2000" dirty="0" smtClean="0"/>
              <a:t>    - Besarnya spread yang diinginkan.</a:t>
            </a:r>
          </a:p>
          <a:p>
            <a:pPr marL="0" indent="0">
              <a:buNone/>
            </a:pPr>
            <a:endParaRPr lang="en-US" sz="2000"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7</a:t>
            </a:fld>
            <a:endParaRPr lang="en-US">
              <a:solidFill>
                <a:srgbClr val="FFFFFF"/>
              </a:solidFill>
              <a:latin typeface="Franklin Gothic Book" panose="020B0503020102020204" pitchFamily="34" charset="0"/>
            </a:endParaRPr>
          </a:p>
        </p:txBody>
      </p: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67460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a:xfrm>
            <a:off x="2592925" y="624110"/>
            <a:ext cx="8911687" cy="846881"/>
          </a:xfrm>
        </p:spPr>
        <p:txBody>
          <a:bodyPr>
            <a:normAutofit/>
          </a:bodyPr>
          <a:lstStyle/>
          <a:p>
            <a:pPr>
              <a:defRPr/>
            </a:pPr>
            <a:endParaRPr lang="en-US" sz="2000" i="1" dirty="0">
              <a:latin typeface="+mn-lt"/>
            </a:endParaRPr>
          </a:p>
        </p:txBody>
      </p:sp>
      <p:sp>
        <p:nvSpPr>
          <p:cNvPr id="307203" name="Rectangle 8"/>
          <p:cNvSpPr>
            <a:spLocks noGrp="1" noChangeArrowheads="1"/>
          </p:cNvSpPr>
          <p:nvPr>
            <p:ph idx="1"/>
          </p:nvPr>
        </p:nvSpPr>
        <p:spPr>
          <a:xfrm>
            <a:off x="2258291" y="624110"/>
            <a:ext cx="9462654" cy="6213353"/>
          </a:xfrm>
        </p:spPr>
        <p:txBody>
          <a:bodyPr>
            <a:normAutofit/>
          </a:bodyPr>
          <a:lstStyle/>
          <a:p>
            <a:pPr marL="0" indent="0">
              <a:buNone/>
            </a:pPr>
            <a:r>
              <a:rPr lang="id-ID" sz="2400" b="1" dirty="0" smtClean="0"/>
              <a:t>                                                                                                       </a:t>
            </a:r>
          </a:p>
          <a:p>
            <a:pPr marL="0" indent="0">
              <a:buNone/>
            </a:pPr>
            <a:r>
              <a:rPr lang="id-ID" sz="2400" b="1" dirty="0"/>
              <a:t> </a:t>
            </a:r>
            <a:endParaRPr lang="id-ID" sz="2400" b="1" dirty="0" smtClean="0"/>
          </a:p>
          <a:p>
            <a:pPr marL="0" indent="0">
              <a:buNone/>
            </a:pPr>
            <a:r>
              <a:rPr lang="id-ID" sz="2000" b="1" dirty="0" smtClean="0"/>
              <a:t>7. Tahap ke 7 Menyusun Anggaran (perencanaan kredit)</a:t>
            </a:r>
          </a:p>
          <a:p>
            <a:pPr marL="0" indent="0">
              <a:buNone/>
            </a:pPr>
            <a:r>
              <a:rPr lang="id-ID" sz="2000" dirty="0" smtClean="0"/>
              <a:t>     Contoh sebagai berikut:</a:t>
            </a:r>
          </a:p>
          <a:p>
            <a:pPr marL="0" indent="0">
              <a:buNone/>
            </a:pPr>
            <a:r>
              <a:rPr lang="id-ID" sz="2000" dirty="0"/>
              <a:t> </a:t>
            </a:r>
            <a:r>
              <a:rPr lang="id-ID" sz="2000" dirty="0" smtClean="0"/>
              <a:t>                                           </a:t>
            </a:r>
            <a:r>
              <a:rPr lang="id-ID" sz="2000" b="1" i="1" dirty="0" smtClean="0"/>
              <a:t>Bank Arthama Beta</a:t>
            </a:r>
          </a:p>
          <a:p>
            <a:pPr marL="0" indent="0">
              <a:buNone/>
            </a:pPr>
            <a:r>
              <a:rPr lang="id-ID" sz="2000" b="1" i="1" dirty="0"/>
              <a:t> </a:t>
            </a:r>
            <a:r>
              <a:rPr lang="id-ID" sz="2000" b="1" i="1" dirty="0" smtClean="0"/>
              <a:t>                                         Rencana Perkreditan</a:t>
            </a:r>
          </a:p>
          <a:p>
            <a:pPr marL="0" indent="0">
              <a:buNone/>
            </a:pPr>
            <a:r>
              <a:rPr lang="id-ID" sz="2000" b="1" i="1" dirty="0"/>
              <a:t> </a:t>
            </a:r>
            <a:r>
              <a:rPr lang="id-ID" sz="2000" b="1" i="1" dirty="0" smtClean="0"/>
              <a:t>                                                Tahun 200A </a:t>
            </a:r>
            <a:endParaRPr lang="en-US" sz="2000" b="1" i="1" dirty="0" smtClean="0"/>
          </a:p>
        </p:txBody>
      </p:sp>
      <p:sp>
        <p:nvSpPr>
          <p:cNvPr id="307204" name="Slide Number Placeholder 3"/>
          <p:cNvSpPr>
            <a:spLocks noGrp="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F97FAE-F844-4981-A215-62DFFCE6C050}" type="slidenum">
              <a:rPr lang="en-US">
                <a:solidFill>
                  <a:srgbClr val="FFFFFF"/>
                </a:solidFill>
                <a:latin typeface="Franklin Gothic Book" panose="020B0503020102020204" pitchFamily="34" charset="0"/>
              </a:rPr>
              <a:pPr/>
              <a:t>8</a:t>
            </a:fld>
            <a:endParaRPr lang="en-US">
              <a:solidFill>
                <a:srgbClr val="FFFFFF"/>
              </a:solidFill>
              <a:latin typeface="Franklin Gothic Book" panose="020B0503020102020204" pitchFamily="34" charset="0"/>
            </a:endParaRPr>
          </a:p>
        </p:txBody>
      </p:sp>
      <p:cxnSp>
        <p:nvCxnSpPr>
          <p:cNvPr id="35" name="Straight Connector 34"/>
          <p:cNvCxnSpPr/>
          <p:nvPr/>
        </p:nvCxnSpPr>
        <p:spPr>
          <a:xfrm>
            <a:off x="9933709" y="2673927"/>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2406248061"/>
              </p:ext>
            </p:extLst>
          </p:nvPr>
        </p:nvGraphicFramePr>
        <p:xfrm>
          <a:off x="2738582" y="3836938"/>
          <a:ext cx="8128000" cy="2570480"/>
        </p:xfrm>
        <a:graphic>
          <a:graphicData uri="http://schemas.openxmlformats.org/drawingml/2006/table">
            <a:tbl>
              <a:tblPr firstRow="1" bandRow="1">
                <a:tableStyleId>{5C22544A-7EE6-4342-B048-85BDC9FD1C3A}</a:tableStyleId>
              </a:tblPr>
              <a:tblGrid>
                <a:gridCol w="655782">
                  <a:extLst>
                    <a:ext uri="{9D8B030D-6E8A-4147-A177-3AD203B41FA5}">
                      <a16:colId xmlns:a16="http://schemas.microsoft.com/office/drawing/2014/main" val="2721155526"/>
                    </a:ext>
                  </a:extLst>
                </a:gridCol>
                <a:gridCol w="2595418">
                  <a:extLst>
                    <a:ext uri="{9D8B030D-6E8A-4147-A177-3AD203B41FA5}">
                      <a16:colId xmlns:a16="http://schemas.microsoft.com/office/drawing/2014/main" val="3221859288"/>
                    </a:ext>
                  </a:extLst>
                </a:gridCol>
                <a:gridCol w="1625600">
                  <a:extLst>
                    <a:ext uri="{9D8B030D-6E8A-4147-A177-3AD203B41FA5}">
                      <a16:colId xmlns:a16="http://schemas.microsoft.com/office/drawing/2014/main" val="825468981"/>
                    </a:ext>
                  </a:extLst>
                </a:gridCol>
                <a:gridCol w="1625600">
                  <a:extLst>
                    <a:ext uri="{9D8B030D-6E8A-4147-A177-3AD203B41FA5}">
                      <a16:colId xmlns:a16="http://schemas.microsoft.com/office/drawing/2014/main" val="630148178"/>
                    </a:ext>
                  </a:extLst>
                </a:gridCol>
                <a:gridCol w="1625600">
                  <a:extLst>
                    <a:ext uri="{9D8B030D-6E8A-4147-A177-3AD203B41FA5}">
                      <a16:colId xmlns:a16="http://schemas.microsoft.com/office/drawing/2014/main" val="3517337323"/>
                    </a:ext>
                  </a:extLst>
                </a:gridCol>
              </a:tblGrid>
              <a:tr h="370840">
                <a:tc>
                  <a:txBody>
                    <a:bodyPr/>
                    <a:lstStyle/>
                    <a:p>
                      <a:pPr algn="ctr"/>
                      <a:r>
                        <a:rPr lang="id-ID" dirty="0" smtClean="0"/>
                        <a:t>No</a:t>
                      </a:r>
                      <a:endParaRPr lang="id-ID" dirty="0"/>
                    </a:p>
                  </a:txBody>
                  <a:tcPr/>
                </a:tc>
                <a:tc>
                  <a:txBody>
                    <a:bodyPr/>
                    <a:lstStyle/>
                    <a:p>
                      <a:pPr algn="ctr"/>
                      <a:r>
                        <a:rPr lang="id-ID" dirty="0" smtClean="0"/>
                        <a:t>Jenis Kredit</a:t>
                      </a:r>
                      <a:endParaRPr lang="id-ID" dirty="0"/>
                    </a:p>
                  </a:txBody>
                  <a:tcPr/>
                </a:tc>
                <a:tc>
                  <a:txBody>
                    <a:bodyPr/>
                    <a:lstStyle/>
                    <a:p>
                      <a:pPr algn="ctr"/>
                      <a:r>
                        <a:rPr lang="id-ID" dirty="0" smtClean="0"/>
                        <a:t>Plafond</a:t>
                      </a:r>
                      <a:endParaRPr lang="id-ID" dirty="0"/>
                    </a:p>
                  </a:txBody>
                  <a:tcPr/>
                </a:tc>
                <a:tc>
                  <a:txBody>
                    <a:bodyPr/>
                    <a:lstStyle/>
                    <a:p>
                      <a:pPr algn="ctr"/>
                      <a:r>
                        <a:rPr lang="id-ID" dirty="0" smtClean="0"/>
                        <a:t>Suku Bunga Kredit</a:t>
                      </a:r>
                      <a:endParaRPr lang="id-ID" dirty="0"/>
                    </a:p>
                  </a:txBody>
                  <a:tcPr/>
                </a:tc>
                <a:tc>
                  <a:txBody>
                    <a:bodyPr/>
                    <a:lstStyle/>
                    <a:p>
                      <a:pPr algn="ctr"/>
                      <a:r>
                        <a:rPr lang="id-ID" dirty="0" smtClean="0"/>
                        <a:t>Pendapatan</a:t>
                      </a:r>
                    </a:p>
                    <a:p>
                      <a:pPr algn="ctr"/>
                      <a:r>
                        <a:rPr lang="id-ID" dirty="0" smtClean="0"/>
                        <a:t>Bunga</a:t>
                      </a:r>
                      <a:endParaRPr lang="id-ID" dirty="0"/>
                    </a:p>
                  </a:txBody>
                  <a:tcPr/>
                </a:tc>
                <a:extLst>
                  <a:ext uri="{0D108BD9-81ED-4DB2-BD59-A6C34878D82A}">
                    <a16:rowId xmlns:a16="http://schemas.microsoft.com/office/drawing/2014/main" val="3359470966"/>
                  </a:ext>
                </a:extLst>
              </a:tr>
              <a:tr h="370840">
                <a:tc>
                  <a:txBody>
                    <a:bodyPr/>
                    <a:lstStyle/>
                    <a:p>
                      <a:r>
                        <a:rPr lang="id-ID" dirty="0" smtClean="0"/>
                        <a:t>1.</a:t>
                      </a:r>
                      <a:endParaRPr lang="id-ID" dirty="0"/>
                    </a:p>
                  </a:txBody>
                  <a:tcPr/>
                </a:tc>
                <a:tc>
                  <a:txBody>
                    <a:bodyPr/>
                    <a:lstStyle/>
                    <a:p>
                      <a:r>
                        <a:rPr lang="id-ID" dirty="0" smtClean="0"/>
                        <a:t>Kredit Modal Kerja</a:t>
                      </a:r>
                      <a:endParaRPr lang="id-ID" dirty="0"/>
                    </a:p>
                  </a:txBody>
                  <a:tcPr/>
                </a:tc>
                <a:tc>
                  <a:txBody>
                    <a:bodyPr/>
                    <a:lstStyle/>
                    <a:p>
                      <a:r>
                        <a:rPr lang="id-ID" dirty="0" smtClean="0"/>
                        <a:t>Rpxxx</a:t>
                      </a:r>
                      <a:endParaRPr lang="id-ID" dirty="0"/>
                    </a:p>
                  </a:txBody>
                  <a:tcPr/>
                </a:tc>
                <a:tc>
                  <a:txBody>
                    <a:bodyPr/>
                    <a:lstStyle/>
                    <a:p>
                      <a:r>
                        <a:rPr lang="id-ID" dirty="0" smtClean="0"/>
                        <a:t>y %</a:t>
                      </a:r>
                      <a:endParaRPr lang="id-ID" dirty="0"/>
                    </a:p>
                  </a:txBody>
                  <a:tcPr/>
                </a:tc>
                <a:tc>
                  <a:txBody>
                    <a:bodyPr/>
                    <a:lstStyle/>
                    <a:p>
                      <a:r>
                        <a:rPr lang="id-ID" dirty="0" smtClean="0"/>
                        <a:t>Rpxy</a:t>
                      </a:r>
                      <a:endParaRPr lang="id-ID" dirty="0"/>
                    </a:p>
                  </a:txBody>
                  <a:tcPr/>
                </a:tc>
                <a:extLst>
                  <a:ext uri="{0D108BD9-81ED-4DB2-BD59-A6C34878D82A}">
                    <a16:rowId xmlns:a16="http://schemas.microsoft.com/office/drawing/2014/main" val="398080918"/>
                  </a:ext>
                </a:extLst>
              </a:tr>
              <a:tr h="367454">
                <a:tc>
                  <a:txBody>
                    <a:bodyPr/>
                    <a:lstStyle/>
                    <a:p>
                      <a:r>
                        <a:rPr lang="id-ID" dirty="0" smtClean="0"/>
                        <a:t> a.</a:t>
                      </a:r>
                    </a:p>
                    <a:p>
                      <a:r>
                        <a:rPr lang="id-ID" dirty="0" smtClean="0"/>
                        <a:t> b.</a:t>
                      </a:r>
                    </a:p>
                    <a:p>
                      <a:r>
                        <a:rPr lang="id-ID" dirty="0" smtClean="0"/>
                        <a:t> c.</a:t>
                      </a:r>
                    </a:p>
                    <a:p>
                      <a:r>
                        <a:rPr lang="id-ID" dirty="0" smtClean="0"/>
                        <a:t> d.</a:t>
                      </a:r>
                      <a:endParaRPr lang="id-ID" dirty="0"/>
                    </a:p>
                  </a:txBody>
                  <a:tcPr/>
                </a:tc>
                <a:tc>
                  <a:txBody>
                    <a:bodyPr/>
                    <a:lstStyle/>
                    <a:p>
                      <a:pPr marL="285750" indent="-285750">
                        <a:buFontTx/>
                        <a:buChar char="-"/>
                      </a:pPr>
                      <a:r>
                        <a:rPr lang="id-ID" dirty="0" smtClean="0"/>
                        <a:t>Industri</a:t>
                      </a:r>
                    </a:p>
                    <a:p>
                      <a:pPr marL="285750" indent="-285750">
                        <a:buFontTx/>
                        <a:buChar char="-"/>
                      </a:pPr>
                      <a:r>
                        <a:rPr lang="id-ID" dirty="0" smtClean="0"/>
                        <a:t>Perdagangan</a:t>
                      </a:r>
                    </a:p>
                    <a:p>
                      <a:pPr marL="285750" indent="-285750">
                        <a:buFontTx/>
                        <a:buChar char="-"/>
                      </a:pPr>
                      <a:r>
                        <a:rPr lang="id-ID" dirty="0" smtClean="0"/>
                        <a:t>Prasarana</a:t>
                      </a:r>
                    </a:p>
                    <a:p>
                      <a:pPr marL="285750" indent="-285750">
                        <a:buFontTx/>
                        <a:buChar char="-"/>
                      </a:pPr>
                      <a:r>
                        <a:rPr lang="id-ID" dirty="0" smtClean="0"/>
                        <a:t>Perkebunan</a:t>
                      </a:r>
                      <a:endParaRPr lang="id-ID" dirty="0"/>
                    </a:p>
                  </a:txBody>
                  <a:tcPr/>
                </a:tc>
                <a:tc>
                  <a:txBody>
                    <a:bodyPr/>
                    <a:lstStyle/>
                    <a:p>
                      <a:r>
                        <a:rPr lang="id-ID" dirty="0" smtClean="0"/>
                        <a:t>     xx</a:t>
                      </a:r>
                    </a:p>
                    <a:p>
                      <a:r>
                        <a:rPr lang="id-ID" dirty="0" smtClean="0"/>
                        <a:t>     xx</a:t>
                      </a:r>
                    </a:p>
                    <a:p>
                      <a:r>
                        <a:rPr lang="id-ID" dirty="0" smtClean="0"/>
                        <a:t>     xx</a:t>
                      </a:r>
                    </a:p>
                    <a:p>
                      <a:r>
                        <a:rPr lang="id-ID" dirty="0" smtClean="0"/>
                        <a:t>     xx</a:t>
                      </a:r>
                      <a:endParaRPr lang="id-ID" dirty="0"/>
                    </a:p>
                  </a:txBody>
                  <a:tcPr/>
                </a:tc>
                <a:tc>
                  <a:txBody>
                    <a:bodyPr/>
                    <a:lstStyle/>
                    <a:p>
                      <a:r>
                        <a:rPr lang="id-ID" dirty="0" smtClean="0"/>
                        <a:t>y1%</a:t>
                      </a:r>
                    </a:p>
                    <a:p>
                      <a:r>
                        <a:rPr lang="id-ID" dirty="0" smtClean="0"/>
                        <a:t>y2%</a:t>
                      </a:r>
                    </a:p>
                    <a:p>
                      <a:r>
                        <a:rPr lang="id-ID" dirty="0" smtClean="0"/>
                        <a:t>y3%</a:t>
                      </a:r>
                    </a:p>
                    <a:p>
                      <a:r>
                        <a:rPr lang="id-ID" dirty="0" smtClean="0"/>
                        <a:t>y4%</a:t>
                      </a:r>
                      <a:endParaRPr lang="id-ID" dirty="0"/>
                    </a:p>
                  </a:txBody>
                  <a:tcPr/>
                </a:tc>
                <a:tc>
                  <a:txBody>
                    <a:bodyPr/>
                    <a:lstStyle/>
                    <a:p>
                      <a:r>
                        <a:rPr lang="id-ID" dirty="0" smtClean="0"/>
                        <a:t>Rpxy1</a:t>
                      </a:r>
                    </a:p>
                    <a:p>
                      <a:r>
                        <a:rPr lang="id-ID" dirty="0" smtClean="0"/>
                        <a:t>     xy2</a:t>
                      </a:r>
                    </a:p>
                    <a:p>
                      <a:r>
                        <a:rPr lang="id-ID" dirty="0" smtClean="0"/>
                        <a:t>     xy3</a:t>
                      </a:r>
                    </a:p>
                    <a:p>
                      <a:r>
                        <a:rPr lang="id-ID" dirty="0" smtClean="0"/>
                        <a:t>     xy4</a:t>
                      </a:r>
                      <a:endParaRPr lang="id-ID" dirty="0"/>
                    </a:p>
                  </a:txBody>
                  <a:tcPr/>
                </a:tc>
                <a:extLst>
                  <a:ext uri="{0D108BD9-81ED-4DB2-BD59-A6C34878D82A}">
                    <a16:rowId xmlns:a16="http://schemas.microsoft.com/office/drawing/2014/main" val="3055911412"/>
                  </a:ext>
                </a:extLst>
              </a:tr>
              <a:tr h="370840">
                <a:tc>
                  <a:txBody>
                    <a:bodyPr/>
                    <a:lstStyle/>
                    <a:p>
                      <a:r>
                        <a:rPr lang="id-ID" dirty="0" smtClean="0"/>
                        <a:t>2.</a:t>
                      </a:r>
                      <a:endParaRPr lang="id-ID" dirty="0"/>
                    </a:p>
                  </a:txBody>
                  <a:tcPr/>
                </a:tc>
                <a:tc>
                  <a:txBody>
                    <a:bodyPr/>
                    <a:lstStyle/>
                    <a:p>
                      <a:r>
                        <a:rPr lang="id-ID" dirty="0" smtClean="0"/>
                        <a:t>Kredit</a:t>
                      </a:r>
                      <a:r>
                        <a:rPr lang="id-ID" baseline="0" dirty="0" smtClean="0"/>
                        <a:t> Eksport</a:t>
                      </a:r>
                      <a:endParaRPr lang="id-ID" dirty="0"/>
                    </a:p>
                  </a:txBody>
                  <a:tcPr/>
                </a:tc>
                <a:tc>
                  <a:txBody>
                    <a:bodyPr/>
                    <a:lstStyle/>
                    <a:p>
                      <a:r>
                        <a:rPr lang="id-ID" dirty="0" smtClean="0"/>
                        <a:t>Rpxxx</a:t>
                      </a:r>
                      <a:endParaRPr lang="id-ID" dirty="0"/>
                    </a:p>
                  </a:txBody>
                  <a:tcPr/>
                </a:tc>
                <a:tc>
                  <a:txBody>
                    <a:bodyPr/>
                    <a:lstStyle/>
                    <a:p>
                      <a:r>
                        <a:rPr lang="id-ID" dirty="0" smtClean="0"/>
                        <a:t>X %</a:t>
                      </a:r>
                      <a:endParaRPr lang="id-ID" dirty="0"/>
                    </a:p>
                  </a:txBody>
                  <a:tcPr/>
                </a:tc>
                <a:tc>
                  <a:txBody>
                    <a:bodyPr/>
                    <a:lstStyle/>
                    <a:p>
                      <a:r>
                        <a:rPr lang="id-ID" dirty="0" smtClean="0"/>
                        <a:t>Rp xx</a:t>
                      </a:r>
                      <a:endParaRPr lang="id-ID" dirty="0"/>
                    </a:p>
                  </a:txBody>
                  <a:tcPr/>
                </a:tc>
                <a:extLst>
                  <a:ext uri="{0D108BD9-81ED-4DB2-BD59-A6C34878D82A}">
                    <a16:rowId xmlns:a16="http://schemas.microsoft.com/office/drawing/2014/main" val="883054839"/>
                  </a:ext>
                </a:extLst>
              </a:tr>
            </a:tbl>
          </a:graphicData>
        </a:graphic>
      </p:graphicFrame>
    </p:spTree>
    <p:extLst>
      <p:ext uri="{BB962C8B-B14F-4D97-AF65-F5344CB8AC3E}">
        <p14:creationId xmlns:p14="http://schemas.microsoft.com/office/powerpoint/2010/main" val="22545002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946" y="0"/>
            <a:ext cx="8901584" cy="568036"/>
          </a:xfrm>
        </p:spPr>
        <p:txBody>
          <a:bodyPr>
            <a:normAutofit/>
          </a:bodyPr>
          <a:lstStyle/>
          <a:p>
            <a:r>
              <a:rPr lang="id-ID" sz="2000" dirty="0" smtClean="0"/>
              <a:t>lanjutan</a:t>
            </a:r>
            <a:endParaRPr lang="id-ID" sz="2000" dirty="0"/>
          </a:p>
        </p:txBody>
      </p:sp>
      <p:sp>
        <p:nvSpPr>
          <p:cNvPr id="3" name="Content Placeholder 2"/>
          <p:cNvSpPr>
            <a:spLocks noGrp="1"/>
          </p:cNvSpPr>
          <p:nvPr>
            <p:ph idx="1"/>
          </p:nvPr>
        </p:nvSpPr>
        <p:spPr>
          <a:xfrm>
            <a:off x="1399309" y="568036"/>
            <a:ext cx="10079221" cy="5957454"/>
          </a:xfrm>
        </p:spPr>
        <p:txBody>
          <a:bodyPr/>
          <a:lstStyle/>
          <a:p>
            <a:pPr marL="0" indent="0">
              <a:buNone/>
            </a:pPr>
            <a:r>
              <a:rPr lang="id-ID" sz="2000" dirty="0" smtClean="0"/>
              <a:t>Perencanaan kredit tersebut dapat dikembangkan lebih lanjut sesuai dengan kebutuhan manajemen misalnya perencanaan kredit per wilayah, dapat disusun format sebagai berikut :</a:t>
            </a:r>
          </a:p>
          <a:p>
            <a:pPr marL="0" indent="0" algn="ctr">
              <a:buNone/>
            </a:pPr>
            <a:r>
              <a:rPr lang="id-ID" sz="2000" b="1" i="1" dirty="0" smtClean="0"/>
              <a:t> Bank Artha Beta</a:t>
            </a:r>
          </a:p>
          <a:p>
            <a:pPr marL="0" indent="0" algn="ctr">
              <a:buNone/>
            </a:pPr>
            <a:r>
              <a:rPr lang="id-ID" sz="2000" b="1" i="1" dirty="0"/>
              <a:t> </a:t>
            </a:r>
            <a:r>
              <a:rPr lang="id-ID" sz="2000" b="1" i="1" dirty="0" smtClean="0"/>
              <a:t>Rencana Perkreditan Per Wilayah</a:t>
            </a:r>
          </a:p>
          <a:p>
            <a:pPr marL="0" indent="0" algn="ctr">
              <a:buNone/>
            </a:pPr>
            <a:r>
              <a:rPr lang="id-ID" sz="2000" b="1" i="1" dirty="0"/>
              <a:t> </a:t>
            </a:r>
            <a:r>
              <a:rPr lang="id-ID" sz="2000" b="1" i="1" dirty="0" smtClean="0"/>
              <a:t>Tahun 200A</a:t>
            </a:r>
            <a:endParaRPr lang="id-ID" sz="2000" b="1" i="1" dirty="0"/>
          </a:p>
          <a:p>
            <a:pPr marL="0" indent="0">
              <a:buNone/>
            </a:pP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val="3085331983"/>
              </p:ext>
            </p:extLst>
          </p:nvPr>
        </p:nvGraphicFramePr>
        <p:xfrm>
          <a:off x="1588653" y="2789246"/>
          <a:ext cx="9162475" cy="4793388"/>
        </p:xfrm>
        <a:graphic>
          <a:graphicData uri="http://schemas.openxmlformats.org/drawingml/2006/table">
            <a:tbl>
              <a:tblPr firstRow="1" bandRow="1">
                <a:tableStyleId>{5C22544A-7EE6-4342-B048-85BDC9FD1C3A}</a:tableStyleId>
              </a:tblPr>
              <a:tblGrid>
                <a:gridCol w="628075">
                  <a:extLst>
                    <a:ext uri="{9D8B030D-6E8A-4147-A177-3AD203B41FA5}">
                      <a16:colId xmlns:a16="http://schemas.microsoft.com/office/drawing/2014/main" val="3973099312"/>
                    </a:ext>
                  </a:extLst>
                </a:gridCol>
                <a:gridCol w="1842654">
                  <a:extLst>
                    <a:ext uri="{9D8B030D-6E8A-4147-A177-3AD203B41FA5}">
                      <a16:colId xmlns:a16="http://schemas.microsoft.com/office/drawing/2014/main" val="65350066"/>
                    </a:ext>
                  </a:extLst>
                </a:gridCol>
                <a:gridCol w="1122219">
                  <a:extLst>
                    <a:ext uri="{9D8B030D-6E8A-4147-A177-3AD203B41FA5}">
                      <a16:colId xmlns:a16="http://schemas.microsoft.com/office/drawing/2014/main" val="1428102081"/>
                    </a:ext>
                  </a:extLst>
                </a:gridCol>
                <a:gridCol w="872836">
                  <a:extLst>
                    <a:ext uri="{9D8B030D-6E8A-4147-A177-3AD203B41FA5}">
                      <a16:colId xmlns:a16="http://schemas.microsoft.com/office/drawing/2014/main" val="2861781467"/>
                    </a:ext>
                  </a:extLst>
                </a:gridCol>
                <a:gridCol w="1039091">
                  <a:extLst>
                    <a:ext uri="{9D8B030D-6E8A-4147-A177-3AD203B41FA5}">
                      <a16:colId xmlns:a16="http://schemas.microsoft.com/office/drawing/2014/main" val="258011358"/>
                    </a:ext>
                  </a:extLst>
                </a:gridCol>
                <a:gridCol w="908874">
                  <a:extLst>
                    <a:ext uri="{9D8B030D-6E8A-4147-A177-3AD203B41FA5}">
                      <a16:colId xmlns:a16="http://schemas.microsoft.com/office/drawing/2014/main" val="137714740"/>
                    </a:ext>
                  </a:extLst>
                </a:gridCol>
                <a:gridCol w="1109182">
                  <a:extLst>
                    <a:ext uri="{9D8B030D-6E8A-4147-A177-3AD203B41FA5}">
                      <a16:colId xmlns:a16="http://schemas.microsoft.com/office/drawing/2014/main" val="242672563"/>
                    </a:ext>
                  </a:extLst>
                </a:gridCol>
                <a:gridCol w="893507">
                  <a:extLst>
                    <a:ext uri="{9D8B030D-6E8A-4147-A177-3AD203B41FA5}">
                      <a16:colId xmlns:a16="http://schemas.microsoft.com/office/drawing/2014/main" val="1565796720"/>
                    </a:ext>
                  </a:extLst>
                </a:gridCol>
                <a:gridCol w="746037">
                  <a:extLst>
                    <a:ext uri="{9D8B030D-6E8A-4147-A177-3AD203B41FA5}">
                      <a16:colId xmlns:a16="http://schemas.microsoft.com/office/drawing/2014/main" val="2029758539"/>
                    </a:ext>
                  </a:extLst>
                </a:gridCol>
              </a:tblGrid>
              <a:tr h="1638248">
                <a:tc>
                  <a:txBody>
                    <a:bodyPr/>
                    <a:lstStyle/>
                    <a:p>
                      <a:r>
                        <a:rPr lang="id-ID" sz="1600" dirty="0" smtClean="0"/>
                        <a:t>No.</a:t>
                      </a:r>
                      <a:endParaRPr lang="id-ID" sz="1600" dirty="0"/>
                    </a:p>
                  </a:txBody>
                  <a:tcPr/>
                </a:tc>
                <a:tc>
                  <a:txBody>
                    <a:bodyPr/>
                    <a:lstStyle/>
                    <a:p>
                      <a:r>
                        <a:rPr lang="id-ID" sz="1600" dirty="0" smtClean="0"/>
                        <a:t>Jenis Kredit</a:t>
                      </a:r>
                      <a:endParaRPr lang="id-ID" sz="1600" dirty="0"/>
                    </a:p>
                  </a:txBody>
                  <a:tcPr/>
                </a:tc>
                <a:tc>
                  <a:txBody>
                    <a:bodyPr/>
                    <a:lstStyle/>
                    <a:p>
                      <a:r>
                        <a:rPr lang="id-ID" sz="1600" dirty="0" smtClean="0"/>
                        <a:t>Total Flapond</a:t>
                      </a:r>
                      <a:endParaRPr lang="id-ID" sz="1600" dirty="0"/>
                    </a:p>
                  </a:txBody>
                  <a:tcPr/>
                </a:tc>
                <a:tc>
                  <a:txBody>
                    <a:bodyPr/>
                    <a:lstStyle/>
                    <a:p>
                      <a:r>
                        <a:rPr lang="id-ID" sz="1600" dirty="0" smtClean="0"/>
                        <a:t>Suku Bunga Rata-rata</a:t>
                      </a:r>
                      <a:endParaRPr lang="id-ID" sz="1600" dirty="0"/>
                    </a:p>
                  </a:txBody>
                  <a:tcPr/>
                </a:tc>
                <a:tc>
                  <a:txBody>
                    <a:bodyPr/>
                    <a:lstStyle/>
                    <a:p>
                      <a:r>
                        <a:rPr lang="id-ID" sz="1600" dirty="0" smtClean="0"/>
                        <a:t>Distribusi</a:t>
                      </a:r>
                      <a:r>
                        <a:rPr lang="id-ID" sz="1600" baseline="0" dirty="0" smtClean="0"/>
                        <a:t> per Wilayahah</a:t>
                      </a:r>
                      <a:endParaRPr lang="id-ID" sz="1600" dirty="0"/>
                    </a:p>
                  </a:txBody>
                  <a:tcPr/>
                </a:tc>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dirty="0"/>
                    </a:p>
                  </a:txBody>
                  <a:tcPr/>
                </a:tc>
                <a:extLst>
                  <a:ext uri="{0D108BD9-81ED-4DB2-BD59-A6C34878D82A}">
                    <a16:rowId xmlns:a16="http://schemas.microsoft.com/office/drawing/2014/main" val="2184113349"/>
                  </a:ext>
                </a:extLst>
              </a:tr>
              <a:tr h="625300">
                <a:tc>
                  <a:txBody>
                    <a:bodyPr/>
                    <a:lstStyle/>
                    <a:p>
                      <a:endParaRPr lang="id-ID" dirty="0"/>
                    </a:p>
                  </a:txBody>
                  <a:tcPr/>
                </a:tc>
                <a:tc>
                  <a:txBody>
                    <a:bodyPr/>
                    <a:lstStyle/>
                    <a:p>
                      <a:endParaRPr lang="id-ID" dirty="0"/>
                    </a:p>
                  </a:txBody>
                  <a:tcPr/>
                </a:tc>
                <a:tc>
                  <a:txBody>
                    <a:bodyPr/>
                    <a:lstStyle/>
                    <a:p>
                      <a:endParaRPr lang="id-ID" dirty="0"/>
                    </a:p>
                  </a:txBody>
                  <a:tcPr/>
                </a:tc>
                <a:tc>
                  <a:txBody>
                    <a:bodyPr/>
                    <a:lstStyle/>
                    <a:p>
                      <a:endParaRPr lang="id-ID"/>
                    </a:p>
                  </a:txBody>
                  <a:tcPr/>
                </a:tc>
                <a:tc>
                  <a:txBody>
                    <a:bodyPr/>
                    <a:lstStyle/>
                    <a:p>
                      <a:r>
                        <a:rPr lang="id-ID" dirty="0" smtClean="0"/>
                        <a:t>Jakarta</a:t>
                      </a:r>
                      <a:endParaRPr lang="id-ID" dirty="0"/>
                    </a:p>
                  </a:txBody>
                  <a:tcPr/>
                </a:tc>
                <a:tc>
                  <a:txBody>
                    <a:bodyPr/>
                    <a:lstStyle/>
                    <a:p>
                      <a:r>
                        <a:rPr lang="id-ID" dirty="0" smtClean="0"/>
                        <a:t>Jabar</a:t>
                      </a:r>
                      <a:endParaRPr lang="id-ID" dirty="0"/>
                    </a:p>
                  </a:txBody>
                  <a:tcPr/>
                </a:tc>
                <a:tc>
                  <a:txBody>
                    <a:bodyPr/>
                    <a:lstStyle/>
                    <a:p>
                      <a:r>
                        <a:rPr lang="id-ID" dirty="0" smtClean="0"/>
                        <a:t>Jateng</a:t>
                      </a:r>
                      <a:endParaRPr lang="id-ID" dirty="0"/>
                    </a:p>
                  </a:txBody>
                  <a:tcPr/>
                </a:tc>
                <a:tc>
                  <a:txBody>
                    <a:bodyPr/>
                    <a:lstStyle/>
                    <a:p>
                      <a:r>
                        <a:rPr lang="id-ID" dirty="0" smtClean="0"/>
                        <a:t>Jatim</a:t>
                      </a:r>
                      <a:endParaRPr lang="id-ID" dirty="0"/>
                    </a:p>
                  </a:txBody>
                  <a:tcPr/>
                </a:tc>
                <a:tc>
                  <a:txBody>
                    <a:bodyPr/>
                    <a:lstStyle/>
                    <a:p>
                      <a:r>
                        <a:rPr lang="id-ID" dirty="0" smtClean="0"/>
                        <a:t>Lain</a:t>
                      </a:r>
                      <a:endParaRPr lang="id-ID" dirty="0"/>
                    </a:p>
                  </a:txBody>
                  <a:tcPr/>
                </a:tc>
                <a:extLst>
                  <a:ext uri="{0D108BD9-81ED-4DB2-BD59-A6C34878D82A}">
                    <a16:rowId xmlns:a16="http://schemas.microsoft.com/office/drawing/2014/main" val="4067372896"/>
                  </a:ext>
                </a:extLst>
              </a:tr>
              <a:tr h="357314">
                <a:tc>
                  <a:txBody>
                    <a:bodyPr/>
                    <a:lstStyle/>
                    <a:p>
                      <a:r>
                        <a:rPr lang="id-ID" sz="1600" dirty="0" smtClean="0"/>
                        <a:t>1.</a:t>
                      </a:r>
                    </a:p>
                    <a:p>
                      <a:endParaRPr lang="id-ID" sz="1600" dirty="0" smtClean="0"/>
                    </a:p>
                    <a:p>
                      <a:endParaRPr lang="id-ID" sz="1600" dirty="0" smtClean="0"/>
                    </a:p>
                    <a:p>
                      <a:endParaRPr lang="id-ID" sz="1600" dirty="0" smtClean="0"/>
                    </a:p>
                    <a:p>
                      <a:endParaRPr lang="id-ID" sz="1600" dirty="0" smtClean="0"/>
                    </a:p>
                    <a:p>
                      <a:endParaRPr lang="id-ID" sz="1600" dirty="0" smtClean="0"/>
                    </a:p>
                    <a:p>
                      <a:endParaRPr lang="id-ID" sz="1600" dirty="0" smtClean="0"/>
                    </a:p>
                    <a:p>
                      <a:r>
                        <a:rPr lang="id-ID" sz="1600" dirty="0" smtClean="0"/>
                        <a:t>2.</a:t>
                      </a:r>
                    </a:p>
                    <a:p>
                      <a:endParaRPr lang="id-ID" sz="1600" dirty="0" smtClean="0"/>
                    </a:p>
                    <a:p>
                      <a:r>
                        <a:rPr lang="id-ID" sz="1600" dirty="0" smtClean="0"/>
                        <a:t>3.</a:t>
                      </a:r>
                      <a:endParaRPr lang="id-ID" sz="1600" dirty="0"/>
                    </a:p>
                  </a:txBody>
                  <a:tcPr/>
                </a:tc>
                <a:tc>
                  <a:txBody>
                    <a:bodyPr/>
                    <a:lstStyle/>
                    <a:p>
                      <a:r>
                        <a:rPr lang="id-ID" sz="1600" dirty="0" smtClean="0"/>
                        <a:t>Modal kerja</a:t>
                      </a:r>
                    </a:p>
                    <a:p>
                      <a:endParaRPr lang="id-ID" sz="1600" dirty="0" smtClean="0"/>
                    </a:p>
                    <a:p>
                      <a:r>
                        <a:rPr lang="id-ID" sz="1600" dirty="0" smtClean="0"/>
                        <a:t>-Industri</a:t>
                      </a:r>
                    </a:p>
                    <a:p>
                      <a:r>
                        <a:rPr lang="id-ID" sz="1600" dirty="0" smtClean="0"/>
                        <a:t>-Perdagangan</a:t>
                      </a:r>
                    </a:p>
                    <a:p>
                      <a:r>
                        <a:rPr lang="id-ID" sz="1600" dirty="0" smtClean="0"/>
                        <a:t>-Prasarana</a:t>
                      </a:r>
                    </a:p>
                    <a:p>
                      <a:r>
                        <a:rPr lang="id-ID" sz="1600" dirty="0" smtClean="0"/>
                        <a:t>-Perkebunan</a:t>
                      </a:r>
                    </a:p>
                    <a:p>
                      <a:endParaRPr lang="id-ID" sz="1600" dirty="0" smtClean="0"/>
                    </a:p>
                    <a:p>
                      <a:r>
                        <a:rPr lang="id-ID" sz="1600" dirty="0" smtClean="0"/>
                        <a:t>Ekspor</a:t>
                      </a:r>
                    </a:p>
                    <a:p>
                      <a:endParaRPr lang="id-ID" sz="1600" dirty="0" smtClean="0"/>
                    </a:p>
                    <a:p>
                      <a:r>
                        <a:rPr lang="id-ID" sz="1600" dirty="0" smtClean="0"/>
                        <a:t>Impor</a:t>
                      </a:r>
                      <a:endParaRPr lang="id-ID" sz="1600" dirty="0"/>
                    </a:p>
                  </a:txBody>
                  <a:tcPr/>
                </a:tc>
                <a:tc>
                  <a:txBody>
                    <a:bodyPr/>
                    <a:lstStyle/>
                    <a:p>
                      <a:r>
                        <a:rPr lang="id-ID" sz="1600" dirty="0" smtClean="0"/>
                        <a:t>Rpxx</a:t>
                      </a:r>
                    </a:p>
                    <a:p>
                      <a:endParaRPr lang="id-ID" sz="1600" dirty="0" smtClean="0"/>
                    </a:p>
                    <a:p>
                      <a:r>
                        <a:rPr lang="id-ID" sz="1600" dirty="0" smtClean="0"/>
                        <a:t>xx</a:t>
                      </a:r>
                    </a:p>
                    <a:p>
                      <a:r>
                        <a:rPr lang="id-ID" sz="1600" dirty="0" smtClean="0"/>
                        <a:t>xx</a:t>
                      </a:r>
                    </a:p>
                    <a:p>
                      <a:r>
                        <a:rPr lang="id-ID" sz="1600" dirty="0" smtClean="0"/>
                        <a:t>xx</a:t>
                      </a:r>
                    </a:p>
                    <a:p>
                      <a:r>
                        <a:rPr lang="id-ID" sz="1600" dirty="0" smtClean="0"/>
                        <a:t>xx</a:t>
                      </a:r>
                    </a:p>
                    <a:p>
                      <a:endParaRPr lang="id-ID" sz="1600" dirty="0" smtClean="0"/>
                    </a:p>
                    <a:p>
                      <a:r>
                        <a:rPr lang="id-ID" sz="1600" dirty="0" smtClean="0"/>
                        <a:t>yyy</a:t>
                      </a:r>
                    </a:p>
                    <a:p>
                      <a:endParaRPr lang="id-ID" sz="1600" dirty="0" smtClean="0"/>
                    </a:p>
                    <a:p>
                      <a:r>
                        <a:rPr lang="id-ID" sz="1600" dirty="0" smtClean="0"/>
                        <a:t>zzz</a:t>
                      </a:r>
                      <a:endParaRPr lang="id-ID" sz="1600" dirty="0"/>
                    </a:p>
                  </a:txBody>
                  <a:tcPr/>
                </a:tc>
                <a:tc>
                  <a:txBody>
                    <a:bodyPr/>
                    <a:lstStyle/>
                    <a:p>
                      <a:r>
                        <a:rPr lang="id-ID" sz="1600" dirty="0" smtClean="0"/>
                        <a:t>x%</a:t>
                      </a:r>
                    </a:p>
                    <a:p>
                      <a:r>
                        <a:rPr lang="id-ID" sz="1600" dirty="0" smtClean="0"/>
                        <a:t>  </a:t>
                      </a:r>
                    </a:p>
                    <a:p>
                      <a:r>
                        <a:rPr lang="id-ID" sz="1600" dirty="0" smtClean="0"/>
                        <a:t>x</a:t>
                      </a:r>
                    </a:p>
                    <a:p>
                      <a:r>
                        <a:rPr lang="id-ID" sz="1600" dirty="0" smtClean="0"/>
                        <a:t>x</a:t>
                      </a:r>
                      <a:endParaRPr lang="id-ID" sz="1600" dirty="0" smtClean="0"/>
                    </a:p>
                    <a:p>
                      <a:r>
                        <a:rPr lang="id-ID" sz="1600" dirty="0" smtClean="0"/>
                        <a:t>x</a:t>
                      </a:r>
                    </a:p>
                    <a:p>
                      <a:r>
                        <a:rPr lang="id-ID" sz="1600" dirty="0" smtClean="0"/>
                        <a:t>x</a:t>
                      </a:r>
                    </a:p>
                    <a:p>
                      <a:endParaRPr lang="id-ID" sz="1600" dirty="0" smtClean="0"/>
                    </a:p>
                    <a:p>
                      <a:r>
                        <a:rPr lang="id-ID" sz="1600" dirty="0" smtClean="0"/>
                        <a:t>y%</a:t>
                      </a:r>
                    </a:p>
                    <a:p>
                      <a:endParaRPr lang="id-ID" sz="1600" dirty="0" smtClean="0"/>
                    </a:p>
                    <a:p>
                      <a:r>
                        <a:rPr lang="id-ID" sz="1600" dirty="0" smtClean="0"/>
                        <a:t>z%</a:t>
                      </a:r>
                      <a:endParaRPr lang="id-ID" sz="1600" dirty="0"/>
                    </a:p>
                  </a:txBody>
                  <a:tcPr/>
                </a:tc>
                <a:tc>
                  <a:txBody>
                    <a:bodyPr/>
                    <a:lstStyle/>
                    <a:p>
                      <a:r>
                        <a:rPr lang="id-ID" sz="1600" dirty="0" smtClean="0"/>
                        <a:t>xx</a:t>
                      </a:r>
                    </a:p>
                    <a:p>
                      <a:endParaRPr lang="id-ID" sz="1600" dirty="0" smtClean="0"/>
                    </a:p>
                    <a:p>
                      <a:r>
                        <a:rPr lang="id-ID" sz="1600" dirty="0" smtClean="0"/>
                        <a:t>xx</a:t>
                      </a:r>
                    </a:p>
                    <a:p>
                      <a:r>
                        <a:rPr lang="id-ID" sz="1600" dirty="0" smtClean="0"/>
                        <a:t>xx</a:t>
                      </a:r>
                    </a:p>
                    <a:p>
                      <a:r>
                        <a:rPr lang="id-ID" sz="1600" dirty="0" smtClean="0"/>
                        <a:t>xx</a:t>
                      </a:r>
                    </a:p>
                    <a:p>
                      <a:r>
                        <a:rPr lang="id-ID" sz="1600" dirty="0" smtClean="0"/>
                        <a:t>xx</a:t>
                      </a:r>
                    </a:p>
                    <a:p>
                      <a:endParaRPr lang="id-ID" sz="1600" dirty="0" smtClean="0"/>
                    </a:p>
                    <a:p>
                      <a:r>
                        <a:rPr lang="id-ID" sz="1600" dirty="0" smtClean="0"/>
                        <a:t>y</a:t>
                      </a:r>
                    </a:p>
                    <a:p>
                      <a:endParaRPr lang="id-ID" sz="1600" dirty="0" smtClean="0"/>
                    </a:p>
                    <a:p>
                      <a:r>
                        <a:rPr lang="id-ID" sz="1600" dirty="0" smtClean="0"/>
                        <a:t>z</a:t>
                      </a:r>
                      <a:endParaRPr lang="id-ID" sz="1600" dirty="0"/>
                    </a:p>
                  </a:txBody>
                  <a:tcPr/>
                </a:tc>
                <a:tc>
                  <a:txBody>
                    <a:bodyPr/>
                    <a:lstStyle/>
                    <a:p>
                      <a:r>
                        <a:rPr lang="id-ID" sz="1600" dirty="0" smtClean="0"/>
                        <a:t>xx</a:t>
                      </a:r>
                    </a:p>
                    <a:p>
                      <a:endParaRPr lang="id-ID" sz="1600" dirty="0" smtClean="0"/>
                    </a:p>
                    <a:p>
                      <a:r>
                        <a:rPr lang="id-ID" sz="1600" dirty="0" smtClean="0"/>
                        <a:t>xx</a:t>
                      </a:r>
                    </a:p>
                    <a:p>
                      <a:r>
                        <a:rPr lang="id-ID" sz="1600" dirty="0" smtClean="0"/>
                        <a:t>xx</a:t>
                      </a:r>
                    </a:p>
                    <a:p>
                      <a:r>
                        <a:rPr lang="id-ID" sz="1600" dirty="0" smtClean="0"/>
                        <a:t>xx</a:t>
                      </a:r>
                    </a:p>
                    <a:p>
                      <a:r>
                        <a:rPr lang="id-ID" sz="1600" dirty="0" smtClean="0"/>
                        <a:t>xx</a:t>
                      </a:r>
                    </a:p>
                    <a:p>
                      <a:endParaRPr lang="id-ID" sz="1600" dirty="0" smtClean="0"/>
                    </a:p>
                    <a:p>
                      <a:r>
                        <a:rPr lang="id-ID" sz="1600" dirty="0" smtClean="0"/>
                        <a:t>y</a:t>
                      </a:r>
                    </a:p>
                    <a:p>
                      <a:endParaRPr lang="id-ID" sz="1600" dirty="0" smtClean="0"/>
                    </a:p>
                    <a:p>
                      <a:r>
                        <a:rPr lang="id-ID" sz="1600" dirty="0" smtClean="0"/>
                        <a:t>z</a:t>
                      </a:r>
                      <a:endParaRPr lang="id-ID" sz="1600" dirty="0"/>
                    </a:p>
                  </a:txBody>
                  <a:tcPr/>
                </a:tc>
                <a:tc>
                  <a:txBody>
                    <a:bodyPr/>
                    <a:lstStyle/>
                    <a:p>
                      <a:r>
                        <a:rPr lang="id-ID" sz="1600" dirty="0" smtClean="0"/>
                        <a:t>xx</a:t>
                      </a:r>
                    </a:p>
                    <a:p>
                      <a:endParaRPr lang="id-ID" sz="1600" dirty="0" smtClean="0"/>
                    </a:p>
                    <a:p>
                      <a:r>
                        <a:rPr lang="id-ID" sz="1600" dirty="0" smtClean="0"/>
                        <a:t>xx</a:t>
                      </a:r>
                    </a:p>
                    <a:p>
                      <a:r>
                        <a:rPr lang="id-ID" sz="1600" dirty="0" smtClean="0"/>
                        <a:t>xx</a:t>
                      </a:r>
                    </a:p>
                    <a:p>
                      <a:r>
                        <a:rPr lang="id-ID" sz="1600" dirty="0" smtClean="0"/>
                        <a:t>xx</a:t>
                      </a:r>
                    </a:p>
                    <a:p>
                      <a:r>
                        <a:rPr lang="id-ID" sz="1600" dirty="0" smtClean="0"/>
                        <a:t>xx</a:t>
                      </a:r>
                    </a:p>
                    <a:p>
                      <a:endParaRPr lang="id-ID" sz="1600" dirty="0" smtClean="0"/>
                    </a:p>
                    <a:p>
                      <a:r>
                        <a:rPr lang="id-ID" sz="1600" dirty="0" smtClean="0"/>
                        <a:t>y</a:t>
                      </a:r>
                    </a:p>
                    <a:p>
                      <a:endParaRPr lang="id-ID" sz="1600" dirty="0" smtClean="0"/>
                    </a:p>
                    <a:p>
                      <a:r>
                        <a:rPr lang="id-ID" sz="1600" dirty="0" smtClean="0"/>
                        <a:t>z</a:t>
                      </a:r>
                      <a:endParaRPr lang="id-ID" sz="1600" dirty="0"/>
                    </a:p>
                  </a:txBody>
                  <a:tcPr/>
                </a:tc>
                <a:tc>
                  <a:txBody>
                    <a:bodyPr/>
                    <a:lstStyle/>
                    <a:p>
                      <a:r>
                        <a:rPr lang="id-ID" sz="1600" dirty="0" smtClean="0"/>
                        <a:t>xx</a:t>
                      </a:r>
                    </a:p>
                    <a:p>
                      <a:endParaRPr lang="id-ID" sz="1600" dirty="0" smtClean="0"/>
                    </a:p>
                    <a:p>
                      <a:r>
                        <a:rPr lang="id-ID" sz="1600" dirty="0" smtClean="0"/>
                        <a:t>xx</a:t>
                      </a:r>
                    </a:p>
                    <a:p>
                      <a:r>
                        <a:rPr lang="id-ID" sz="1600" dirty="0" smtClean="0"/>
                        <a:t>xx</a:t>
                      </a:r>
                    </a:p>
                    <a:p>
                      <a:r>
                        <a:rPr lang="id-ID" sz="1600" dirty="0" smtClean="0"/>
                        <a:t>xx</a:t>
                      </a:r>
                    </a:p>
                    <a:p>
                      <a:r>
                        <a:rPr lang="id-ID" sz="1600" dirty="0" smtClean="0"/>
                        <a:t>xx</a:t>
                      </a:r>
                    </a:p>
                    <a:p>
                      <a:endParaRPr lang="id-ID" sz="1600" dirty="0" smtClean="0"/>
                    </a:p>
                    <a:p>
                      <a:r>
                        <a:rPr lang="id-ID" sz="1600" dirty="0" smtClean="0"/>
                        <a:t>y</a:t>
                      </a:r>
                    </a:p>
                    <a:p>
                      <a:endParaRPr lang="id-ID" sz="1600" dirty="0" smtClean="0"/>
                    </a:p>
                    <a:p>
                      <a:r>
                        <a:rPr lang="id-ID" sz="1600" dirty="0" smtClean="0"/>
                        <a:t>z</a:t>
                      </a:r>
                      <a:endParaRPr lang="id-ID" sz="1600" dirty="0"/>
                    </a:p>
                  </a:txBody>
                  <a:tcPr/>
                </a:tc>
                <a:tc>
                  <a:txBody>
                    <a:bodyPr/>
                    <a:lstStyle/>
                    <a:p>
                      <a:r>
                        <a:rPr lang="id-ID" sz="1600" dirty="0" smtClean="0"/>
                        <a:t>xx</a:t>
                      </a:r>
                    </a:p>
                    <a:p>
                      <a:endParaRPr lang="id-ID" sz="1600" dirty="0" smtClean="0"/>
                    </a:p>
                    <a:p>
                      <a:r>
                        <a:rPr lang="id-ID" sz="1600" dirty="0" smtClean="0"/>
                        <a:t>xx</a:t>
                      </a:r>
                    </a:p>
                    <a:p>
                      <a:r>
                        <a:rPr lang="id-ID" sz="1600" dirty="0" smtClean="0"/>
                        <a:t>xx</a:t>
                      </a:r>
                    </a:p>
                    <a:p>
                      <a:r>
                        <a:rPr lang="id-ID" sz="1600" dirty="0" smtClean="0"/>
                        <a:t>xx</a:t>
                      </a:r>
                    </a:p>
                    <a:p>
                      <a:r>
                        <a:rPr lang="id-ID" sz="1600" dirty="0" smtClean="0"/>
                        <a:t>xx</a:t>
                      </a:r>
                    </a:p>
                    <a:p>
                      <a:endParaRPr lang="id-ID" sz="1600" dirty="0" smtClean="0"/>
                    </a:p>
                    <a:p>
                      <a:r>
                        <a:rPr lang="id-ID" sz="1600" dirty="0" smtClean="0"/>
                        <a:t>y</a:t>
                      </a:r>
                    </a:p>
                    <a:p>
                      <a:endParaRPr lang="id-ID" sz="1600" dirty="0" smtClean="0"/>
                    </a:p>
                    <a:p>
                      <a:r>
                        <a:rPr lang="id-ID" sz="1600" dirty="0" smtClean="0"/>
                        <a:t>z</a:t>
                      </a:r>
                      <a:endParaRPr lang="id-ID" sz="1600" dirty="0"/>
                    </a:p>
                  </a:txBody>
                  <a:tcPr/>
                </a:tc>
                <a:extLst>
                  <a:ext uri="{0D108BD9-81ED-4DB2-BD59-A6C34878D82A}">
                    <a16:rowId xmlns:a16="http://schemas.microsoft.com/office/drawing/2014/main" val="3733693525"/>
                  </a:ext>
                </a:extLst>
              </a:tr>
            </a:tbl>
          </a:graphicData>
        </a:graphic>
      </p:graphicFrame>
    </p:spTree>
    <p:extLst>
      <p:ext uri="{BB962C8B-B14F-4D97-AF65-F5344CB8AC3E}">
        <p14:creationId xmlns:p14="http://schemas.microsoft.com/office/powerpoint/2010/main" val="4274615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770</TotalTime>
  <Words>1302</Words>
  <Application>Microsoft Office PowerPoint</Application>
  <PresentationFormat>Widescreen</PresentationFormat>
  <Paragraphs>285</Paragraphs>
  <Slides>14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Franklin Gothic Book</vt:lpstr>
      <vt:lpstr>Wingdings 3</vt:lpstr>
      <vt:lpstr>Wisp</vt:lpstr>
      <vt:lpstr>Manjemen Perkreditan  Pertemuan - 7</vt:lpstr>
      <vt:lpstr>BEBERAPA PENDEKATAN DALAM PERENCANAAN KREDIT (lanjutan)</vt:lpstr>
      <vt:lpstr>lanjutan</vt:lpstr>
      <vt:lpstr>lanjutan</vt:lpstr>
      <vt:lpstr>PowerPoint Presentation</vt:lpstr>
      <vt:lpstr>PowerPoint Presentation</vt:lpstr>
      <vt:lpstr>PowerPoint Presentation</vt:lpstr>
      <vt:lpstr>PowerPoint Presentation</vt:lpstr>
      <vt:lpstr>lanjutan</vt:lpstr>
      <vt:lpstr>lanjutan</vt:lpstr>
      <vt:lpstr>4. Pendekatan Kredit Berdasarkan Pendekatan Pada Peraturan-peraturan Moneter yang Ada    </vt:lpstr>
      <vt:lpstr>lanjutan   </vt:lpstr>
      <vt:lpstr>lanjutan   </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Dana Pensiun (Pension Fund)</dc:title>
  <dc:creator>Ithot</dc:creator>
  <cp:lastModifiedBy>mari</cp:lastModifiedBy>
  <cp:revision>129</cp:revision>
  <dcterms:created xsi:type="dcterms:W3CDTF">2013-08-20T03:37:14Z</dcterms:created>
  <dcterms:modified xsi:type="dcterms:W3CDTF">2020-04-16T13:14:00Z</dcterms:modified>
</cp:coreProperties>
</file>