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307" r:id="rId4"/>
    <p:sldId id="266" r:id="rId5"/>
    <p:sldId id="260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20/04/2020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20/04/2020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20/04/2020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20/04/2020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20/04/2020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20/04/2020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20/04/2020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20/04/2020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20/04/2020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20/04/2020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8823-70A5-442B-A36D-BA3D391620C0}" type="datetimeFigureOut">
              <a:rPr lang="id-ID" smtClean="0"/>
              <a:pPr/>
              <a:t>20/04/2020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E8823-70A5-442B-A36D-BA3D391620C0}" type="datetimeFigureOut">
              <a:rPr lang="id-ID" smtClean="0"/>
              <a:pPr/>
              <a:t>20/04/2020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A1282-DB82-4B51-86C2-CBC910BB305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714488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 smtClean="0"/>
              <a:t>TEORI AKUNTANSI</a:t>
            </a:r>
            <a:endParaRPr lang="id-ID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4929190" y="4143380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DOSEN PENGAMPU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5072066" y="4643446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Doni Pratomo SE Mak Ak CA 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4714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Akuntansi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Sains</a:t>
            </a:r>
            <a:endParaRPr lang="id-ID" sz="2800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838200" y="1308100"/>
            <a:ext cx="80772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 dirty="0" err="1"/>
              <a:t>Akuntansi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 yang </a:t>
            </a:r>
            <a:r>
              <a:rPr lang="en-US" sz="2800" dirty="0" err="1"/>
              <a:t>menjelaskan</a:t>
            </a:r>
            <a:r>
              <a:rPr lang="en-US" sz="2800" dirty="0"/>
              <a:t> </a:t>
            </a:r>
            <a:r>
              <a:rPr lang="en-US" sz="2800" dirty="0" err="1"/>
              <a:t>fenomena</a:t>
            </a:r>
            <a:r>
              <a:rPr lang="en-US" sz="2800" dirty="0"/>
              <a:t> </a:t>
            </a:r>
            <a:r>
              <a:rPr lang="en-US" sz="2800" dirty="0" err="1"/>
              <a:t>akuntansi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objektif</a:t>
            </a:r>
            <a:r>
              <a:rPr lang="en-US" sz="2800" dirty="0"/>
              <a:t>, </a:t>
            </a:r>
            <a:r>
              <a:rPr lang="en-US" sz="2800" dirty="0" err="1"/>
              <a:t>apa</a:t>
            </a:r>
            <a:r>
              <a:rPr lang="en-US" sz="2800" dirty="0"/>
              <a:t> </a:t>
            </a:r>
            <a:r>
              <a:rPr lang="en-US" sz="2800" dirty="0" err="1"/>
              <a:t>adanya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bebas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err="1"/>
              <a:t>Penjelasan</a:t>
            </a:r>
            <a:r>
              <a:rPr lang="en-US" sz="2800" dirty="0"/>
              <a:t> </a:t>
            </a:r>
            <a:r>
              <a:rPr lang="en-US" sz="2800" dirty="0" err="1"/>
              <a:t>dinyatakan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aksioma</a:t>
            </a:r>
            <a:r>
              <a:rPr lang="en-US" sz="2800" dirty="0"/>
              <a:t>, </a:t>
            </a:r>
            <a:r>
              <a:rPr lang="en-US" sz="2800" dirty="0" err="1"/>
              <a:t>proposisi</a:t>
            </a:r>
            <a:r>
              <a:rPr lang="en-US" sz="2800" dirty="0"/>
              <a:t>, </a:t>
            </a:r>
            <a:r>
              <a:rPr lang="en-US" sz="2800" dirty="0" err="1"/>
              <a:t>prinsip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,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hipotesis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langsung</a:t>
            </a:r>
            <a:r>
              <a:rPr lang="en-US" sz="2800" dirty="0"/>
              <a:t> </a:t>
            </a:r>
            <a:r>
              <a:rPr lang="en-US" sz="2800" dirty="0" err="1"/>
              <a:t>berkaitan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err="1"/>
              <a:t>Pertimbangan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penyimpulan</a:t>
            </a:r>
            <a:r>
              <a:rPr lang="en-US" sz="2800" dirty="0"/>
              <a:t> </a:t>
            </a:r>
            <a:r>
              <a:rPr lang="en-US" sz="2800" dirty="0" err="1"/>
              <a:t>dituntun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kaidah</a:t>
            </a:r>
            <a:r>
              <a:rPr lang="en-US" sz="2800" dirty="0"/>
              <a:t> </a:t>
            </a:r>
            <a:r>
              <a:rPr lang="en-US" sz="2800" dirty="0" err="1"/>
              <a:t>ilmiah</a:t>
            </a:r>
            <a:r>
              <a:rPr lang="en-US" sz="2800" dirty="0"/>
              <a:t> </a:t>
            </a:r>
            <a:r>
              <a:rPr lang="en-US" sz="2800" i="1" dirty="0"/>
              <a:t>(rules of science).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Teknologi</a:t>
            </a:r>
            <a:endParaRPr lang="en-US" sz="2800" dirty="0" smtClean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71472" y="1219200"/>
            <a:ext cx="826772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 err="1"/>
              <a:t>Seperangkat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(</a:t>
            </a:r>
            <a:r>
              <a:rPr lang="en-US" sz="2400" dirty="0" err="1"/>
              <a:t>produk</a:t>
            </a:r>
            <a:r>
              <a:rPr lang="en-US" sz="2400" dirty="0"/>
              <a:t>) yang </a:t>
            </a:r>
            <a:r>
              <a:rPr lang="en-US" sz="2400" dirty="0" err="1"/>
              <a:t>bermanfaat</a:t>
            </a:r>
            <a:r>
              <a:rPr lang="en-US" sz="2400" dirty="0"/>
              <a:t>. 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meliputi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lunak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memecahkan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nyata</a:t>
            </a:r>
            <a:r>
              <a:rPr lang="en-US" sz="2400" dirty="0"/>
              <a:t> yang </a:t>
            </a:r>
            <a:r>
              <a:rPr lang="en-US" sz="2400" dirty="0" err="1"/>
              <a:t>dihadapinya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yang </a:t>
            </a:r>
            <a:r>
              <a:rPr lang="en-US" sz="2400" dirty="0" err="1"/>
              <a:t>dianut</a:t>
            </a:r>
            <a:r>
              <a:rPr lang="en-US" sz="2400" dirty="0"/>
              <a:t>. 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/>
              <a:t>Perekayasaan</a:t>
            </a:r>
            <a:r>
              <a:rPr lang="en-US" sz="2400" dirty="0"/>
              <a:t> </a:t>
            </a:r>
            <a:r>
              <a:rPr lang="en-US" sz="2400" dirty="0" err="1"/>
              <a:t>melekat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proses</a:t>
            </a:r>
            <a:r>
              <a:rPr lang="en-US" sz="2400" dirty="0"/>
              <a:t> </a:t>
            </a:r>
            <a:r>
              <a:rPr lang="en-US" sz="2400" dirty="0" err="1"/>
              <a:t>pemikiran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terbaik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7500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Akuntansi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838200" y="1308100"/>
            <a:ext cx="8077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wilayah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menyediakan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rangka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ekonomik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Perekayasaan</a:t>
            </a:r>
            <a:r>
              <a:rPr lang="en-US" sz="2400" dirty="0"/>
              <a:t> </a:t>
            </a:r>
            <a:r>
              <a:rPr lang="en-US" sz="2400" dirty="0" err="1"/>
              <a:t>pelaporan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(</a:t>
            </a:r>
            <a:r>
              <a:rPr lang="en-US" sz="2400" dirty="0" err="1"/>
              <a:t>negara</a:t>
            </a:r>
            <a:r>
              <a:rPr lang="en-US" sz="2400" dirty="0"/>
              <a:t>)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rangka</a:t>
            </a:r>
            <a:r>
              <a:rPr lang="en-US" sz="2400" dirty="0"/>
              <a:t> </a:t>
            </a:r>
            <a:r>
              <a:rPr lang="en-US" sz="2400" dirty="0" err="1"/>
              <a:t>pencapaian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533400" y="5334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US" sz="2400" dirty="0" err="1"/>
              <a:t>Akuntansi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Akuntansi</a:t>
            </a:r>
            <a:r>
              <a:rPr lang="en-US" sz="2400" dirty="0"/>
              <a:t>: </a:t>
            </a:r>
            <a:r>
              <a:rPr lang="en-US" sz="2400" dirty="0" err="1"/>
              <a:t>Sains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?</a:t>
            </a:r>
          </a:p>
        </p:txBody>
      </p:sp>
      <p:sp>
        <p:nvSpPr>
          <p:cNvPr id="22557" name="Text Box 6"/>
          <p:cNvSpPr txBox="1">
            <a:spLocks noChangeArrowheads="1"/>
          </p:cNvSpPr>
          <p:nvPr/>
        </p:nvSpPr>
        <p:spPr bwMode="auto">
          <a:xfrm>
            <a:off x="5029200" y="1447800"/>
            <a:ext cx="1227138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/>
              <a:t>Akuntansi</a:t>
            </a:r>
            <a:endParaRPr lang="en-GB" sz="2000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352800" y="2514600"/>
            <a:ext cx="1447800" cy="609600"/>
            <a:chOff x="1632" y="2544"/>
            <a:chExt cx="912" cy="384"/>
          </a:xfrm>
        </p:grpSpPr>
        <p:sp>
          <p:nvSpPr>
            <p:cNvPr id="22554" name="Oval 12"/>
            <p:cNvSpPr>
              <a:spLocks noChangeArrowheads="1"/>
            </p:cNvSpPr>
            <p:nvPr/>
          </p:nvSpPr>
          <p:spPr bwMode="auto">
            <a:xfrm>
              <a:off x="1632" y="2544"/>
              <a:ext cx="912" cy="38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id-ID"/>
            </a:p>
          </p:txBody>
        </p:sp>
        <p:sp>
          <p:nvSpPr>
            <p:cNvPr id="22555" name="Text Box 10"/>
            <p:cNvSpPr txBox="1">
              <a:spLocks noChangeArrowheads="1"/>
            </p:cNvSpPr>
            <p:nvPr/>
          </p:nvSpPr>
          <p:spPr bwMode="auto">
            <a:xfrm>
              <a:off x="1856" y="2608"/>
              <a:ext cx="46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Sains</a:t>
              </a:r>
              <a:endParaRPr lang="en-GB" sz="2000"/>
            </a:p>
          </p:txBody>
        </p:sp>
      </p:grpSp>
      <p:sp>
        <p:nvSpPr>
          <p:cNvPr id="22553" name="Text Box 11"/>
          <p:cNvSpPr txBox="1">
            <a:spLocks noChangeArrowheads="1"/>
          </p:cNvSpPr>
          <p:nvPr/>
        </p:nvSpPr>
        <p:spPr bwMode="auto">
          <a:xfrm>
            <a:off x="6578600" y="2590800"/>
            <a:ext cx="1174750" cy="4000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Teknologi</a:t>
            </a:r>
            <a:endParaRPr lang="en-GB" sz="2000">
              <a:solidFill>
                <a:schemeClr val="tx1"/>
              </a:solidFill>
            </a:endParaRPr>
          </a:p>
        </p:txBody>
      </p:sp>
      <p:sp>
        <p:nvSpPr>
          <p:cNvPr id="22536" name="Text Box 18"/>
          <p:cNvSpPr txBox="1">
            <a:spLocks noChangeArrowheads="1"/>
          </p:cNvSpPr>
          <p:nvPr/>
        </p:nvSpPr>
        <p:spPr bwMode="auto">
          <a:xfrm>
            <a:off x="685800" y="3352800"/>
            <a:ext cx="10861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/>
              <a:t>Pengertian</a:t>
            </a:r>
            <a:endParaRPr lang="en-US" sz="1600" dirty="0"/>
          </a:p>
          <a:p>
            <a:r>
              <a:rPr lang="en-US" sz="1600" dirty="0" err="1"/>
              <a:t>Akuntansi</a:t>
            </a:r>
            <a:endParaRPr lang="en-GB" sz="1600" dirty="0"/>
          </a:p>
        </p:txBody>
      </p:sp>
      <p:sp>
        <p:nvSpPr>
          <p:cNvPr id="22537" name="Text Box 19"/>
          <p:cNvSpPr txBox="1">
            <a:spLocks noChangeArrowheads="1"/>
          </p:cNvSpPr>
          <p:nvPr/>
        </p:nvSpPr>
        <p:spPr bwMode="auto">
          <a:xfrm>
            <a:off x="2654300" y="3352800"/>
            <a:ext cx="27432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 err="1"/>
              <a:t>Ilmu</a:t>
            </a:r>
            <a:r>
              <a:rPr lang="en-US" sz="1600" dirty="0"/>
              <a:t> </a:t>
            </a:r>
            <a:r>
              <a:rPr lang="en-US" sz="1600" dirty="0" err="1"/>
              <a:t>sosial</a:t>
            </a:r>
            <a:r>
              <a:rPr lang="en-US" sz="1600" dirty="0"/>
              <a:t>: </a:t>
            </a:r>
            <a:r>
              <a:rPr lang="en-US" sz="1600" dirty="0" err="1"/>
              <a:t>mempelajari</a:t>
            </a:r>
            <a:r>
              <a:rPr lang="en-US" sz="1600" dirty="0"/>
              <a:t> </a:t>
            </a:r>
            <a:r>
              <a:rPr lang="en-US" sz="1600" dirty="0" err="1"/>
              <a:t>gejala</a:t>
            </a:r>
            <a:r>
              <a:rPr lang="en-US" sz="1600" dirty="0"/>
              <a:t>  </a:t>
            </a:r>
            <a:r>
              <a:rPr lang="en-US" sz="1600" dirty="0" err="1"/>
              <a:t>sosial</a:t>
            </a:r>
            <a:r>
              <a:rPr lang="en-US" sz="1600" dirty="0"/>
              <a:t>/</a:t>
            </a:r>
            <a:r>
              <a:rPr lang="en-US" sz="1600" dirty="0" err="1"/>
              <a:t>manusia</a:t>
            </a:r>
            <a:endParaRPr lang="en-US" sz="1600" dirty="0"/>
          </a:p>
          <a:p>
            <a:pPr algn="ctr"/>
            <a:endParaRPr lang="en-US" sz="1600" dirty="0"/>
          </a:p>
          <a:p>
            <a:pPr algn="ctr"/>
            <a:endParaRPr lang="en-US" sz="1600" dirty="0"/>
          </a:p>
          <a:p>
            <a:pPr algn="ctr"/>
            <a:r>
              <a:rPr lang="en-US" sz="1600" b="1" dirty="0" err="1"/>
              <a:t>Penjelasan</a:t>
            </a:r>
            <a:r>
              <a:rPr lang="en-US" sz="1600" b="1" dirty="0"/>
              <a:t> </a:t>
            </a:r>
            <a:r>
              <a:rPr lang="en-US" sz="1600" b="1" dirty="0" err="1"/>
              <a:t>ilmiah</a:t>
            </a:r>
            <a:endParaRPr lang="en-US" sz="1600" b="1" dirty="0"/>
          </a:p>
          <a:p>
            <a:pPr algn="ctr"/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metoda</a:t>
            </a:r>
            <a:r>
              <a:rPr lang="en-US" sz="1600" dirty="0"/>
              <a:t> </a:t>
            </a:r>
            <a:r>
              <a:rPr lang="en-US" sz="1600" dirty="0" err="1"/>
              <a:t>ilmiah</a:t>
            </a:r>
            <a:endParaRPr lang="en-US" sz="1600" dirty="0"/>
          </a:p>
          <a:p>
            <a:pPr algn="ctr"/>
            <a:r>
              <a:rPr lang="en-US" sz="1600" dirty="0" err="1"/>
              <a:t>induktif</a:t>
            </a:r>
            <a:r>
              <a:rPr lang="en-US" sz="1600" dirty="0"/>
              <a:t>/</a:t>
            </a:r>
            <a:r>
              <a:rPr lang="en-US" sz="1600" dirty="0" err="1"/>
              <a:t>empiris</a:t>
            </a:r>
            <a:endParaRPr lang="en-US" sz="1600" dirty="0"/>
          </a:p>
          <a:p>
            <a:pPr algn="ctr"/>
            <a:endParaRPr lang="en-US" sz="1600" dirty="0"/>
          </a:p>
          <a:p>
            <a:pPr algn="ctr"/>
            <a:endParaRPr lang="en-US" sz="1600" dirty="0"/>
          </a:p>
          <a:p>
            <a:pPr algn="ctr"/>
            <a:r>
              <a:rPr lang="en-US" sz="1600" dirty="0" err="1"/>
              <a:t>Teori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penjelasan</a:t>
            </a:r>
            <a:r>
              <a:rPr lang="en-US" sz="1600" dirty="0"/>
              <a:t> </a:t>
            </a:r>
            <a:r>
              <a:rPr lang="en-US" sz="1600" dirty="0" err="1"/>
              <a:t>ilmiah</a:t>
            </a:r>
            <a:endParaRPr lang="en-US" sz="1600" dirty="0"/>
          </a:p>
          <a:p>
            <a:pPr algn="ctr"/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generalisasi</a:t>
            </a:r>
            <a:endParaRPr lang="en-GB" sz="1600" dirty="0"/>
          </a:p>
        </p:txBody>
      </p:sp>
      <p:sp>
        <p:nvSpPr>
          <p:cNvPr id="22538" name="Text Box 21"/>
          <p:cNvSpPr txBox="1">
            <a:spLocks noChangeArrowheads="1"/>
          </p:cNvSpPr>
          <p:nvPr/>
        </p:nvSpPr>
        <p:spPr bwMode="auto">
          <a:xfrm>
            <a:off x="5969000" y="3327400"/>
            <a:ext cx="2347913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 err="1"/>
              <a:t>Perekayasaan</a:t>
            </a:r>
            <a:r>
              <a:rPr lang="en-US" sz="1600" dirty="0"/>
              <a:t> </a:t>
            </a:r>
            <a:r>
              <a:rPr lang="en-US" sz="1600" dirty="0" err="1"/>
              <a:t>suatu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endParaRPr lang="en-US" sz="1600" dirty="0"/>
          </a:p>
          <a:p>
            <a:pPr algn="ctr"/>
            <a:r>
              <a:rPr lang="en-US" sz="1600" dirty="0" err="1"/>
              <a:t>Pelaporan</a:t>
            </a:r>
            <a:endParaRPr lang="en-US" sz="1600" dirty="0"/>
          </a:p>
          <a:p>
            <a:pPr algn="ctr"/>
            <a:endParaRPr lang="en-US" sz="1600" dirty="0"/>
          </a:p>
          <a:p>
            <a:pPr algn="ctr"/>
            <a:endParaRPr lang="en-US" sz="1600" dirty="0"/>
          </a:p>
          <a:p>
            <a:pPr algn="ctr"/>
            <a:r>
              <a:rPr lang="en-US" sz="1600" b="1" dirty="0" err="1"/>
              <a:t>Penalaran</a:t>
            </a:r>
            <a:r>
              <a:rPr lang="en-US" sz="1600" b="1" dirty="0"/>
              <a:t> </a:t>
            </a:r>
            <a:r>
              <a:rPr lang="en-US" sz="1600" b="1" dirty="0" err="1"/>
              <a:t>logis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pertibangan</a:t>
            </a:r>
            <a:r>
              <a:rPr lang="en-US" sz="1600" dirty="0"/>
              <a:t> </a:t>
            </a:r>
            <a:r>
              <a:rPr lang="en-US" sz="1600" dirty="0" err="1"/>
              <a:t>nilai</a:t>
            </a:r>
            <a:r>
              <a:rPr lang="en-US" sz="1600" dirty="0"/>
              <a:t>/</a:t>
            </a:r>
            <a:r>
              <a:rPr lang="en-US" sz="1600" dirty="0" err="1"/>
              <a:t>lingkungan</a:t>
            </a:r>
            <a:endParaRPr lang="en-US" sz="1600" dirty="0"/>
          </a:p>
          <a:p>
            <a:pPr algn="ctr"/>
            <a:endParaRPr lang="en-US" sz="1600" dirty="0"/>
          </a:p>
          <a:p>
            <a:pPr algn="ctr"/>
            <a:endParaRPr lang="en-US" sz="1600" dirty="0"/>
          </a:p>
          <a:p>
            <a:pPr algn="ctr"/>
            <a:r>
              <a:rPr lang="en-US" sz="1600" dirty="0" err="1"/>
              <a:t>Rerangka</a:t>
            </a:r>
            <a:r>
              <a:rPr lang="en-US" sz="1600" dirty="0"/>
              <a:t> </a:t>
            </a:r>
            <a:r>
              <a:rPr lang="en-US" sz="1600" dirty="0" err="1"/>
              <a:t>konsep</a:t>
            </a:r>
            <a:endParaRPr lang="en-US" sz="1600" dirty="0"/>
          </a:p>
          <a:p>
            <a:pPr algn="ctr"/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justifikasi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kebijakan</a:t>
            </a:r>
            <a:endParaRPr lang="en-GB" sz="1600" dirty="0"/>
          </a:p>
        </p:txBody>
      </p:sp>
      <p:sp>
        <p:nvSpPr>
          <p:cNvPr id="22539" name="Text Box 22"/>
          <p:cNvSpPr txBox="1">
            <a:spLocks noChangeArrowheads="1"/>
          </p:cNvSpPr>
          <p:nvPr/>
        </p:nvSpPr>
        <p:spPr bwMode="auto">
          <a:xfrm>
            <a:off x="685800" y="4343400"/>
            <a:ext cx="15128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/>
              <a:t>Pengertian</a:t>
            </a:r>
            <a:endParaRPr lang="en-US" sz="1600" dirty="0"/>
          </a:p>
          <a:p>
            <a:r>
              <a:rPr lang="en-US" sz="1600" dirty="0" err="1"/>
              <a:t>Teori</a:t>
            </a:r>
            <a:r>
              <a:rPr lang="en-US" sz="1600" dirty="0"/>
              <a:t> </a:t>
            </a:r>
            <a:r>
              <a:rPr lang="en-US" sz="1600" dirty="0" err="1"/>
              <a:t>Akuntansi</a:t>
            </a:r>
            <a:endParaRPr lang="en-GB" sz="1600" dirty="0"/>
          </a:p>
        </p:txBody>
      </p:sp>
      <p:sp>
        <p:nvSpPr>
          <p:cNvPr id="22540" name="Text Box 25"/>
          <p:cNvSpPr txBox="1">
            <a:spLocks noChangeArrowheads="1"/>
          </p:cNvSpPr>
          <p:nvPr/>
        </p:nvSpPr>
        <p:spPr bwMode="auto">
          <a:xfrm>
            <a:off x="685800" y="5715000"/>
            <a:ext cx="5838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/>
              <a:t>Hasil</a:t>
            </a:r>
            <a:endParaRPr lang="en-GB" sz="1600"/>
          </a:p>
        </p:txBody>
      </p:sp>
      <p:sp>
        <p:nvSpPr>
          <p:cNvPr id="22541" name="Text Box 28"/>
          <p:cNvSpPr txBox="1">
            <a:spLocks noChangeArrowheads="1"/>
          </p:cNvSpPr>
          <p:nvPr/>
        </p:nvSpPr>
        <p:spPr bwMode="auto">
          <a:xfrm>
            <a:off x="685800" y="2667000"/>
            <a:ext cx="1100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dirty="0" err="1"/>
              <a:t>Taksonomi</a:t>
            </a:r>
            <a:endParaRPr lang="en-GB" sz="1600" dirty="0"/>
          </a:p>
        </p:txBody>
      </p:sp>
      <p:sp>
        <p:nvSpPr>
          <p:cNvPr id="22542" name="Line 30"/>
          <p:cNvSpPr>
            <a:spLocks noChangeShapeType="1"/>
          </p:cNvSpPr>
          <p:nvPr/>
        </p:nvSpPr>
        <p:spPr bwMode="auto">
          <a:xfrm flipH="1">
            <a:off x="4419600" y="2057400"/>
            <a:ext cx="990600" cy="381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43" name="Line 31"/>
          <p:cNvSpPr>
            <a:spLocks noChangeShapeType="1"/>
          </p:cNvSpPr>
          <p:nvPr/>
        </p:nvSpPr>
        <p:spPr bwMode="auto">
          <a:xfrm>
            <a:off x="5715000" y="2057400"/>
            <a:ext cx="1143000" cy="381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44" name="Line 33"/>
          <p:cNvSpPr>
            <a:spLocks noChangeShapeType="1"/>
          </p:cNvSpPr>
          <p:nvPr/>
        </p:nvSpPr>
        <p:spPr bwMode="auto">
          <a:xfrm>
            <a:off x="4038600" y="3200400"/>
            <a:ext cx="0" cy="228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45" name="Line 34"/>
          <p:cNvSpPr>
            <a:spLocks noChangeShapeType="1"/>
          </p:cNvSpPr>
          <p:nvPr/>
        </p:nvSpPr>
        <p:spPr bwMode="auto">
          <a:xfrm>
            <a:off x="7162800" y="3200400"/>
            <a:ext cx="0" cy="228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4038600" y="4000504"/>
            <a:ext cx="3124200" cy="457200"/>
            <a:chOff x="2544" y="2448"/>
            <a:chExt cx="1968" cy="144"/>
          </a:xfrm>
        </p:grpSpPr>
        <p:sp>
          <p:nvSpPr>
            <p:cNvPr id="22550" name="Line 35"/>
            <p:cNvSpPr>
              <a:spLocks noChangeShapeType="1"/>
            </p:cNvSpPr>
            <p:nvPr/>
          </p:nvSpPr>
          <p:spPr bwMode="auto">
            <a:xfrm>
              <a:off x="2544" y="2448"/>
              <a:ext cx="0" cy="14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2551" name="Line 36"/>
            <p:cNvSpPr>
              <a:spLocks noChangeShapeType="1"/>
            </p:cNvSpPr>
            <p:nvPr/>
          </p:nvSpPr>
          <p:spPr bwMode="auto">
            <a:xfrm>
              <a:off x="4512" y="2448"/>
              <a:ext cx="0" cy="14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4038600" y="5105400"/>
            <a:ext cx="3124200" cy="457200"/>
            <a:chOff x="2544" y="2448"/>
            <a:chExt cx="1968" cy="144"/>
          </a:xfrm>
        </p:grpSpPr>
        <p:sp>
          <p:nvSpPr>
            <p:cNvPr id="22548" name="Line 39"/>
            <p:cNvSpPr>
              <a:spLocks noChangeShapeType="1"/>
            </p:cNvSpPr>
            <p:nvPr/>
          </p:nvSpPr>
          <p:spPr bwMode="auto">
            <a:xfrm>
              <a:off x="2544" y="2448"/>
              <a:ext cx="0" cy="14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2549" name="Line 40"/>
            <p:cNvSpPr>
              <a:spLocks noChangeShapeType="1"/>
            </p:cNvSpPr>
            <p:nvPr/>
          </p:nvSpPr>
          <p:spPr bwMode="auto">
            <a:xfrm>
              <a:off x="4512" y="2448"/>
              <a:ext cx="0" cy="14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785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Pengertian</a:t>
            </a:r>
            <a:r>
              <a:rPr lang="en-US" sz="2800" dirty="0" smtClean="0"/>
              <a:t> </a:t>
            </a:r>
            <a:r>
              <a:rPr lang="en-US" sz="2800" dirty="0" err="1" smtClean="0"/>
              <a:t>Teori</a:t>
            </a:r>
            <a:endParaRPr lang="en-US" sz="2800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71472" y="1357298"/>
            <a:ext cx="8343928" cy="382430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Sesuatu yang abstrak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Sesuatu yang ideal (peraturan/standar/norma)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Lawan/pasangan sesuatu yang nyata/praktis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Penjelasan ilmiah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Penalaran logis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Pengertian</a:t>
            </a:r>
            <a:r>
              <a:rPr lang="en-US" sz="2800" dirty="0" smtClean="0"/>
              <a:t> </a:t>
            </a:r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Akuntansi</a:t>
            </a:r>
            <a:endParaRPr lang="id-ID" sz="2800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38200" y="1500174"/>
            <a:ext cx="769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/>
              <a:t>Bergantung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akuntansi</a:t>
            </a:r>
            <a:r>
              <a:rPr lang="en-US" sz="2400" dirty="0"/>
              <a:t> </a:t>
            </a:r>
            <a:r>
              <a:rPr lang="en-US" sz="2400" dirty="0" err="1"/>
              <a:t>dipandang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sains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57224" y="2500306"/>
            <a:ext cx="7696200" cy="1600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Sains: teori akuntansi bersifat positif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Teknologi: teori akuntansi bersifat normatif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072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Akuntansi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Sains</a:t>
            </a:r>
            <a:endParaRPr lang="en-US" sz="2800" dirty="0" smtClean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8534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err="1"/>
              <a:t>Seperangkat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, </a:t>
            </a:r>
            <a:r>
              <a:rPr lang="en-US" sz="2400" dirty="0" err="1"/>
              <a:t>definisi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proposisi</a:t>
            </a:r>
            <a:r>
              <a:rPr lang="en-US" sz="2400" dirty="0"/>
              <a:t> (</a:t>
            </a:r>
            <a:r>
              <a:rPr lang="en-US" sz="2400" dirty="0" err="1"/>
              <a:t>pernyataan</a:t>
            </a:r>
            <a:r>
              <a:rPr lang="en-US" sz="2400" dirty="0"/>
              <a:t>) yang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sistematis</a:t>
            </a:r>
            <a:r>
              <a:rPr lang="en-US" sz="2400" dirty="0"/>
              <a:t> yang </a:t>
            </a:r>
            <a:r>
              <a:rPr lang="en-US" sz="2400" dirty="0" err="1"/>
              <a:t>diajukan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menjelaskan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dan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memprediksi</a:t>
            </a:r>
            <a:r>
              <a:rPr lang="en-US" sz="2400" dirty="0"/>
              <a:t> </a:t>
            </a:r>
            <a:r>
              <a:rPr lang="en-US" sz="2400" dirty="0" err="1"/>
              <a:t>fenomena</a:t>
            </a:r>
            <a:r>
              <a:rPr lang="en-US" sz="2400" dirty="0"/>
              <a:t> </a:t>
            </a:r>
            <a:r>
              <a:rPr lang="en-US" sz="2400" dirty="0" err="1"/>
              <a:t>akuntansi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/>
              <a:t>Fenomena</a:t>
            </a:r>
            <a:r>
              <a:rPr lang="en-US" sz="2400" dirty="0"/>
              <a:t> </a:t>
            </a:r>
            <a:r>
              <a:rPr lang="en-US" sz="2400" dirty="0" err="1"/>
              <a:t>akuntansi</a:t>
            </a:r>
            <a:r>
              <a:rPr lang="en-US" sz="2400" dirty="0"/>
              <a:t>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perhatian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 (</a:t>
            </a:r>
            <a:r>
              <a:rPr lang="en-US" sz="2400" dirty="0" err="1"/>
              <a:t>manusia</a:t>
            </a:r>
            <a:r>
              <a:rPr lang="en-US" sz="2400" dirty="0"/>
              <a:t>) yang </a:t>
            </a:r>
            <a:r>
              <a:rPr lang="en-US" sz="2400" dirty="0" err="1"/>
              <a:t>berkepentingan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akuntansi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metoda</a:t>
            </a:r>
            <a:r>
              <a:rPr lang="en-US" sz="2400" dirty="0"/>
              <a:t> yang </a:t>
            </a:r>
            <a:r>
              <a:rPr lang="en-US" sz="2400" dirty="0" err="1"/>
              <a:t>diemulasi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metoda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alam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sasaran</a:t>
            </a:r>
            <a:r>
              <a:rPr lang="en-US" sz="2400" dirty="0"/>
              <a:t> </a:t>
            </a:r>
            <a:r>
              <a:rPr lang="en-US" sz="2400" dirty="0" err="1"/>
              <a:t>menguji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kebenaran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/</a:t>
            </a:r>
            <a:r>
              <a:rPr lang="en-US" sz="2400" dirty="0" err="1"/>
              <a:t>penjelasan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, </a:t>
            </a:r>
            <a:r>
              <a:rPr lang="en-US" sz="2400" dirty="0" err="1"/>
              <a:t>metoda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akuntansi</a:t>
            </a:r>
            <a:r>
              <a:rPr lang="en-US" sz="2400" dirty="0"/>
              <a:t>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pilihan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akuntansi</a:t>
            </a:r>
            <a:r>
              <a:rPr lang="en-US" sz="2400" dirty="0"/>
              <a:t>.</a:t>
            </a:r>
            <a:endParaRPr lang="en-US" sz="2400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072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Akuntansi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endParaRPr lang="en-US" sz="2800" dirty="0" smtClean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81000" y="1371600"/>
            <a:ext cx="85344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err="1">
                <a:solidFill>
                  <a:srgbClr val="FF0000"/>
                </a:solidFill>
              </a:rPr>
              <a:t>Penalaran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logis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yang </a:t>
            </a:r>
            <a:r>
              <a:rPr lang="en-US" sz="2400" dirty="0" err="1"/>
              <a:t>melandasi</a:t>
            </a:r>
            <a:r>
              <a:rPr lang="en-US" sz="2400" dirty="0"/>
              <a:t> </a:t>
            </a:r>
            <a:r>
              <a:rPr lang="en-US" sz="2400" dirty="0" err="1"/>
              <a:t>praktik</a:t>
            </a:r>
            <a:r>
              <a:rPr lang="en-US" sz="2400" dirty="0"/>
              <a:t> </a:t>
            </a:r>
            <a:r>
              <a:rPr lang="en-US" sz="2400" dirty="0" err="1"/>
              <a:t>akuntansi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/>
              <a:t>Proses</a:t>
            </a:r>
            <a:r>
              <a:rPr lang="en-US" sz="2400" dirty="0"/>
              <a:t> </a:t>
            </a:r>
            <a:r>
              <a:rPr lang="en-US" sz="2400" dirty="0" err="1"/>
              <a:t>penalaran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menjustifikasi</a:t>
            </a:r>
            <a:r>
              <a:rPr lang="en-US" sz="2400" dirty="0"/>
              <a:t> </a:t>
            </a:r>
            <a:r>
              <a:rPr lang="en-US" sz="2400" dirty="0" err="1"/>
              <a:t>kelayakan</a:t>
            </a:r>
            <a:r>
              <a:rPr lang="en-US" sz="2400" dirty="0"/>
              <a:t> </a:t>
            </a:r>
            <a:r>
              <a:rPr lang="en-US" sz="2400" dirty="0" err="1"/>
              <a:t>praktik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akuntansi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melekat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perekayasaan</a:t>
            </a:r>
            <a:r>
              <a:rPr lang="en-US" sz="2400" dirty="0"/>
              <a:t> </a:t>
            </a:r>
            <a:r>
              <a:rPr lang="en-US" sz="2400" dirty="0" err="1"/>
              <a:t>pelaporan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perekayasaan</a:t>
            </a:r>
            <a:r>
              <a:rPr lang="en-US" sz="2400" dirty="0"/>
              <a:t> </a:t>
            </a:r>
            <a:r>
              <a:rPr lang="en-US" sz="2400" dirty="0" err="1"/>
              <a:t>didokumentasi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id-ID" sz="2400" dirty="0" smtClean="0">
                <a:solidFill>
                  <a:srgbClr val="FF0000"/>
                </a:solidFill>
              </a:rPr>
              <a:t>k</a:t>
            </a:r>
            <a:r>
              <a:rPr lang="en-US" sz="2400" dirty="0" err="1" smtClean="0">
                <a:solidFill>
                  <a:srgbClr val="FF0000"/>
                </a:solidFill>
              </a:rPr>
              <a:t>erangka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konseptual</a:t>
            </a:r>
            <a:r>
              <a:rPr lang="en-US" sz="2400" dirty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Manfaat</a:t>
            </a:r>
            <a:r>
              <a:rPr lang="en-US" sz="2400" dirty="0" smtClean="0"/>
              <a:t> </a:t>
            </a:r>
            <a:r>
              <a:rPr lang="en-US" sz="2400" dirty="0" err="1" smtClean="0"/>
              <a:t>Penalaran</a:t>
            </a:r>
            <a:r>
              <a:rPr lang="en-US" sz="2400" dirty="0" smtClean="0"/>
              <a:t> </a:t>
            </a:r>
            <a:r>
              <a:rPr lang="en-US" sz="2400" dirty="0" err="1" smtClean="0"/>
              <a:t>Logis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dituangkan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Rerangka</a:t>
            </a:r>
            <a:r>
              <a:rPr lang="en-US" sz="2400" dirty="0" smtClean="0"/>
              <a:t> </a:t>
            </a:r>
            <a:r>
              <a:rPr lang="en-US" sz="2400" dirty="0" err="1" smtClean="0"/>
              <a:t>Konseptual</a:t>
            </a:r>
            <a:endParaRPr lang="id-ID" sz="2400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38200" y="1500174"/>
            <a:ext cx="769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/>
              <a:t>Mengevaluasi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membenarkan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serta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err="1"/>
              <a:t>mempengaruhi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praktik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09600" y="2600340"/>
            <a:ext cx="8077200" cy="2971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Acuan evaluasi praktik akuntansi berjalan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Haluan pengembangan praktik baru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Basis penurunan standar akuntansi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Basis perbaikan praktik berjalan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Pedoman pemecahan masalah potensial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04800" y="500042"/>
            <a:ext cx="84915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err="1"/>
              <a:t>Perspektif</a:t>
            </a:r>
            <a:r>
              <a:rPr lang="en-US" sz="2800" dirty="0"/>
              <a:t>/</a:t>
            </a:r>
            <a:r>
              <a:rPr lang="en-US" sz="2800" dirty="0" err="1"/>
              <a:t>Aspek</a:t>
            </a:r>
            <a:r>
              <a:rPr lang="en-US" sz="2800" dirty="0"/>
              <a:t>/</a:t>
            </a:r>
            <a:r>
              <a:rPr lang="en-US" sz="2800" dirty="0" err="1"/>
              <a:t>Orientasi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 </a:t>
            </a:r>
            <a:r>
              <a:rPr lang="en-US" sz="2800" dirty="0" err="1"/>
              <a:t>Akuntansi</a:t>
            </a:r>
            <a:endParaRPr lang="en-US" sz="28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14348" y="1447800"/>
            <a:ext cx="8077200" cy="441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Sasaran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(goals)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Positif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versus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normatif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Tataran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semiotika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teori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Akuntansi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Semantik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sintaktik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pragmatik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Pendekatan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penalaran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Deduktif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versus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induktif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ID" sz="2800" b="1" dirty="0"/>
              <a:t>RENCANA PEMBELAJARAN SEMESTER (RPS</a:t>
            </a:r>
            <a:r>
              <a:rPr lang="en-ID" sz="2800" b="1" dirty="0" smtClean="0"/>
              <a:t>)</a:t>
            </a:r>
            <a:endParaRPr lang="id-ID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214422"/>
            <a:ext cx="792961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dirty="0" smtClean="0"/>
              <a:t>Mengetahui  </a:t>
            </a:r>
            <a:r>
              <a:rPr lang="id-ID" dirty="0"/>
              <a:t>sejarah Perkembangan Ilmu Akuntansi </a:t>
            </a:r>
            <a:r>
              <a:rPr lang="id-ID" dirty="0" smtClean="0"/>
              <a:t> (pertemuan 1)</a:t>
            </a:r>
          </a:p>
          <a:p>
            <a:pPr marL="342900" indent="-342900">
              <a:buAutoNum type="arabicPeriod"/>
            </a:pP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id-ID" dirty="0"/>
              <a:t>Teori Akuntansi </a:t>
            </a:r>
            <a:r>
              <a:rPr lang="id-ID" dirty="0" smtClean="0"/>
              <a:t>(pertemuan 2 dan 3)</a:t>
            </a:r>
          </a:p>
          <a:p>
            <a:pPr marL="342900" indent="-342900">
              <a:buAutoNum type="arabicPeriod"/>
            </a:pPr>
            <a:r>
              <a:rPr lang="id-ID" dirty="0"/>
              <a:t>Memahami konsep dari Struktur Teori Akuntansi </a:t>
            </a:r>
            <a:r>
              <a:rPr lang="id-ID" dirty="0" smtClean="0"/>
              <a:t>(pertemuan 4)</a:t>
            </a:r>
          </a:p>
          <a:p>
            <a:pPr marL="342900" indent="-342900">
              <a:buFontTx/>
              <a:buAutoNum type="arabicPeriod"/>
            </a:pPr>
            <a:r>
              <a:rPr lang="id-ID" dirty="0"/>
              <a:t>Memahami konsep dari Sifat dan Penguna </a:t>
            </a:r>
            <a:r>
              <a:rPr lang="id-ID" dirty="0" smtClean="0"/>
              <a:t>Akuntansi (pertemuan 5)</a:t>
            </a:r>
          </a:p>
          <a:p>
            <a:pPr marL="342900" indent="-342900">
              <a:buAutoNum type="arabicPeriod"/>
            </a:pPr>
            <a:r>
              <a:rPr lang="id-ID" dirty="0"/>
              <a:t>Memahami Konsep  Perekayasaan Pelaporan </a:t>
            </a:r>
            <a:r>
              <a:rPr lang="id-ID" dirty="0" smtClean="0"/>
              <a:t>Keuangan (pertemuan 6)</a:t>
            </a:r>
          </a:p>
          <a:p>
            <a:pPr marL="342900" indent="-342900">
              <a:buFontTx/>
              <a:buAutoNum type="arabicPeriod"/>
            </a:pPr>
            <a:r>
              <a:rPr lang="id-ID" dirty="0"/>
              <a:t>Memahami Konsep  Kerangka  </a:t>
            </a:r>
            <a:r>
              <a:rPr lang="id-ID" dirty="0" smtClean="0"/>
              <a:t>Konseptual (pertemuan 7 dan 8)</a:t>
            </a:r>
          </a:p>
          <a:p>
            <a:pPr marL="342900" indent="-342900">
              <a:buAutoNum type="arabicPeriod"/>
            </a:pPr>
            <a:r>
              <a:rPr lang="id-ID" dirty="0" smtClean="0"/>
              <a:t> UTS </a:t>
            </a:r>
          </a:p>
          <a:p>
            <a:pPr marL="342900" indent="-342900">
              <a:buAutoNum type="arabicPeriod"/>
            </a:pPr>
            <a:r>
              <a:rPr lang="id-ID" dirty="0" smtClean="0"/>
              <a:t>Diskusi Kelompok </a:t>
            </a:r>
            <a:r>
              <a:rPr lang="id-ID" b="1" dirty="0"/>
              <a:t>Perkembangan Standar Akuntansi  Keuangan Di Indonesia </a:t>
            </a:r>
            <a:endParaRPr lang="id-ID" b="1" dirty="0" smtClean="0"/>
          </a:p>
          <a:p>
            <a:pPr marL="342900" indent="-342900">
              <a:buAutoNum type="arabicPeriod"/>
            </a:pPr>
            <a:r>
              <a:rPr lang="id-ID" dirty="0" smtClean="0"/>
              <a:t>Diskusi Kelompok </a:t>
            </a:r>
            <a:r>
              <a:rPr lang="id-ID" b="1" dirty="0"/>
              <a:t>Perkembangan  IFSR di dunia &amp; implementasi  di Indonesia </a:t>
            </a:r>
            <a:endParaRPr lang="id-ID" dirty="0" smtClean="0"/>
          </a:p>
          <a:p>
            <a:pPr marL="342900" indent="-342900">
              <a:buAutoNum type="arabicPeriod"/>
            </a:pPr>
            <a:r>
              <a:rPr lang="id-ID" dirty="0" smtClean="0"/>
              <a:t>Diskusi Kelompok </a:t>
            </a:r>
            <a:r>
              <a:rPr lang="id-ID" b="1" dirty="0"/>
              <a:t>Perkembangan  Standar Akuntansi Pemerintahan  dan  implementasi Indonesia</a:t>
            </a:r>
            <a:endParaRPr lang="id-ID" dirty="0" smtClean="0"/>
          </a:p>
          <a:p>
            <a:pPr marL="342900" indent="-342900">
              <a:buAutoNum type="arabicPeriod"/>
            </a:pPr>
            <a:r>
              <a:rPr lang="id-ID" dirty="0" smtClean="0"/>
              <a:t>Diskusi Kelompok </a:t>
            </a:r>
            <a:r>
              <a:rPr lang="en-US" b="1" dirty="0" err="1"/>
              <a:t>Perkembangan</a:t>
            </a:r>
            <a:r>
              <a:rPr lang="en-US" b="1" dirty="0"/>
              <a:t>  </a:t>
            </a:r>
            <a:r>
              <a:rPr lang="id-ID" b="1" dirty="0"/>
              <a:t>Akuntansi Syariah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implementasi</a:t>
            </a:r>
            <a:r>
              <a:rPr lang="en-US" b="1" dirty="0"/>
              <a:t>  </a:t>
            </a:r>
            <a:r>
              <a:rPr lang="en-US" b="1" dirty="0" err="1"/>
              <a:t>di</a:t>
            </a:r>
            <a:r>
              <a:rPr lang="en-US" b="1" dirty="0"/>
              <a:t> Indonesia </a:t>
            </a:r>
            <a:endParaRPr lang="id-ID" dirty="0" smtClean="0"/>
          </a:p>
          <a:p>
            <a:pPr marL="342900" indent="-342900">
              <a:buAutoNum type="arabicPeriod"/>
            </a:pPr>
            <a:r>
              <a:rPr lang="id-ID" dirty="0" smtClean="0"/>
              <a:t>Diskusi Kelompok </a:t>
            </a:r>
            <a:r>
              <a:rPr lang="id-ID" b="1" dirty="0"/>
              <a:t>Kasus Fraud Accounting di </a:t>
            </a:r>
            <a:r>
              <a:rPr lang="id-ID" b="1" dirty="0" smtClean="0"/>
              <a:t>Indonesia/internasional </a:t>
            </a:r>
          </a:p>
          <a:p>
            <a:pPr marL="342900" indent="-342900">
              <a:buAutoNum type="arabicPeriod"/>
            </a:pPr>
            <a:r>
              <a:rPr lang="id-ID" dirty="0" smtClean="0"/>
              <a:t>Diskusi Kelompok </a:t>
            </a:r>
            <a:r>
              <a:rPr lang="id-ID" b="1" dirty="0" smtClean="0"/>
              <a:t>Kasus </a:t>
            </a:r>
            <a:r>
              <a:rPr lang="id-ID" b="1" dirty="0"/>
              <a:t>Manajemen Laba (1)  di Indonesia/internasional</a:t>
            </a:r>
            <a:endParaRPr lang="id-ID" dirty="0" smtClean="0"/>
          </a:p>
          <a:p>
            <a:pPr marL="342900" indent="-342900">
              <a:buAutoNum type="arabicPeriod"/>
            </a:pPr>
            <a:r>
              <a:rPr lang="id-ID" dirty="0" smtClean="0"/>
              <a:t>Diskusi Kelompok </a:t>
            </a:r>
            <a:r>
              <a:rPr lang="en-US" b="1" dirty="0" err="1"/>
              <a:t>Kasus</a:t>
            </a:r>
            <a:r>
              <a:rPr lang="en-US" b="1" dirty="0"/>
              <a:t> </a:t>
            </a:r>
            <a:r>
              <a:rPr lang="en-US" b="1" dirty="0" err="1"/>
              <a:t>Manajemen</a:t>
            </a:r>
            <a:r>
              <a:rPr lang="en-US" b="1" dirty="0"/>
              <a:t> </a:t>
            </a:r>
            <a:r>
              <a:rPr lang="en-US" b="1" dirty="0" err="1"/>
              <a:t>Laba</a:t>
            </a:r>
            <a:r>
              <a:rPr lang="en-US" b="1" dirty="0"/>
              <a:t> (</a:t>
            </a:r>
            <a:r>
              <a:rPr lang="id-ID" b="1" dirty="0"/>
              <a:t>2</a:t>
            </a:r>
            <a:r>
              <a:rPr lang="en-US" b="1" dirty="0"/>
              <a:t>) 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smtClean="0"/>
              <a:t>Indonesia/</a:t>
            </a:r>
            <a:r>
              <a:rPr lang="en-US" b="1" dirty="0" err="1" smtClean="0"/>
              <a:t>internasional</a:t>
            </a:r>
            <a:endParaRPr lang="id-ID" b="1" dirty="0" smtClean="0"/>
          </a:p>
          <a:p>
            <a:pPr marL="342900" indent="-342900">
              <a:buAutoNum type="arabicPeriod"/>
            </a:pPr>
            <a:r>
              <a:rPr lang="id-ID" dirty="0" smtClean="0"/>
              <a:t>UAS</a:t>
            </a:r>
          </a:p>
          <a:p>
            <a:pPr marL="342900" indent="-342900"/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17525" y="552450"/>
            <a:ext cx="37158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/>
              <a:t>Sasaran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 </a:t>
            </a:r>
            <a:r>
              <a:rPr lang="en-US" sz="2800" dirty="0" err="1"/>
              <a:t>Akuntansi</a:t>
            </a:r>
            <a:r>
              <a:rPr lang="en-US" sz="2800" dirty="0"/>
              <a:t> 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3400" y="1295400"/>
            <a:ext cx="10393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/>
              <a:t>Positif</a:t>
            </a:r>
            <a:r>
              <a:rPr lang="en-US" sz="2400" dirty="0"/>
              <a:t>:</a:t>
            </a:r>
            <a:endParaRPr lang="en-US" sz="32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14348" y="1857364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err="1"/>
              <a:t>Penjelasan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penalaran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fenomena</a:t>
            </a:r>
            <a:r>
              <a:rPr lang="en-US" sz="2400" dirty="0"/>
              <a:t> </a:t>
            </a:r>
            <a:r>
              <a:rPr lang="en-US" sz="2400" dirty="0" err="1"/>
              <a:t>akuntansi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fakta</a:t>
            </a:r>
            <a:r>
              <a:rPr lang="en-US" sz="2400" dirty="0"/>
              <a:t>. </a:t>
            </a:r>
            <a:r>
              <a:rPr lang="en-US" sz="2400" dirty="0" err="1"/>
              <a:t>Fakta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sasaran</a:t>
            </a:r>
            <a:r>
              <a:rPr lang="en-US" sz="2400" dirty="0"/>
              <a:t>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09600" y="3429000"/>
            <a:ext cx="13920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/>
              <a:t>Normatif</a:t>
            </a:r>
            <a:r>
              <a:rPr lang="en-US" sz="2400" dirty="0"/>
              <a:t>:</a:t>
            </a:r>
            <a:endParaRPr lang="en-US" sz="32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38200" y="4214818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err="1"/>
              <a:t>Penjelasan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penalaran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menjustifikasi</a:t>
            </a:r>
            <a:r>
              <a:rPr lang="en-US" sz="2400" dirty="0"/>
              <a:t> </a:t>
            </a:r>
            <a:r>
              <a:rPr lang="en-US" sz="2400" dirty="0" err="1"/>
              <a:t>kelayakan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perlakuan</a:t>
            </a:r>
            <a:r>
              <a:rPr lang="en-US" sz="2400" dirty="0"/>
              <a:t> </a:t>
            </a:r>
            <a:r>
              <a:rPr lang="en-US" sz="2400" dirty="0" err="1"/>
              <a:t>akuntansi</a:t>
            </a:r>
            <a:r>
              <a:rPr lang="en-US" sz="2400" dirty="0"/>
              <a:t> paling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ditetapkan</a:t>
            </a:r>
            <a:r>
              <a:rPr lang="en-US" sz="2400" dirty="0"/>
              <a:t>.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sasaran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85786" y="428604"/>
            <a:ext cx="75009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/>
              <a:t>Tataran</a:t>
            </a:r>
            <a:r>
              <a:rPr lang="en-US" sz="2800" dirty="0"/>
              <a:t> </a:t>
            </a:r>
            <a:r>
              <a:rPr lang="en-US" sz="2800" dirty="0" err="1"/>
              <a:t>Semiotika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 </a:t>
            </a:r>
            <a:r>
              <a:rPr lang="en-US" sz="2800" dirty="0" err="1"/>
              <a:t>Akuntansi</a:t>
            </a:r>
            <a:endParaRPr lang="en-US" sz="280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3400" y="1346200"/>
            <a:ext cx="13439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/>
              <a:t>Semantik</a:t>
            </a:r>
            <a:endParaRPr lang="en-US" sz="24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7696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dirty="0" err="1"/>
              <a:t>Membahas</a:t>
            </a:r>
            <a:r>
              <a:rPr lang="en-US" sz="2000" dirty="0"/>
              <a:t> </a:t>
            </a:r>
            <a:r>
              <a:rPr lang="en-US" sz="2000" dirty="0" err="1"/>
              <a:t>penyimbolan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realitas</a:t>
            </a:r>
            <a:r>
              <a:rPr lang="en-US" sz="2000" dirty="0"/>
              <a:t> </a:t>
            </a:r>
            <a:r>
              <a:rPr lang="en-US" sz="2000" dirty="0" err="1"/>
              <a:t>fisis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simbol-simbol</a:t>
            </a:r>
            <a:r>
              <a:rPr lang="en-US" sz="2000" dirty="0"/>
              <a:t> (</a:t>
            </a:r>
            <a:r>
              <a:rPr lang="en-US" sz="2000" dirty="0" err="1"/>
              <a:t>elemen-elemen</a:t>
            </a:r>
            <a:r>
              <a:rPr lang="en-US" sz="2000" dirty="0"/>
              <a:t>) </a:t>
            </a:r>
            <a:r>
              <a:rPr lang="en-US" sz="2000" dirty="0" err="1"/>
              <a:t>statemen</a:t>
            </a:r>
            <a:r>
              <a:rPr lang="en-US" sz="2000" dirty="0"/>
              <a:t> </a:t>
            </a:r>
            <a:r>
              <a:rPr lang="en-US" sz="2000" dirty="0" err="1"/>
              <a:t>keuangan</a:t>
            </a:r>
            <a:r>
              <a:rPr lang="en-US" sz="2000" dirty="0"/>
              <a:t>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33400" y="2857496"/>
            <a:ext cx="128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/>
              <a:t>Sintaktik</a:t>
            </a:r>
            <a:endParaRPr lang="en-US" sz="24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62000" y="3357562"/>
            <a:ext cx="7696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dirty="0" err="1"/>
              <a:t>Membahas</a:t>
            </a:r>
            <a:r>
              <a:rPr lang="en-US" sz="2000" dirty="0"/>
              <a:t> </a:t>
            </a:r>
            <a:r>
              <a:rPr lang="en-US" sz="2000" dirty="0" err="1"/>
              <a:t>pengukuran</a:t>
            </a:r>
            <a:r>
              <a:rPr lang="en-US" sz="2000" dirty="0"/>
              <a:t>, </a:t>
            </a:r>
            <a:r>
              <a:rPr lang="en-US" sz="2000" dirty="0" err="1"/>
              <a:t>pengakuan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penyajian</a:t>
            </a:r>
            <a:r>
              <a:rPr lang="en-US" sz="2000" dirty="0"/>
              <a:t> </a:t>
            </a:r>
            <a:r>
              <a:rPr lang="en-US" sz="2000" dirty="0" err="1"/>
              <a:t>elemen-elemen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statemen</a:t>
            </a:r>
            <a:r>
              <a:rPr lang="en-US" sz="2000" dirty="0"/>
              <a:t> </a:t>
            </a:r>
            <a:r>
              <a:rPr lang="en-US" sz="2000" dirty="0" err="1"/>
              <a:t>keuangan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struktur</a:t>
            </a:r>
            <a:r>
              <a:rPr lang="en-US" sz="2000" dirty="0"/>
              <a:t> </a:t>
            </a:r>
            <a:r>
              <a:rPr lang="en-US" sz="2000" dirty="0" err="1"/>
              <a:t>akuntansi</a:t>
            </a:r>
            <a:r>
              <a:rPr lang="en-US" sz="2000" dirty="0"/>
              <a:t>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33400" y="4286256"/>
            <a:ext cx="12350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Pragmatik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62000" y="4786322"/>
            <a:ext cx="7696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/>
              <a:t>Membahas</a:t>
            </a:r>
            <a:r>
              <a:rPr lang="en-US" sz="2000" dirty="0"/>
              <a:t> </a:t>
            </a:r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keuangan</a:t>
            </a:r>
            <a:r>
              <a:rPr lang="en-US" sz="2000" dirty="0"/>
              <a:t> </a:t>
            </a:r>
            <a:r>
              <a:rPr lang="en-US" sz="2000" dirty="0" err="1"/>
              <a:t>efektif</a:t>
            </a:r>
            <a:r>
              <a:rPr lang="en-US" sz="2000" dirty="0"/>
              <a:t> (</a:t>
            </a:r>
            <a:r>
              <a:rPr lang="en-US" sz="2000" dirty="0" err="1"/>
              <a:t>bermanfaat</a:t>
            </a:r>
            <a:r>
              <a:rPr lang="en-US" sz="2000" dirty="0"/>
              <a:t>) </a:t>
            </a:r>
            <a:r>
              <a:rPr lang="en-US" sz="2000" dirty="0" err="1"/>
              <a:t>bagi</a:t>
            </a:r>
            <a:r>
              <a:rPr lang="en-US" sz="2000" dirty="0"/>
              <a:t> yang </a:t>
            </a:r>
            <a:r>
              <a:rPr lang="en-US" sz="2000" dirty="0" err="1"/>
              <a:t>dituju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perekayasaan</a:t>
            </a:r>
            <a:r>
              <a:rPr lang="en-US" sz="2000" dirty="0"/>
              <a:t> </a:t>
            </a:r>
            <a:r>
              <a:rPr lang="en-US" sz="2000" dirty="0" err="1"/>
              <a:t>akuntansi</a:t>
            </a:r>
            <a:r>
              <a:rPr lang="en-US" sz="2000" dirty="0"/>
              <a:t>. </a:t>
            </a:r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mempengaruhi</a:t>
            </a:r>
            <a:r>
              <a:rPr lang="en-US" sz="2000" dirty="0"/>
              <a:t> </a:t>
            </a:r>
            <a:r>
              <a:rPr lang="en-US" sz="2000" dirty="0" err="1"/>
              <a:t>perilaku</a:t>
            </a:r>
            <a:r>
              <a:rPr lang="en-US" sz="2000" dirty="0"/>
              <a:t> </a:t>
            </a:r>
            <a:r>
              <a:rPr lang="en-US" sz="2000" dirty="0" err="1"/>
              <a:t>pemakai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14348" y="349250"/>
            <a:ext cx="6858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/>
              <a:t>Pendekatan</a:t>
            </a:r>
            <a:r>
              <a:rPr lang="en-US" sz="2800" dirty="0"/>
              <a:t> </a:t>
            </a:r>
            <a:r>
              <a:rPr lang="en-US" sz="2800" dirty="0" err="1"/>
              <a:t>Penalaran</a:t>
            </a:r>
            <a:endParaRPr lang="en-US" sz="2800" dirty="0"/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685800" y="1168400"/>
            <a:ext cx="7924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dirty="0" err="1">
                <a:solidFill>
                  <a:srgbClr val="FF0000"/>
                </a:solidFill>
              </a:rPr>
              <a:t>Penalaran</a:t>
            </a:r>
            <a:r>
              <a:rPr lang="en-US" sz="2000" dirty="0">
                <a:solidFill>
                  <a:srgbClr val="FF0000"/>
                </a:solidFill>
              </a:rPr>
              <a:t>:</a:t>
            </a:r>
            <a:r>
              <a:rPr lang="en-US" sz="2000" dirty="0"/>
              <a:t> </a:t>
            </a:r>
            <a:r>
              <a:rPr lang="en-US" sz="2000" dirty="0" err="1"/>
              <a:t>Proses</a:t>
            </a:r>
            <a:r>
              <a:rPr lang="en-US" sz="2000" dirty="0"/>
              <a:t> </a:t>
            </a:r>
            <a:r>
              <a:rPr lang="en-US" sz="2000" dirty="0" err="1"/>
              <a:t>berpikir</a:t>
            </a:r>
            <a:r>
              <a:rPr lang="en-US" sz="2000" dirty="0"/>
              <a:t> </a:t>
            </a:r>
            <a:r>
              <a:rPr lang="en-US" sz="2000" dirty="0" err="1"/>
              <a:t>logis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sistematis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membentuk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mengevaluasi</a:t>
            </a:r>
            <a:r>
              <a:rPr lang="en-US" sz="2000" dirty="0"/>
              <a:t> </a:t>
            </a:r>
            <a:r>
              <a:rPr lang="en-US" sz="2000" dirty="0" err="1"/>
              <a:t>validitas</a:t>
            </a:r>
            <a:r>
              <a:rPr lang="en-US" sz="2000" dirty="0"/>
              <a:t>/</a:t>
            </a:r>
            <a:r>
              <a:rPr lang="en-US" sz="2000" dirty="0" err="1"/>
              <a:t>kelayakan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pernyataan</a:t>
            </a:r>
            <a:r>
              <a:rPr lang="en-US" sz="2000" dirty="0"/>
              <a:t>, </a:t>
            </a:r>
            <a:r>
              <a:rPr lang="en-US" sz="2000" dirty="0" err="1"/>
              <a:t>simpulan</a:t>
            </a:r>
            <a:r>
              <a:rPr lang="en-US" sz="2000" dirty="0"/>
              <a:t>, </a:t>
            </a:r>
            <a:r>
              <a:rPr lang="en-US" sz="2000" dirty="0" err="1"/>
              <a:t>penjelasan</a:t>
            </a:r>
            <a:r>
              <a:rPr lang="en-US" sz="2000" dirty="0"/>
              <a:t>,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prinsip</a:t>
            </a:r>
            <a:r>
              <a:rPr lang="en-US" sz="2000" dirty="0"/>
              <a:t>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77893" y="2357430"/>
            <a:ext cx="10794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/>
              <a:t>Deduktif</a:t>
            </a:r>
            <a:endParaRPr lang="en-US" sz="24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85800" y="2857496"/>
            <a:ext cx="800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dirty="0" err="1"/>
              <a:t>Menurunkan</a:t>
            </a:r>
            <a:r>
              <a:rPr lang="en-US" sz="2000" dirty="0"/>
              <a:t> </a:t>
            </a:r>
            <a:r>
              <a:rPr lang="en-US" sz="2000" dirty="0" err="1"/>
              <a:t>pernyataan</a:t>
            </a:r>
            <a:r>
              <a:rPr lang="en-US" sz="2000" dirty="0"/>
              <a:t>, </a:t>
            </a:r>
            <a:r>
              <a:rPr lang="en-US" sz="2000" dirty="0" err="1"/>
              <a:t>simpulan</a:t>
            </a:r>
            <a:r>
              <a:rPr lang="en-US" sz="2000" dirty="0"/>
              <a:t>, </a:t>
            </a:r>
            <a:r>
              <a:rPr lang="en-US" sz="2000" dirty="0" err="1"/>
              <a:t>penjelasan</a:t>
            </a:r>
            <a:r>
              <a:rPr lang="en-US" sz="2000" dirty="0"/>
              <a:t>,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prinsip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konsep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/</a:t>
            </a:r>
            <a:r>
              <a:rPr lang="en-US" sz="2000" dirty="0" err="1"/>
              <a:t>dasar</a:t>
            </a:r>
            <a:r>
              <a:rPr lang="en-US" sz="2000" dirty="0"/>
              <a:t> yang </a:t>
            </a:r>
            <a:r>
              <a:rPr lang="en-US" sz="2000" dirty="0" err="1"/>
              <a:t>disepakati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dianggap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r>
              <a:rPr lang="en-US" sz="2000" dirty="0"/>
              <a:t>.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14348" y="3786190"/>
            <a:ext cx="9929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/>
              <a:t>Induktif</a:t>
            </a:r>
            <a:endParaRPr lang="en-US" sz="2000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85800" y="4435626"/>
            <a:ext cx="7696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/>
              <a:t>Menurunkan</a:t>
            </a:r>
            <a:r>
              <a:rPr lang="en-US" sz="2000" dirty="0"/>
              <a:t> </a:t>
            </a:r>
            <a:r>
              <a:rPr lang="en-US" sz="2000" dirty="0" err="1"/>
              <a:t>pernyataan</a:t>
            </a:r>
            <a:r>
              <a:rPr lang="en-US" sz="2000" dirty="0"/>
              <a:t>, </a:t>
            </a:r>
            <a:r>
              <a:rPr lang="en-US" sz="2000" dirty="0" err="1"/>
              <a:t>simpulan</a:t>
            </a:r>
            <a:r>
              <a:rPr lang="en-US" sz="2000" dirty="0"/>
              <a:t>, </a:t>
            </a:r>
            <a:r>
              <a:rPr lang="en-US" sz="2000" dirty="0" err="1"/>
              <a:t>penjelasan</a:t>
            </a:r>
            <a:r>
              <a:rPr lang="en-US" sz="2000" dirty="0"/>
              <a:t>,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prinsip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pengamatan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kasus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kejadian</a:t>
            </a:r>
            <a:r>
              <a:rPr lang="en-US" sz="2000" dirty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428736"/>
            <a:ext cx="721523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id-ID" sz="2000" dirty="0" smtClean="0"/>
              <a:t>Ahmed Riahi Belkaoui.2004. Accounting Theory , Cenage learning, USA.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id-ID" sz="2000" dirty="0" smtClean="0"/>
              <a:t>Soewarjono. 2008. Teori Akuntansi : perekayasaan Pelaporan Keuangan. Edisi ke 2. BPFE Yogyakarta.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id-ID" sz="2000" dirty="0" smtClean="0"/>
              <a:t>Standar Akuntansi Keuangan.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2000" dirty="0" smtClean="0"/>
              <a:t>Armstrong, Christopher, Mary E. Barth, Alan </a:t>
            </a:r>
            <a:r>
              <a:rPr lang="en-US" sz="2000" dirty="0" err="1" smtClean="0"/>
              <a:t>Jagolinzer</a:t>
            </a:r>
            <a:r>
              <a:rPr lang="en-US" sz="2000" dirty="0" smtClean="0"/>
              <a:t> and Edward J. </a:t>
            </a:r>
            <a:r>
              <a:rPr lang="en-US" sz="2000" dirty="0" err="1" smtClean="0"/>
              <a:t>Riedl</a:t>
            </a:r>
            <a:r>
              <a:rPr lang="en-US" sz="2000" dirty="0" smtClean="0"/>
              <a:t>, “</a:t>
            </a:r>
            <a:r>
              <a:rPr lang="en-US" sz="2000" i="1" dirty="0" smtClean="0"/>
              <a:t>Market Reaction to The Adoption of IFRS in </a:t>
            </a:r>
            <a:r>
              <a:rPr lang="en-US" sz="2000" i="1" dirty="0" err="1" smtClean="0"/>
              <a:t>Europa</a:t>
            </a:r>
            <a:r>
              <a:rPr lang="en-US" sz="2000" dirty="0" smtClean="0"/>
              <a:t>”. June 2007.</a:t>
            </a:r>
            <a:endParaRPr lang="id-ID" sz="2000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en-US" sz="2000" dirty="0" smtClean="0"/>
              <a:t>Epstein, Barry J., Eva K. </a:t>
            </a:r>
            <a:r>
              <a:rPr lang="en-US" sz="2000" dirty="0" err="1" smtClean="0"/>
              <a:t>Jermakowicz</a:t>
            </a:r>
            <a:r>
              <a:rPr lang="en-US" sz="2000" dirty="0" smtClean="0"/>
              <a:t>, “</a:t>
            </a:r>
            <a:r>
              <a:rPr lang="en-US" sz="2000" i="1" dirty="0" smtClean="0"/>
              <a:t>IFRS 2008, Interpretation and Application of Internal Accounting and Financial Reporting Standards</a:t>
            </a:r>
            <a:r>
              <a:rPr lang="en-US" sz="2000" dirty="0" smtClean="0"/>
              <a:t>”. John Wiley &amp; Sons, Inc, Hoboken, New Jersey. 2008.</a:t>
            </a:r>
            <a:endParaRPr lang="id-ID" sz="2000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id-ID" sz="2000" dirty="0" smtClean="0"/>
              <a:t>Reeve, Warren, Duchac. “</a:t>
            </a:r>
            <a:r>
              <a:rPr lang="id-ID" sz="2000" i="1" dirty="0" smtClean="0"/>
              <a:t>Principles of Accounting</a:t>
            </a:r>
            <a:r>
              <a:rPr lang="id-ID" sz="2000" dirty="0" smtClean="0"/>
              <a:t>” Twenty-Third Edition. South Western. Cengange Learning. 2009</a:t>
            </a:r>
            <a:r>
              <a:rPr lang="id-ID" dirty="0" smtClean="0"/>
              <a:t>.</a:t>
            </a:r>
          </a:p>
          <a:p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571480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REFERENSI :</a:t>
            </a:r>
            <a:endParaRPr lang="id-ID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357298"/>
            <a:ext cx="7143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2000" dirty="0" smtClean="0"/>
              <a:t>Akuntansi selama ini dianggap sebagai bahasa bisnis dan alat untuk menyampaikan informasi keuangan kepada pihak-pihak yang mempunyai kepentingan. </a:t>
            </a:r>
          </a:p>
          <a:p>
            <a:pPr algn="just"/>
            <a:endParaRPr lang="id-ID" sz="2000" dirty="0" smtClean="0"/>
          </a:p>
          <a:p>
            <a:pPr algn="just"/>
            <a:r>
              <a:rPr lang="id-ID" sz="2000" dirty="0" smtClean="0"/>
              <a:t>Prinsip-prinsip Akuntansi sebagai sebuah bahasa harus diketahui dengan baik karena semakin baik kita paham tentang akuntansi bisa mengelola informasi keuangan untuk menghasilkan keputusan yang baik sehingga pengelolaan keuangan semakin baik. </a:t>
            </a:r>
          </a:p>
          <a:p>
            <a:pPr algn="just"/>
            <a:endParaRPr lang="id-ID" sz="2000" dirty="0" smtClean="0"/>
          </a:p>
          <a:p>
            <a:pPr algn="just"/>
            <a:r>
              <a:rPr lang="id-ID" sz="2000" dirty="0" smtClean="0"/>
              <a:t>Informasi tersebut disusun menjadi laporan keuangan atau laporan akuntansi. Laporan keuangan di suatu perusahaan umumnya terdiri atas 4 jenis laporan, yaitu neraca, Laporan laba rugi, laporan perubahan modal, dan laporan arus kas.</a:t>
            </a:r>
          </a:p>
          <a:p>
            <a:pPr algn="just"/>
            <a:endParaRPr lang="id-ID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571480"/>
            <a:ext cx="7358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dirty="0" smtClean="0"/>
              <a:t>AKUNTANSI</a:t>
            </a:r>
            <a:endParaRPr lang="id-ID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714356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Pertemuan 2 dan 3</a:t>
            </a:r>
            <a:endParaRPr lang="id-ID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2834342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</a:t>
            </a:r>
            <a:r>
              <a:rPr lang="id-ID" sz="2800" dirty="0" smtClean="0"/>
              <a:t>EMAHAMI KONSEP TEORI AKUNTANSI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642918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Taksonomi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Bidang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Akuntansi</a:t>
            </a:r>
            <a:endParaRPr lang="en-US" sz="3600" b="1" dirty="0" smtClean="0"/>
          </a:p>
          <a:p>
            <a:endParaRPr lang="id-ID" sz="3600" b="1" dirty="0"/>
          </a:p>
        </p:txBody>
      </p:sp>
      <p:sp>
        <p:nvSpPr>
          <p:cNvPr id="3" name="Rectangle 6"/>
          <p:cNvSpPr txBox="1">
            <a:spLocks noChangeArrowheads="1"/>
          </p:cNvSpPr>
          <p:nvPr/>
        </p:nvSpPr>
        <p:spPr bwMode="auto">
          <a:xfrm>
            <a:off x="3124200" y="2057400"/>
            <a:ext cx="4876800" cy="2133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Seni?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Sains?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Teknologi?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79453" y="4429132"/>
            <a:ext cx="80930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err="1"/>
              <a:t>Penempatan</a:t>
            </a:r>
            <a:r>
              <a:rPr lang="en-US" sz="2400" dirty="0"/>
              <a:t> </a:t>
            </a:r>
            <a:r>
              <a:rPr lang="en-US" sz="2400" dirty="0" err="1"/>
              <a:t>seperangkat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akuntansi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kategori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karakteristik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akuntansi</a:t>
            </a:r>
            <a:r>
              <a:rPr lang="en-US" sz="2400" dirty="0"/>
              <a:t>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00042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SENI</a:t>
            </a:r>
            <a:endParaRPr lang="id-ID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1142984"/>
            <a:ext cx="7715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/>
              <a:t>Keterampilan</a:t>
            </a:r>
            <a:r>
              <a:rPr lang="en-US" sz="2000" dirty="0" smtClean="0"/>
              <a:t> </a:t>
            </a:r>
            <a:r>
              <a:rPr lang="en-US" sz="2000" dirty="0" err="1" smtClean="0"/>
              <a:t>mengerjakan</a:t>
            </a:r>
            <a:r>
              <a:rPr lang="en-US" sz="2000" dirty="0" smtClean="0"/>
              <a:t> </a:t>
            </a:r>
            <a:r>
              <a:rPr lang="en-US" sz="2000" dirty="0" err="1" smtClean="0"/>
              <a:t>sesuatu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menerapkan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konsep</a:t>
            </a:r>
            <a:r>
              <a:rPr lang="en-US" sz="2000" dirty="0" smtClean="0"/>
              <a:t>/</a:t>
            </a:r>
            <a:r>
              <a:rPr lang="en-US" sz="2000" dirty="0" err="1" smtClean="0"/>
              <a:t>pengetahuan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perasaan</a:t>
            </a:r>
            <a:r>
              <a:rPr lang="en-US" sz="2000" dirty="0" smtClean="0"/>
              <a:t>, </a:t>
            </a:r>
            <a:r>
              <a:rPr lang="en-US" sz="2000" dirty="0" err="1" smtClean="0"/>
              <a:t>intuisi</a:t>
            </a:r>
            <a:r>
              <a:rPr lang="en-US" sz="2000" dirty="0" smtClean="0"/>
              <a:t>, </a:t>
            </a:r>
            <a:r>
              <a:rPr lang="en-US" sz="2000" dirty="0" err="1" smtClean="0"/>
              <a:t>pengalaman</a:t>
            </a:r>
            <a:r>
              <a:rPr lang="en-US" sz="2000" dirty="0" smtClean="0"/>
              <a:t>, </a:t>
            </a:r>
            <a:r>
              <a:rPr lang="en-US" sz="2000" dirty="0" err="1" smtClean="0"/>
              <a:t>bakat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pertimbangan</a:t>
            </a:r>
            <a:r>
              <a:rPr lang="en-US" sz="2000" dirty="0" smtClean="0"/>
              <a:t> </a:t>
            </a:r>
            <a:r>
              <a:rPr lang="en-US" sz="2000" i="1" dirty="0" smtClean="0"/>
              <a:t>(judgment</a:t>
            </a:r>
            <a:r>
              <a:rPr lang="en-US" sz="2000" dirty="0" smtClean="0"/>
              <a:t>).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err="1" smtClean="0"/>
              <a:t>Keahlian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pengalaman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memilih</a:t>
            </a:r>
            <a:r>
              <a:rPr lang="en-US" sz="2000" dirty="0" smtClean="0"/>
              <a:t> </a:t>
            </a:r>
            <a:r>
              <a:rPr lang="en-US" sz="2000" dirty="0" err="1" smtClean="0"/>
              <a:t>perlakuan</a:t>
            </a:r>
            <a:r>
              <a:rPr lang="en-US" sz="2000" dirty="0" smtClean="0"/>
              <a:t> </a:t>
            </a:r>
            <a:r>
              <a:rPr lang="en-US" sz="2000" dirty="0" err="1" smtClean="0"/>
              <a:t>terbaik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rangka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err="1" smtClean="0"/>
              <a:t>Nilai</a:t>
            </a:r>
            <a:r>
              <a:rPr lang="en-US" sz="2000" dirty="0" smtClean="0"/>
              <a:t> (moral, </a:t>
            </a:r>
            <a:r>
              <a:rPr lang="en-US" sz="2000" dirty="0" err="1" smtClean="0"/>
              <a:t>ekonomik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)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basis </a:t>
            </a:r>
            <a:r>
              <a:rPr lang="en-US" sz="2000" dirty="0" err="1" smtClean="0"/>
              <a:t>pertimbangan</a:t>
            </a:r>
            <a:r>
              <a:rPr lang="en-US" sz="2000" dirty="0" smtClean="0"/>
              <a:t>.</a:t>
            </a:r>
          </a:p>
          <a:p>
            <a:pPr algn="just"/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381000" y="520700"/>
            <a:ext cx="4876800" cy="4794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Akuntansi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Seni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00034" y="1285860"/>
            <a:ext cx="8077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err="1"/>
              <a:t>Akuntansi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keterampilan</a:t>
            </a:r>
            <a:r>
              <a:rPr lang="en-US" sz="2400" dirty="0"/>
              <a:t>, </a:t>
            </a:r>
            <a:r>
              <a:rPr lang="en-US" sz="2400" dirty="0" err="1"/>
              <a:t>keahlian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kerajinan</a:t>
            </a:r>
            <a:r>
              <a:rPr lang="en-US" sz="2400" dirty="0"/>
              <a:t> yang </a:t>
            </a:r>
            <a:r>
              <a:rPr lang="en-US" sz="2400" dirty="0" err="1"/>
              <a:t>menuntut</a:t>
            </a:r>
            <a:r>
              <a:rPr lang="en-US" sz="2400" dirty="0"/>
              <a:t> </a:t>
            </a:r>
            <a:r>
              <a:rPr lang="en-US" sz="2400" dirty="0" err="1"/>
              <a:t>praktik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menguasainya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/>
              <a:t>Akuntansi</a:t>
            </a:r>
            <a:r>
              <a:rPr lang="en-US" sz="2400" dirty="0"/>
              <a:t> </a:t>
            </a:r>
            <a:r>
              <a:rPr lang="en-US" sz="2400" dirty="0" err="1"/>
              <a:t>menuntut</a:t>
            </a:r>
            <a:r>
              <a:rPr lang="en-US" sz="2400" dirty="0"/>
              <a:t> </a:t>
            </a:r>
            <a:r>
              <a:rPr lang="en-US" sz="2400" dirty="0" err="1"/>
              <a:t>pertimbangan</a:t>
            </a:r>
            <a:r>
              <a:rPr lang="en-US" sz="2400" dirty="0"/>
              <a:t> </a:t>
            </a:r>
            <a:r>
              <a:rPr lang="en-US" sz="2400" i="1" dirty="0"/>
              <a:t>(judgment)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penerapannya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/>
              <a:t>Pertimbangan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dituntun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(</a:t>
            </a:r>
            <a:r>
              <a:rPr lang="en-US" sz="2400" dirty="0" err="1"/>
              <a:t>profesionalisma</a:t>
            </a:r>
            <a:r>
              <a:rPr lang="en-US" sz="2400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71480"/>
            <a:ext cx="778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Sains</a:t>
            </a:r>
            <a:endParaRPr lang="id-ID" sz="2800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62000" y="1219200"/>
            <a:ext cx="8077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meramalkan</a:t>
            </a:r>
            <a:r>
              <a:rPr lang="en-US" sz="2400" dirty="0"/>
              <a:t> </a:t>
            </a:r>
            <a:r>
              <a:rPr lang="en-US" sz="2400" dirty="0" err="1"/>
              <a:t>gejala</a:t>
            </a:r>
            <a:r>
              <a:rPr lang="en-US" sz="2400" dirty="0"/>
              <a:t> </a:t>
            </a:r>
            <a:r>
              <a:rPr lang="en-US" sz="2400" dirty="0" err="1"/>
              <a:t>alam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metoda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Menguji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menetapkan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/>
              <a:t>penjelasan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Bebas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i="1" dirty="0"/>
              <a:t>(value-free).</a:t>
            </a:r>
          </a:p>
          <a:p>
            <a:endParaRPr lang="en-US" sz="2400" i="1" dirty="0"/>
          </a:p>
          <a:p>
            <a:r>
              <a:rPr lang="en-US" sz="2400" dirty="0" err="1"/>
              <a:t>Karakteristik</a:t>
            </a:r>
            <a:r>
              <a:rPr lang="en-US" sz="2400" dirty="0"/>
              <a:t>: </a:t>
            </a:r>
            <a:r>
              <a:rPr lang="en-US" sz="2400" dirty="0" err="1"/>
              <a:t>koherensi</a:t>
            </a:r>
            <a:r>
              <a:rPr lang="en-US" sz="2400" dirty="0"/>
              <a:t>, </a:t>
            </a:r>
            <a:r>
              <a:rPr lang="en-US" sz="2400" dirty="0" err="1"/>
              <a:t>korespondensi</a:t>
            </a:r>
            <a:r>
              <a:rPr lang="en-US" sz="2400" dirty="0"/>
              <a:t>, </a:t>
            </a:r>
            <a:r>
              <a:rPr lang="en-US" sz="2400" dirty="0" err="1"/>
              <a:t>keterujian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keuniversalan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1074</Words>
  <Application>Microsoft Office PowerPoint</Application>
  <PresentationFormat>On-screen Show (4:3)</PresentationFormat>
  <Paragraphs>162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</dc:creator>
  <cp:lastModifiedBy>win7</cp:lastModifiedBy>
  <cp:revision>100</cp:revision>
  <dcterms:created xsi:type="dcterms:W3CDTF">2020-02-17T12:52:00Z</dcterms:created>
  <dcterms:modified xsi:type="dcterms:W3CDTF">2020-04-20T13:18:49Z</dcterms:modified>
</cp:coreProperties>
</file>