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307" r:id="rId4"/>
    <p:sldId id="266" r:id="rId5"/>
    <p:sldId id="293" r:id="rId6"/>
    <p:sldId id="258"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236"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DBE8823-70A5-442B-A36D-BA3D391620C0}" type="datetimeFigureOut">
              <a:rPr lang="id-ID" smtClean="0"/>
              <a:pPr/>
              <a:t>20/04/2020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BE8823-70A5-442B-A36D-BA3D391620C0}" type="datetimeFigureOut">
              <a:rPr lang="id-ID" smtClean="0"/>
              <a:pPr/>
              <a:t>20/04/2020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BE8823-70A5-442B-A36D-BA3D391620C0}" type="datetimeFigureOut">
              <a:rPr lang="id-ID" smtClean="0"/>
              <a:pPr/>
              <a:t>20/04/2020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BE8823-70A5-442B-A36D-BA3D391620C0}" type="datetimeFigureOut">
              <a:rPr lang="id-ID" smtClean="0"/>
              <a:pPr/>
              <a:t>20/04/2020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E8823-70A5-442B-A36D-BA3D391620C0}" type="datetimeFigureOut">
              <a:rPr lang="id-ID" smtClean="0"/>
              <a:pPr/>
              <a:t>20/04/2020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DBE8823-70A5-442B-A36D-BA3D391620C0}" type="datetimeFigureOut">
              <a:rPr lang="id-ID" smtClean="0"/>
              <a:pPr/>
              <a:t>20/04/2020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DBE8823-70A5-442B-A36D-BA3D391620C0}" type="datetimeFigureOut">
              <a:rPr lang="id-ID" smtClean="0"/>
              <a:pPr/>
              <a:t>20/04/2020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DBE8823-70A5-442B-A36D-BA3D391620C0}" type="datetimeFigureOut">
              <a:rPr lang="id-ID" smtClean="0"/>
              <a:pPr/>
              <a:t>20/04/2020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E8823-70A5-442B-A36D-BA3D391620C0}" type="datetimeFigureOut">
              <a:rPr lang="id-ID" smtClean="0"/>
              <a:pPr/>
              <a:t>20/04/2020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E8823-70A5-442B-A36D-BA3D391620C0}" type="datetimeFigureOut">
              <a:rPr lang="id-ID" smtClean="0"/>
              <a:pPr/>
              <a:t>20/04/2020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E8823-70A5-442B-A36D-BA3D391620C0}" type="datetimeFigureOut">
              <a:rPr lang="id-ID" smtClean="0"/>
              <a:pPr/>
              <a:t>20/04/2020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E8823-70A5-442B-A36D-BA3D391620C0}" type="datetimeFigureOut">
              <a:rPr lang="id-ID" smtClean="0"/>
              <a:pPr/>
              <a:t>20/04/2020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2A1282-DB82-4B51-86C2-CBC910BB3051}"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1714488"/>
            <a:ext cx="7715304" cy="830997"/>
          </a:xfrm>
          <a:prstGeom prst="rect">
            <a:avLst/>
          </a:prstGeom>
          <a:noFill/>
        </p:spPr>
        <p:txBody>
          <a:bodyPr wrap="square" rtlCol="0">
            <a:spAutoFit/>
          </a:bodyPr>
          <a:lstStyle/>
          <a:p>
            <a:pPr algn="ctr"/>
            <a:r>
              <a:rPr lang="id-ID" sz="4800" dirty="0" smtClean="0"/>
              <a:t>TEORI AKUNTANSI</a:t>
            </a:r>
            <a:endParaRPr lang="id-ID" sz="4800" dirty="0"/>
          </a:p>
        </p:txBody>
      </p:sp>
      <p:sp>
        <p:nvSpPr>
          <p:cNvPr id="3" name="TextBox 2"/>
          <p:cNvSpPr txBox="1"/>
          <p:nvPr/>
        </p:nvSpPr>
        <p:spPr>
          <a:xfrm>
            <a:off x="4929190" y="4143380"/>
            <a:ext cx="3429024" cy="369332"/>
          </a:xfrm>
          <a:prstGeom prst="rect">
            <a:avLst/>
          </a:prstGeom>
          <a:noFill/>
        </p:spPr>
        <p:txBody>
          <a:bodyPr wrap="square" rtlCol="0">
            <a:spAutoFit/>
          </a:bodyPr>
          <a:lstStyle/>
          <a:p>
            <a:r>
              <a:rPr lang="id-ID" dirty="0" smtClean="0"/>
              <a:t>DOSEN PENGAMPU</a:t>
            </a:r>
            <a:endParaRPr lang="id-ID" dirty="0"/>
          </a:p>
        </p:txBody>
      </p:sp>
      <p:sp>
        <p:nvSpPr>
          <p:cNvPr id="4" name="TextBox 3"/>
          <p:cNvSpPr txBox="1"/>
          <p:nvPr/>
        </p:nvSpPr>
        <p:spPr>
          <a:xfrm>
            <a:off x="5072066" y="4643446"/>
            <a:ext cx="3643338" cy="369332"/>
          </a:xfrm>
          <a:prstGeom prst="rect">
            <a:avLst/>
          </a:prstGeom>
          <a:noFill/>
        </p:spPr>
        <p:txBody>
          <a:bodyPr wrap="square" rtlCol="0">
            <a:spAutoFit/>
          </a:bodyPr>
          <a:lstStyle/>
          <a:p>
            <a:r>
              <a:rPr lang="id-ID" dirty="0" smtClean="0"/>
              <a:t>Doni Pratomo SE Mak Ak CA </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428604"/>
            <a:ext cx="7929618" cy="461665"/>
          </a:xfrm>
          <a:prstGeom prst="rect">
            <a:avLst/>
          </a:prstGeom>
          <a:noFill/>
        </p:spPr>
        <p:txBody>
          <a:bodyPr wrap="square" rtlCol="0">
            <a:spAutoFit/>
          </a:bodyPr>
          <a:lstStyle/>
          <a:p>
            <a:r>
              <a:rPr lang="id-ID" sz="2400" b="1" dirty="0" smtClean="0"/>
              <a:t>PERKEMBANGAN AKUNTANSI DI AMERIKA</a:t>
            </a:r>
            <a:endParaRPr lang="id-ID" sz="2400" dirty="0"/>
          </a:p>
        </p:txBody>
      </p:sp>
      <p:sp>
        <p:nvSpPr>
          <p:cNvPr id="3" name="TextBox 2"/>
          <p:cNvSpPr txBox="1"/>
          <p:nvPr/>
        </p:nvSpPr>
        <p:spPr>
          <a:xfrm>
            <a:off x="500034" y="1000108"/>
            <a:ext cx="7715304" cy="400110"/>
          </a:xfrm>
          <a:prstGeom prst="rect">
            <a:avLst/>
          </a:prstGeom>
          <a:noFill/>
        </p:spPr>
        <p:txBody>
          <a:bodyPr wrap="square" rtlCol="0">
            <a:spAutoFit/>
          </a:bodyPr>
          <a:lstStyle/>
          <a:p>
            <a:r>
              <a:rPr lang="id-ID" sz="2000" dirty="0" smtClean="0"/>
              <a:t>Fase Kontribusi Manajemen (1900-1933)</a:t>
            </a:r>
            <a:endParaRPr lang="id-ID" sz="2000" dirty="0"/>
          </a:p>
        </p:txBody>
      </p:sp>
      <p:sp>
        <p:nvSpPr>
          <p:cNvPr id="4" name="TextBox 3"/>
          <p:cNvSpPr txBox="1"/>
          <p:nvPr/>
        </p:nvSpPr>
        <p:spPr>
          <a:xfrm>
            <a:off x="571472" y="1571612"/>
            <a:ext cx="7858180" cy="4401205"/>
          </a:xfrm>
          <a:prstGeom prst="rect">
            <a:avLst/>
          </a:prstGeom>
          <a:noFill/>
        </p:spPr>
        <p:txBody>
          <a:bodyPr wrap="square" rtlCol="0">
            <a:spAutoFit/>
          </a:bodyPr>
          <a:lstStyle/>
          <a:p>
            <a:pPr algn="just"/>
            <a:r>
              <a:rPr lang="id-ID" sz="2000" dirty="0" smtClean="0"/>
              <a:t>Pengaruh manajemen dalam pembentukan prinsip-prinsip akuntansi muncul dari meningkatnya jumlah pemegang saham dan peranan ekonomik dominan yang dimainkan oleh korporasi industri setelah 1900 sehingga memberi peluang bagi manajemen untuk mengendalikan bentuk dan isi pengungkapan akuntansi. </a:t>
            </a:r>
          </a:p>
          <a:p>
            <a:pPr algn="just"/>
            <a:r>
              <a:rPr lang="id-ID" sz="2000" dirty="0" smtClean="0"/>
              <a:t>Karena pada saat itu :</a:t>
            </a:r>
          </a:p>
          <a:p>
            <a:pPr marL="342900" indent="-342900" algn="just">
              <a:buFont typeface="+mj-lt"/>
              <a:buAutoNum type="alphaLcPeriod"/>
            </a:pPr>
            <a:r>
              <a:rPr lang="id-ID" sz="2000" dirty="0" smtClean="0"/>
              <a:t>Sebagian besar teknik akuntansi tidak memiliki dukungan teoritis</a:t>
            </a:r>
          </a:p>
          <a:p>
            <a:pPr marL="342900" indent="-342900" algn="just">
              <a:buFont typeface="+mj-lt"/>
              <a:buAutoNum type="alphaLcPeriod"/>
            </a:pPr>
            <a:r>
              <a:rPr lang="fi-FI" sz="2000" dirty="0" smtClean="0"/>
              <a:t>Pusat perhatian pada penentuan penghasilan kena pajak dan minimisasi pajak penghasilan.</a:t>
            </a:r>
            <a:endParaRPr lang="id-ID" sz="2000" dirty="0" smtClean="0"/>
          </a:p>
          <a:p>
            <a:pPr marL="342900" indent="-342900" algn="just">
              <a:buFont typeface="+mj-lt"/>
              <a:buAutoNum type="alphaLcPeriod"/>
            </a:pPr>
            <a:r>
              <a:rPr lang="id-ID" sz="2000" dirty="0" smtClean="0"/>
              <a:t>Teknik yang diadopsi adalah untuk meratakan pendapatan</a:t>
            </a:r>
          </a:p>
          <a:p>
            <a:pPr marL="342900" indent="-342900" algn="just">
              <a:buFont typeface="+mj-lt"/>
              <a:buAutoNum type="alphaLcPeriod"/>
            </a:pPr>
            <a:r>
              <a:rPr lang="sv-SE" sz="2000" dirty="0" smtClean="0"/>
              <a:t>Penghindaran dari masalah-masalah kompleks dan solusi berdasarkan kebijakan dianut.</a:t>
            </a:r>
            <a:endParaRPr lang="id-ID" sz="2000" dirty="0" smtClean="0"/>
          </a:p>
          <a:p>
            <a:pPr marL="342900" indent="-342900" algn="just">
              <a:buFont typeface="+mj-lt"/>
              <a:buAutoNum type="alphaLcPeriod"/>
            </a:pPr>
            <a:r>
              <a:rPr lang="id-ID" sz="2000" dirty="0" smtClean="0"/>
              <a:t>Perbedaan perlakuan teknik akuntansi dari perusahaan yang berbeda untuk masalah yang sama</a:t>
            </a:r>
            <a:endParaRPr lang="id-ID"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428604"/>
            <a:ext cx="7715304" cy="461665"/>
          </a:xfrm>
          <a:prstGeom prst="rect">
            <a:avLst/>
          </a:prstGeom>
          <a:noFill/>
        </p:spPr>
        <p:txBody>
          <a:bodyPr wrap="square" rtlCol="0">
            <a:spAutoFit/>
          </a:bodyPr>
          <a:lstStyle/>
          <a:p>
            <a:r>
              <a:rPr lang="id-ID" sz="2400" dirty="0" smtClean="0"/>
              <a:t>Fase Kontribusi Manajemen (1900-1933) Lanjutan</a:t>
            </a:r>
            <a:endParaRPr lang="id-ID" sz="2400" dirty="0"/>
          </a:p>
        </p:txBody>
      </p:sp>
      <p:sp>
        <p:nvSpPr>
          <p:cNvPr id="4" name="TextBox 3"/>
          <p:cNvSpPr txBox="1"/>
          <p:nvPr/>
        </p:nvSpPr>
        <p:spPr>
          <a:xfrm>
            <a:off x="642910" y="1000108"/>
            <a:ext cx="8072494" cy="1323439"/>
          </a:xfrm>
          <a:prstGeom prst="rect">
            <a:avLst/>
          </a:prstGeom>
          <a:noFill/>
        </p:spPr>
        <p:txBody>
          <a:bodyPr wrap="square" rtlCol="0">
            <a:spAutoFit/>
          </a:bodyPr>
          <a:lstStyle/>
          <a:p>
            <a:pPr algn="just"/>
            <a:r>
              <a:rPr lang="id-ID" sz="2000" dirty="0" smtClean="0"/>
              <a:t>Situasi ini menghasilkan ketidakpuasan, karena adanya tuntutan dalam peningkatan standar pelaporan keuangan dan meminta danya perlindungan terhadap investor. Perdebatan teoritis dan kontroversi pada saat itu terutama menyangkut akuntansi Beban untuk bunga.</a:t>
            </a:r>
            <a:endParaRPr lang="id-ID" sz="2000" dirty="0"/>
          </a:p>
        </p:txBody>
      </p:sp>
      <p:sp>
        <p:nvSpPr>
          <p:cNvPr id="5" name="TextBox 4"/>
          <p:cNvSpPr txBox="1"/>
          <p:nvPr/>
        </p:nvSpPr>
        <p:spPr>
          <a:xfrm>
            <a:off x="571472" y="2571744"/>
            <a:ext cx="7929618" cy="461665"/>
          </a:xfrm>
          <a:prstGeom prst="rect">
            <a:avLst/>
          </a:prstGeom>
          <a:noFill/>
        </p:spPr>
        <p:txBody>
          <a:bodyPr wrap="square" rtlCol="0">
            <a:spAutoFit/>
          </a:bodyPr>
          <a:lstStyle/>
          <a:p>
            <a:r>
              <a:rPr lang="id-ID" sz="2400" dirty="0" smtClean="0"/>
              <a:t>Fase Kontribusi Institusi (1933-1959)</a:t>
            </a:r>
            <a:endParaRPr lang="id-ID" sz="2400" dirty="0"/>
          </a:p>
        </p:txBody>
      </p:sp>
      <p:sp>
        <p:nvSpPr>
          <p:cNvPr id="6" name="TextBox 5"/>
          <p:cNvSpPr txBox="1"/>
          <p:nvPr/>
        </p:nvSpPr>
        <p:spPr>
          <a:xfrm>
            <a:off x="714348" y="3286124"/>
            <a:ext cx="7858180" cy="2554545"/>
          </a:xfrm>
          <a:prstGeom prst="rect">
            <a:avLst/>
          </a:prstGeom>
          <a:noFill/>
        </p:spPr>
        <p:txBody>
          <a:bodyPr wrap="square" rtlCol="0">
            <a:spAutoFit/>
          </a:bodyPr>
          <a:lstStyle/>
          <a:p>
            <a:pPr algn="just"/>
            <a:r>
              <a:rPr lang="id-ID" sz="2000" dirty="0" smtClean="0"/>
              <a:t>Fase ini ditandai dengan timbulnya badan/institusi dan peningkatan peranannya dalam pengembangan prinsip akuntansi, sbb:</a:t>
            </a:r>
          </a:p>
          <a:p>
            <a:pPr algn="just"/>
            <a:r>
              <a:rPr lang="id-ID" sz="2000" dirty="0" smtClean="0"/>
              <a:t>Tahun 1934 Kongres membentuk Securities and Exchange Commision (SEC) untuk melaksanakan berbagai peraturan.</a:t>
            </a:r>
          </a:p>
          <a:p>
            <a:pPr algn="just"/>
            <a:r>
              <a:rPr lang="en-US" sz="2000" dirty="0" smtClean="0"/>
              <a:t>T</a:t>
            </a:r>
            <a:r>
              <a:rPr lang="id-ID" sz="2000" dirty="0" smtClean="0"/>
              <a:t>ujuan dibentuknya adalah membuat peraturan-peraturan yang baku dan diterima secara umum, menerbitkan Accounting Research Bulletins (ARBs) karena adana praktek-praktek akuntansi yang banyak dikritik, isu-isu yang tidak populer, akibat dari fase Manajemen</a:t>
            </a:r>
            <a:endParaRPr lang="id-ID"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428604"/>
            <a:ext cx="7786742" cy="461665"/>
          </a:xfrm>
          <a:prstGeom prst="rect">
            <a:avLst/>
          </a:prstGeom>
          <a:noFill/>
        </p:spPr>
        <p:txBody>
          <a:bodyPr wrap="square" rtlCol="0">
            <a:spAutoFit/>
          </a:bodyPr>
          <a:lstStyle/>
          <a:p>
            <a:pPr algn="just"/>
            <a:r>
              <a:rPr lang="id-ID" sz="2400" dirty="0" smtClean="0"/>
              <a:t>Fase Kontribusi Profesional (1959-1973)</a:t>
            </a:r>
            <a:endParaRPr lang="id-ID" sz="2400" dirty="0"/>
          </a:p>
        </p:txBody>
      </p:sp>
      <p:sp>
        <p:nvSpPr>
          <p:cNvPr id="3" name="TextBox 2"/>
          <p:cNvSpPr txBox="1"/>
          <p:nvPr/>
        </p:nvSpPr>
        <p:spPr>
          <a:xfrm>
            <a:off x="642910" y="1000108"/>
            <a:ext cx="7929618" cy="3170099"/>
          </a:xfrm>
          <a:prstGeom prst="rect">
            <a:avLst/>
          </a:prstGeom>
          <a:noFill/>
        </p:spPr>
        <p:txBody>
          <a:bodyPr wrap="square" rtlCol="0">
            <a:spAutoFit/>
          </a:bodyPr>
          <a:lstStyle/>
          <a:p>
            <a:pPr algn="just"/>
            <a:r>
              <a:rPr lang="id-ID" sz="2000" dirty="0" smtClean="0"/>
              <a:t>Komite Khusus tentang Program Riset mengusulkan pembubaran Committee Accounting Procedure (CAP) kemudian didirikan Accounting Principle Board (APB) dan The Accounting Research Division (ARD) untuk meneliti tentang isu-isu yang merupakan prinsip-prinsip akuntansi yang diterima umum. </a:t>
            </a:r>
          </a:p>
          <a:p>
            <a:r>
              <a:rPr lang="en-US" sz="2000" dirty="0" smtClean="0"/>
              <a:t>K</a:t>
            </a:r>
            <a:r>
              <a:rPr lang="id-ID" sz="2000" dirty="0" smtClean="0"/>
              <a:t>onsekensinya :</a:t>
            </a:r>
            <a:endParaRPr lang="en-US" sz="2000" dirty="0" smtClean="0"/>
          </a:p>
          <a:p>
            <a:pPr marL="457200" indent="-457200" algn="just">
              <a:buFont typeface="+mj-lt"/>
              <a:buAutoNum type="alphaLcPeriod"/>
            </a:pPr>
            <a:r>
              <a:rPr lang="id-ID" sz="2000" dirty="0" smtClean="0"/>
              <a:t>Tidak berdasarkan pada kerangka teoritis</a:t>
            </a:r>
            <a:endParaRPr lang="en-US" sz="2000" dirty="0" smtClean="0"/>
          </a:p>
          <a:p>
            <a:pPr marL="457200" indent="-457200" algn="just">
              <a:buFont typeface="+mj-lt"/>
              <a:buAutoNum type="alphaLcPeriod"/>
            </a:pPr>
            <a:r>
              <a:rPr lang="id-ID" sz="2000" dirty="0" smtClean="0"/>
              <a:t>Kewenangan tidak jelas</a:t>
            </a:r>
            <a:endParaRPr lang="en-US" sz="2000" dirty="0" smtClean="0"/>
          </a:p>
          <a:p>
            <a:pPr marL="457200" indent="-457200" algn="just">
              <a:buFont typeface="+mj-lt"/>
              <a:buAutoNum type="alphaLcPeriod"/>
            </a:pPr>
            <a:r>
              <a:rPr lang="id-ID" sz="2000" dirty="0" smtClean="0"/>
              <a:t>Adanya perlakuan alternatif sehingga memungkinkan fleksibilitas dan pilihan teknik Akuntansi</a:t>
            </a:r>
            <a:endParaRPr lang="id-ID"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428604"/>
            <a:ext cx="7215238" cy="461665"/>
          </a:xfrm>
          <a:prstGeom prst="rect">
            <a:avLst/>
          </a:prstGeom>
          <a:noFill/>
        </p:spPr>
        <p:txBody>
          <a:bodyPr wrap="square" rtlCol="0">
            <a:spAutoFit/>
          </a:bodyPr>
          <a:lstStyle/>
          <a:p>
            <a:r>
              <a:rPr lang="id-ID" sz="2400" dirty="0" smtClean="0"/>
              <a:t>Fase Politisasi (1973-sekarang)</a:t>
            </a:r>
            <a:endParaRPr lang="id-ID" sz="2400" dirty="0"/>
          </a:p>
        </p:txBody>
      </p:sp>
      <p:sp>
        <p:nvSpPr>
          <p:cNvPr id="3" name="TextBox 2"/>
          <p:cNvSpPr txBox="1"/>
          <p:nvPr/>
        </p:nvSpPr>
        <p:spPr>
          <a:xfrm>
            <a:off x="785786" y="1000108"/>
            <a:ext cx="7643866" cy="2554545"/>
          </a:xfrm>
          <a:prstGeom prst="rect">
            <a:avLst/>
          </a:prstGeom>
          <a:noFill/>
        </p:spPr>
        <p:txBody>
          <a:bodyPr wrap="square" rtlCol="0">
            <a:spAutoFit/>
          </a:bodyPr>
          <a:lstStyle/>
          <a:p>
            <a:r>
              <a:rPr lang="id-ID" sz="2000" dirty="0" smtClean="0"/>
              <a:t>Keterbatasan asosiasi professional dan manajemen dalam merumuskan teori akuntansi mendorong diadopsinya pendekatan yang lebih deduktif dan politis.</a:t>
            </a:r>
          </a:p>
          <a:p>
            <a:r>
              <a:rPr lang="id-ID" sz="2000" dirty="0" smtClean="0"/>
              <a:t>Alasannya: Penetapan standar akuntansi merupakan keputusan social dari hasil temuan logis dan empiris yang membutuhkan tindakan politis untuk memasarkan dan memaksa pelaksanaannya</a:t>
            </a:r>
          </a:p>
          <a:p>
            <a:r>
              <a:rPr lang="en-US" sz="2000" dirty="0" smtClean="0"/>
              <a:t>PEMERINTAH JUGA MELAKUKAN TEKANAN DALAM PENYUSUNAN STANDAR AKUNTANSI</a:t>
            </a:r>
            <a:endParaRPr lang="id-ID" sz="2000" dirty="0"/>
          </a:p>
        </p:txBody>
      </p:sp>
      <p:sp>
        <p:nvSpPr>
          <p:cNvPr id="4" name="TextBox 3"/>
          <p:cNvSpPr txBox="1"/>
          <p:nvPr/>
        </p:nvSpPr>
        <p:spPr>
          <a:xfrm>
            <a:off x="928662" y="3714752"/>
            <a:ext cx="7358114" cy="2554545"/>
          </a:xfrm>
          <a:prstGeom prst="rect">
            <a:avLst/>
          </a:prstGeom>
          <a:noFill/>
        </p:spPr>
        <p:txBody>
          <a:bodyPr wrap="square" rtlCol="0">
            <a:spAutoFit/>
          </a:bodyPr>
          <a:lstStyle/>
          <a:p>
            <a:r>
              <a:rPr lang="en-US" sz="2000" dirty="0" smtClean="0"/>
              <a:t>B</a:t>
            </a:r>
            <a:r>
              <a:rPr lang="id-ID" sz="2000" dirty="0" smtClean="0"/>
              <a:t>eberapa hal yang direkomendasikan untuk meningkatkan akuntailitas korporat fase politisasi</a:t>
            </a:r>
          </a:p>
          <a:p>
            <a:pPr marL="342900" indent="-342900" algn="just">
              <a:buFont typeface="+mj-lt"/>
              <a:buAutoNum type="alphaLcPeriod"/>
            </a:pPr>
            <a:r>
              <a:rPr lang="id-ID" sz="2000" dirty="0" smtClean="0"/>
              <a:t>Kongres harus lebih sungguh-sungguh memperhatikan kekeliruan praktek Akuntansi</a:t>
            </a:r>
          </a:p>
          <a:p>
            <a:pPr marL="342900" indent="-342900" algn="just">
              <a:buFont typeface="+mj-lt"/>
              <a:buAutoNum type="alphaLcPeriod"/>
            </a:pPr>
            <a:r>
              <a:rPr lang="id-ID" sz="2000" dirty="0" smtClean="0"/>
              <a:t>Kongres harus menetapkan tujuan yang komprehensih bagi Pemerintah untuk memandu Departemen dan Perusahaan</a:t>
            </a:r>
          </a:p>
          <a:p>
            <a:pPr marL="342900" indent="-342900" algn="just">
              <a:buFont typeface="+mj-lt"/>
              <a:buAutoNum type="alphaLcPeriod"/>
            </a:pPr>
            <a:r>
              <a:rPr lang="id-ID" sz="2000" dirty="0" smtClean="0"/>
              <a:t>Pemerintah harus menetapkan Standar Akuntansi Keuangan bagi korporasi yang dimiliki publik (swasta komersial)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500042"/>
            <a:ext cx="7929618" cy="4154984"/>
          </a:xfrm>
          <a:prstGeom prst="rect">
            <a:avLst/>
          </a:prstGeom>
          <a:noFill/>
        </p:spPr>
        <p:txBody>
          <a:bodyPr wrap="square" rtlCol="0">
            <a:spAutoFit/>
          </a:bodyPr>
          <a:lstStyle/>
          <a:p>
            <a:r>
              <a:rPr lang="id-ID" sz="2400" b="1" dirty="0" smtClean="0"/>
              <a:t>Organisasi-organisasi ini mempengaruhi perkembangan GAAP (General Accepted Accounting Principal) di Amerika Serikat.</a:t>
            </a:r>
          </a:p>
          <a:p>
            <a:endParaRPr lang="id-ID" sz="2400" b="1" dirty="0" smtClean="0"/>
          </a:p>
          <a:p>
            <a:pPr marL="342900" indent="-342900" algn="just">
              <a:buFont typeface="+mj-lt"/>
              <a:buAutoNum type="arabicPeriod"/>
            </a:pPr>
            <a:r>
              <a:rPr lang="id-ID" sz="2400" dirty="0" smtClean="0"/>
              <a:t>United States Securities and Exchange Commission ( SEC ) /Amerika Serikat Komisi Sekuritas dan Bursa.</a:t>
            </a:r>
          </a:p>
          <a:p>
            <a:pPr marL="342900" indent="-342900" algn="just">
              <a:buFont typeface="+mj-lt"/>
              <a:buAutoNum type="arabicPeriod"/>
            </a:pPr>
            <a:r>
              <a:rPr lang="id-ID" sz="2400" dirty="0" smtClean="0"/>
              <a:t>American Institute of Certified Public Accountants (AICPA)/ Ikatan Akuntan Publik Amerika Bersertifikat (AICPA)</a:t>
            </a:r>
          </a:p>
          <a:p>
            <a:pPr marL="342900" indent="-342900" algn="just">
              <a:buFont typeface="+mj-lt"/>
              <a:buAutoNum type="arabicPeriod"/>
            </a:pPr>
            <a:r>
              <a:rPr lang="id-ID" sz="2400" dirty="0" smtClean="0"/>
              <a:t>Financial Accounting Standards Board (FASB)/ Dewan Standar Akuntansi Keuangan (FASB)</a:t>
            </a:r>
          </a:p>
          <a:p>
            <a:endParaRPr lang="id-ID"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642918"/>
            <a:ext cx="7500990" cy="461665"/>
          </a:xfrm>
          <a:prstGeom prst="rect">
            <a:avLst/>
          </a:prstGeom>
          <a:noFill/>
        </p:spPr>
        <p:txBody>
          <a:bodyPr wrap="square" rtlCol="0">
            <a:spAutoFit/>
          </a:bodyPr>
          <a:lstStyle/>
          <a:p>
            <a:pPr algn="ctr"/>
            <a:r>
              <a:rPr lang="en-US" sz="2400" dirty="0" smtClean="0"/>
              <a:t>AKUNTANSI DAN KAPITALISME</a:t>
            </a:r>
            <a:endParaRPr lang="id-ID" sz="2400" dirty="0"/>
          </a:p>
        </p:txBody>
      </p:sp>
      <p:sp>
        <p:nvSpPr>
          <p:cNvPr id="3" name="TextBox 2"/>
          <p:cNvSpPr txBox="1"/>
          <p:nvPr/>
        </p:nvSpPr>
        <p:spPr>
          <a:xfrm>
            <a:off x="500034" y="1500174"/>
            <a:ext cx="8072494" cy="4893647"/>
          </a:xfrm>
          <a:prstGeom prst="rect">
            <a:avLst/>
          </a:prstGeom>
          <a:noFill/>
        </p:spPr>
        <p:txBody>
          <a:bodyPr wrap="square" rtlCol="0">
            <a:spAutoFit/>
          </a:bodyPr>
          <a:lstStyle/>
          <a:p>
            <a:pPr algn="just"/>
            <a:r>
              <a:rPr lang="en-US" sz="2400" dirty="0" smtClean="0"/>
              <a:t>O</a:t>
            </a:r>
            <a:r>
              <a:rPr lang="id-ID" sz="2400" dirty="0" smtClean="0"/>
              <a:t>leh beberapa ahli Ekonomi</a:t>
            </a:r>
            <a:r>
              <a:rPr lang="en-US" sz="2400" dirty="0" smtClean="0"/>
              <a:t>, </a:t>
            </a:r>
            <a:r>
              <a:rPr lang="id-ID" sz="2400" dirty="0" smtClean="0"/>
              <a:t>mengatakan bahwa sistem pembukuan berpasangan merupakan suatu yang vital bagi perkembangan dan evolusi kapitalisme :</a:t>
            </a:r>
            <a:endParaRPr lang="en-US" sz="2400" dirty="0" smtClean="0"/>
          </a:p>
          <a:p>
            <a:pPr algn="just"/>
            <a:endParaRPr lang="id-ID" sz="2400" dirty="0" smtClean="0"/>
          </a:p>
          <a:p>
            <a:pPr marL="342900" indent="-342900" algn="just">
              <a:buFont typeface="+mj-lt"/>
              <a:buAutoNum type="arabicPeriod"/>
            </a:pPr>
            <a:r>
              <a:rPr lang="id-ID" sz="2400" dirty="0" smtClean="0"/>
              <a:t>Pembukuan berpasangan menyumbangkan sikap baru dalam kehidupan ekonomi</a:t>
            </a:r>
          </a:p>
          <a:p>
            <a:pPr marL="342900" indent="-342900" algn="just">
              <a:buFont typeface="+mj-lt"/>
              <a:buAutoNum type="arabicPeriod"/>
            </a:pPr>
            <a:r>
              <a:rPr lang="id-ID" sz="2400" dirty="0" smtClean="0"/>
              <a:t>Spirit akuisisi dibantu dan didorong oleh perbaikan kalkulasi ekonomi</a:t>
            </a:r>
          </a:p>
          <a:p>
            <a:pPr marL="342900" indent="-342900" algn="just">
              <a:buFont typeface="+mj-lt"/>
              <a:buAutoNum type="arabicPeriod"/>
            </a:pPr>
            <a:r>
              <a:rPr lang="id-ID" sz="2400" dirty="0" smtClean="0"/>
              <a:t>Rasionalisme ditingkatkan oleh organisasi yang sistematik</a:t>
            </a:r>
          </a:p>
          <a:p>
            <a:pPr marL="342900" indent="-342900" algn="just">
              <a:buFont typeface="+mj-lt"/>
              <a:buAutoNum type="arabicPeriod"/>
            </a:pPr>
            <a:r>
              <a:rPr lang="id-ID" sz="2400" dirty="0" smtClean="0"/>
              <a:t>Sistem pembukuan berpasangan memisahkan kepemilikan dan manajemen, sehingga menumbuh kembangkan perusahaan patungan yang besar </a:t>
            </a:r>
          </a:p>
          <a:p>
            <a:pPr algn="just"/>
            <a:endParaRPr lang="id-ID"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642918"/>
            <a:ext cx="7215238" cy="1200329"/>
          </a:xfrm>
          <a:prstGeom prst="rect">
            <a:avLst/>
          </a:prstGeom>
          <a:noFill/>
        </p:spPr>
        <p:txBody>
          <a:bodyPr wrap="square" rtlCol="0">
            <a:spAutoFit/>
          </a:bodyPr>
          <a:lstStyle/>
          <a:p>
            <a:r>
              <a:rPr lang="en-US" sz="3600" b="1" dirty="0" err="1" smtClean="0"/>
              <a:t>Taksonomi</a:t>
            </a:r>
            <a:r>
              <a:rPr lang="en-US" sz="3600" b="1" dirty="0" smtClean="0"/>
              <a:t> </a:t>
            </a:r>
            <a:r>
              <a:rPr lang="en-US" sz="3600" b="1" dirty="0" err="1" smtClean="0"/>
              <a:t>Bidang</a:t>
            </a:r>
            <a:r>
              <a:rPr lang="en-US" sz="3600" b="1" dirty="0" smtClean="0"/>
              <a:t> </a:t>
            </a:r>
            <a:r>
              <a:rPr lang="en-US" sz="3600" b="1" dirty="0" err="1" smtClean="0"/>
              <a:t>Akuntansi</a:t>
            </a:r>
            <a:endParaRPr lang="en-US" sz="3600" b="1" dirty="0" smtClean="0"/>
          </a:p>
          <a:p>
            <a:endParaRPr lang="id-ID" sz="3600" b="1" dirty="0"/>
          </a:p>
        </p:txBody>
      </p:sp>
      <p:sp>
        <p:nvSpPr>
          <p:cNvPr id="3" name="Rectangle 6"/>
          <p:cNvSpPr txBox="1">
            <a:spLocks noChangeArrowheads="1"/>
          </p:cNvSpPr>
          <p:nvPr/>
        </p:nvSpPr>
        <p:spPr bwMode="auto">
          <a:xfrm>
            <a:off x="3124200" y="2057400"/>
            <a:ext cx="4876800" cy="2133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effectLst/>
                <a:uLnTx/>
                <a:uFillTx/>
                <a:latin typeface="+mn-lt"/>
                <a:ea typeface="+mn-ea"/>
                <a:cs typeface="+mn-cs"/>
              </a:rPr>
              <a:t>Seni?</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effectLst/>
                <a:uLnTx/>
                <a:uFillTx/>
                <a:latin typeface="+mn-lt"/>
                <a:ea typeface="+mn-ea"/>
                <a:cs typeface="+mn-cs"/>
              </a:rPr>
              <a:t>Sains?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effectLst/>
                <a:uLnTx/>
                <a:uFillTx/>
                <a:latin typeface="+mn-lt"/>
                <a:ea typeface="+mn-ea"/>
                <a:cs typeface="+mn-cs"/>
              </a:rPr>
              <a:t>Teknologi?</a:t>
            </a:r>
            <a:endParaRPr kumimoji="0" lang="en-US" sz="3200" b="0" i="0" u="none" strike="noStrike" kern="1200" cap="none" spc="0" normalizeH="0" baseline="0" noProof="0" dirty="0" smtClean="0">
              <a:ln>
                <a:noFill/>
              </a:ln>
              <a:effectLst/>
              <a:uLnTx/>
              <a:uFillTx/>
              <a:latin typeface="+mn-lt"/>
              <a:ea typeface="+mn-ea"/>
              <a:cs typeface="+mn-cs"/>
            </a:endParaRPr>
          </a:p>
        </p:txBody>
      </p:sp>
      <p:sp>
        <p:nvSpPr>
          <p:cNvPr id="4" name="Text Box 7"/>
          <p:cNvSpPr txBox="1">
            <a:spLocks noChangeArrowheads="1"/>
          </p:cNvSpPr>
          <p:nvPr/>
        </p:nvSpPr>
        <p:spPr bwMode="auto">
          <a:xfrm>
            <a:off x="479453" y="4429132"/>
            <a:ext cx="8093075" cy="830997"/>
          </a:xfrm>
          <a:prstGeom prst="rect">
            <a:avLst/>
          </a:prstGeom>
          <a:noFill/>
          <a:ln w="9525">
            <a:noFill/>
            <a:miter lim="800000"/>
            <a:headEnd/>
            <a:tailEnd/>
          </a:ln>
        </p:spPr>
        <p:txBody>
          <a:bodyPr>
            <a:spAutoFit/>
          </a:bodyPr>
          <a:lstStyle/>
          <a:p>
            <a:pPr algn="just"/>
            <a:r>
              <a:rPr lang="en-US" sz="2400" dirty="0" err="1"/>
              <a:t>Penempatan</a:t>
            </a:r>
            <a:r>
              <a:rPr lang="en-US" sz="2400" dirty="0"/>
              <a:t> </a:t>
            </a:r>
            <a:r>
              <a:rPr lang="en-US" sz="2400" dirty="0" err="1"/>
              <a:t>seperangkat</a:t>
            </a:r>
            <a:r>
              <a:rPr lang="en-US" sz="2400" dirty="0"/>
              <a:t> </a:t>
            </a:r>
            <a:r>
              <a:rPr lang="en-US" sz="2400" dirty="0" err="1"/>
              <a:t>pengetahuan</a:t>
            </a:r>
            <a:r>
              <a:rPr lang="en-US" sz="2400" dirty="0"/>
              <a:t> </a:t>
            </a:r>
            <a:r>
              <a:rPr lang="en-US" sz="2400" dirty="0" err="1"/>
              <a:t>akuntansi</a:t>
            </a:r>
            <a:r>
              <a:rPr lang="en-US" sz="2400" dirty="0"/>
              <a:t> </a:t>
            </a:r>
            <a:r>
              <a:rPr lang="en-US" sz="2400" dirty="0" err="1"/>
              <a:t>ke</a:t>
            </a:r>
            <a:r>
              <a:rPr lang="en-US" sz="2400" dirty="0"/>
              <a:t> </a:t>
            </a:r>
            <a:r>
              <a:rPr lang="en-US" sz="2400" dirty="0" err="1"/>
              <a:t>dalam</a:t>
            </a:r>
            <a:r>
              <a:rPr lang="en-US" sz="2400" dirty="0"/>
              <a:t> </a:t>
            </a:r>
            <a:r>
              <a:rPr lang="en-US" sz="2400" dirty="0" err="1"/>
              <a:t>salah</a:t>
            </a:r>
            <a:r>
              <a:rPr lang="en-US" sz="2400" dirty="0"/>
              <a:t> </a:t>
            </a:r>
            <a:r>
              <a:rPr lang="en-US" sz="2400" dirty="0" err="1"/>
              <a:t>satu</a:t>
            </a:r>
            <a:r>
              <a:rPr lang="en-US" sz="2400" dirty="0"/>
              <a:t> </a:t>
            </a:r>
            <a:r>
              <a:rPr lang="en-US" sz="2400" dirty="0" err="1"/>
              <a:t>kategori</a:t>
            </a:r>
            <a:r>
              <a:rPr lang="en-US" sz="2400" dirty="0"/>
              <a:t> </a:t>
            </a:r>
            <a:r>
              <a:rPr lang="en-US" sz="2400" dirty="0" err="1"/>
              <a:t>menentukan</a:t>
            </a:r>
            <a:r>
              <a:rPr lang="en-US" sz="2400" dirty="0"/>
              <a:t> </a:t>
            </a:r>
            <a:r>
              <a:rPr lang="en-US" sz="2400" dirty="0" err="1"/>
              <a:t>karakteristik</a:t>
            </a:r>
            <a:r>
              <a:rPr lang="en-US" sz="2400" dirty="0"/>
              <a:t> </a:t>
            </a:r>
            <a:r>
              <a:rPr lang="en-US" sz="2400" dirty="0" err="1"/>
              <a:t>teori</a:t>
            </a:r>
            <a:r>
              <a:rPr lang="en-US" sz="2400" dirty="0"/>
              <a:t> </a:t>
            </a:r>
            <a:r>
              <a:rPr lang="en-US" sz="2400" dirty="0" err="1"/>
              <a:t>akuntansi</a:t>
            </a:r>
            <a:r>
              <a:rPr lang="en-US" sz="2400" dirty="0"/>
              <a:t>.</a:t>
            </a:r>
            <a:endParaRPr lang="en-GB"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500042"/>
            <a:ext cx="7715304" cy="461665"/>
          </a:xfrm>
          <a:prstGeom prst="rect">
            <a:avLst/>
          </a:prstGeom>
          <a:noFill/>
        </p:spPr>
        <p:txBody>
          <a:bodyPr wrap="square" rtlCol="0">
            <a:spAutoFit/>
          </a:bodyPr>
          <a:lstStyle/>
          <a:p>
            <a:pPr algn="ctr"/>
            <a:r>
              <a:rPr lang="id-ID" sz="2400" dirty="0" smtClean="0"/>
              <a:t>SENI</a:t>
            </a:r>
            <a:endParaRPr lang="id-ID" sz="2400" dirty="0"/>
          </a:p>
        </p:txBody>
      </p:sp>
      <p:sp>
        <p:nvSpPr>
          <p:cNvPr id="3" name="TextBox 2"/>
          <p:cNvSpPr txBox="1"/>
          <p:nvPr/>
        </p:nvSpPr>
        <p:spPr>
          <a:xfrm>
            <a:off x="785786" y="1142984"/>
            <a:ext cx="7715304" cy="2862322"/>
          </a:xfrm>
          <a:prstGeom prst="rect">
            <a:avLst/>
          </a:prstGeom>
          <a:noFill/>
        </p:spPr>
        <p:txBody>
          <a:bodyPr wrap="square" rtlCol="0">
            <a:spAutoFit/>
          </a:bodyPr>
          <a:lstStyle/>
          <a:p>
            <a:pPr algn="just"/>
            <a:r>
              <a:rPr lang="en-US" sz="2000" dirty="0" err="1" smtClean="0"/>
              <a:t>Keterampilan</a:t>
            </a:r>
            <a:r>
              <a:rPr lang="en-US" sz="2000" dirty="0" smtClean="0"/>
              <a:t> </a:t>
            </a:r>
            <a:r>
              <a:rPr lang="en-US" sz="2000" dirty="0" err="1" smtClean="0"/>
              <a:t>mengerjakan</a:t>
            </a:r>
            <a:r>
              <a:rPr lang="en-US" sz="2000" dirty="0" smtClean="0"/>
              <a:t> </a:t>
            </a:r>
            <a:r>
              <a:rPr lang="en-US" sz="2000" dirty="0" err="1" smtClean="0"/>
              <a:t>sesuatu</a:t>
            </a:r>
            <a:r>
              <a:rPr lang="en-US" sz="2000" dirty="0" smtClean="0"/>
              <a:t> </a:t>
            </a:r>
            <a:r>
              <a:rPr lang="en-US" sz="2000" dirty="0" err="1" smtClean="0"/>
              <a:t>atau</a:t>
            </a:r>
            <a:r>
              <a:rPr lang="en-US" sz="2000" dirty="0" smtClean="0"/>
              <a:t> </a:t>
            </a:r>
            <a:r>
              <a:rPr lang="en-US" sz="2000" dirty="0" err="1" smtClean="0"/>
              <a:t>menerapkan</a:t>
            </a:r>
            <a:r>
              <a:rPr lang="en-US" sz="2000" dirty="0" smtClean="0"/>
              <a:t> </a:t>
            </a:r>
            <a:r>
              <a:rPr lang="en-US" sz="2000" dirty="0" err="1" smtClean="0"/>
              <a:t>suatu</a:t>
            </a:r>
            <a:r>
              <a:rPr lang="en-US" sz="2000" dirty="0" smtClean="0"/>
              <a:t> </a:t>
            </a:r>
            <a:r>
              <a:rPr lang="en-US" sz="2000" dirty="0" err="1" smtClean="0"/>
              <a:t>konsep</a:t>
            </a:r>
            <a:r>
              <a:rPr lang="en-US" sz="2000" dirty="0" smtClean="0"/>
              <a:t>/</a:t>
            </a:r>
            <a:r>
              <a:rPr lang="en-US" sz="2000" dirty="0" err="1" smtClean="0"/>
              <a:t>pengetahuan</a:t>
            </a:r>
            <a:r>
              <a:rPr lang="en-US" sz="2000" dirty="0" smtClean="0"/>
              <a:t> yang </a:t>
            </a:r>
            <a:r>
              <a:rPr lang="en-US" sz="2000" dirty="0" err="1" smtClean="0"/>
              <a:t>memerlukan</a:t>
            </a:r>
            <a:r>
              <a:rPr lang="en-US" sz="2000" dirty="0" smtClean="0"/>
              <a:t> </a:t>
            </a:r>
            <a:r>
              <a:rPr lang="en-US" sz="2000" dirty="0" err="1" smtClean="0"/>
              <a:t>perasaan</a:t>
            </a:r>
            <a:r>
              <a:rPr lang="en-US" sz="2000" dirty="0" smtClean="0"/>
              <a:t>, </a:t>
            </a:r>
            <a:r>
              <a:rPr lang="en-US" sz="2000" dirty="0" err="1" smtClean="0"/>
              <a:t>intuisi</a:t>
            </a:r>
            <a:r>
              <a:rPr lang="en-US" sz="2000" dirty="0" smtClean="0"/>
              <a:t>, </a:t>
            </a:r>
            <a:r>
              <a:rPr lang="en-US" sz="2000" dirty="0" err="1" smtClean="0"/>
              <a:t>pengalaman</a:t>
            </a:r>
            <a:r>
              <a:rPr lang="en-US" sz="2000" dirty="0" smtClean="0"/>
              <a:t>, </a:t>
            </a:r>
            <a:r>
              <a:rPr lang="en-US" sz="2000" dirty="0" err="1" smtClean="0"/>
              <a:t>bakat</a:t>
            </a:r>
            <a:r>
              <a:rPr lang="en-US" sz="2000" dirty="0" smtClean="0"/>
              <a:t>, </a:t>
            </a:r>
            <a:r>
              <a:rPr lang="en-US" sz="2000" dirty="0" err="1" smtClean="0"/>
              <a:t>dan</a:t>
            </a:r>
            <a:r>
              <a:rPr lang="en-US" sz="2000" dirty="0" smtClean="0"/>
              <a:t> </a:t>
            </a:r>
            <a:r>
              <a:rPr lang="en-US" sz="2000" dirty="0" err="1" smtClean="0"/>
              <a:t>pertimbangan</a:t>
            </a:r>
            <a:r>
              <a:rPr lang="en-US" sz="2000" dirty="0" smtClean="0"/>
              <a:t> </a:t>
            </a:r>
            <a:r>
              <a:rPr lang="en-US" sz="2000" i="1" dirty="0" smtClean="0"/>
              <a:t>(judgment</a:t>
            </a:r>
            <a:r>
              <a:rPr lang="en-US" sz="2000" dirty="0" smtClean="0"/>
              <a:t>).</a:t>
            </a:r>
          </a:p>
          <a:p>
            <a:pPr algn="just"/>
            <a:endParaRPr lang="en-US" sz="2000" dirty="0" smtClean="0"/>
          </a:p>
          <a:p>
            <a:pPr algn="just"/>
            <a:r>
              <a:rPr lang="en-US" sz="2000" dirty="0" err="1" smtClean="0"/>
              <a:t>Keahlian</a:t>
            </a:r>
            <a:r>
              <a:rPr lang="en-US" sz="2000" dirty="0" smtClean="0"/>
              <a:t> </a:t>
            </a:r>
            <a:r>
              <a:rPr lang="en-US" sz="2000" dirty="0" err="1" smtClean="0"/>
              <a:t>dan</a:t>
            </a:r>
            <a:r>
              <a:rPr lang="en-US" sz="2000" dirty="0" smtClean="0"/>
              <a:t> </a:t>
            </a:r>
            <a:r>
              <a:rPr lang="en-US" sz="2000" dirty="0" err="1" smtClean="0"/>
              <a:t>pengalaman</a:t>
            </a:r>
            <a:r>
              <a:rPr lang="en-US" sz="2000" dirty="0" smtClean="0"/>
              <a:t> </a:t>
            </a:r>
            <a:r>
              <a:rPr lang="en-US" sz="2000" dirty="0" err="1" smtClean="0"/>
              <a:t>untuk</a:t>
            </a:r>
            <a:r>
              <a:rPr lang="en-US" sz="2000" dirty="0" smtClean="0"/>
              <a:t> </a:t>
            </a:r>
            <a:r>
              <a:rPr lang="en-US" sz="2000" dirty="0" err="1" smtClean="0"/>
              <a:t>memilih</a:t>
            </a:r>
            <a:r>
              <a:rPr lang="en-US" sz="2000" dirty="0" smtClean="0"/>
              <a:t> </a:t>
            </a:r>
            <a:r>
              <a:rPr lang="en-US" sz="2000" dirty="0" err="1" smtClean="0"/>
              <a:t>perlakuan</a:t>
            </a:r>
            <a:r>
              <a:rPr lang="en-US" sz="2000" dirty="0" smtClean="0"/>
              <a:t> </a:t>
            </a:r>
            <a:r>
              <a:rPr lang="en-US" sz="2000" dirty="0" err="1" smtClean="0"/>
              <a:t>terbaik</a:t>
            </a:r>
            <a:r>
              <a:rPr lang="en-US" sz="2000" dirty="0" smtClean="0"/>
              <a:t> </a:t>
            </a:r>
            <a:r>
              <a:rPr lang="en-US" sz="2000" dirty="0" err="1" smtClean="0"/>
              <a:t>dalam</a:t>
            </a:r>
            <a:r>
              <a:rPr lang="en-US" sz="2000" dirty="0" smtClean="0"/>
              <a:t> </a:t>
            </a:r>
            <a:r>
              <a:rPr lang="en-US" sz="2000" dirty="0" err="1" smtClean="0"/>
              <a:t>rangka</a:t>
            </a:r>
            <a:r>
              <a:rPr lang="en-US" sz="2000" dirty="0" smtClean="0"/>
              <a:t> </a:t>
            </a:r>
            <a:r>
              <a:rPr lang="en-US" sz="2000" dirty="0" err="1" smtClean="0"/>
              <a:t>mencapai</a:t>
            </a:r>
            <a:r>
              <a:rPr lang="en-US" sz="2000" dirty="0" smtClean="0"/>
              <a:t> </a:t>
            </a:r>
            <a:r>
              <a:rPr lang="en-US" sz="2000" dirty="0" err="1" smtClean="0"/>
              <a:t>suatu</a:t>
            </a:r>
            <a:r>
              <a:rPr lang="en-US" sz="2000" dirty="0" smtClean="0"/>
              <a:t> </a:t>
            </a:r>
            <a:r>
              <a:rPr lang="en-US" sz="2000" dirty="0" err="1" smtClean="0"/>
              <a:t>tujuan</a:t>
            </a:r>
            <a:r>
              <a:rPr lang="en-US" sz="2000" dirty="0" smtClean="0"/>
              <a:t>.</a:t>
            </a:r>
          </a:p>
          <a:p>
            <a:pPr algn="just"/>
            <a:endParaRPr lang="en-US" sz="2000" dirty="0" smtClean="0"/>
          </a:p>
          <a:p>
            <a:pPr algn="just"/>
            <a:r>
              <a:rPr lang="en-US" sz="2000" dirty="0" err="1" smtClean="0"/>
              <a:t>Nilai</a:t>
            </a:r>
            <a:r>
              <a:rPr lang="en-US" sz="2000" dirty="0" smtClean="0"/>
              <a:t> (moral, </a:t>
            </a:r>
            <a:r>
              <a:rPr lang="en-US" sz="2000" dirty="0" err="1" smtClean="0"/>
              <a:t>ekonomik</a:t>
            </a:r>
            <a:r>
              <a:rPr lang="en-US" sz="2000" dirty="0" smtClean="0"/>
              <a:t>, </a:t>
            </a:r>
            <a:r>
              <a:rPr lang="en-US" sz="2000" dirty="0" err="1" smtClean="0"/>
              <a:t>dan</a:t>
            </a:r>
            <a:r>
              <a:rPr lang="en-US" sz="2000" dirty="0" smtClean="0"/>
              <a:t> </a:t>
            </a:r>
            <a:r>
              <a:rPr lang="en-US" sz="2000" dirty="0" err="1" smtClean="0"/>
              <a:t>sosial</a:t>
            </a:r>
            <a:r>
              <a:rPr lang="en-US" sz="2000" dirty="0" smtClean="0"/>
              <a:t>) </a:t>
            </a:r>
            <a:r>
              <a:rPr lang="en-US" sz="2000" dirty="0" err="1" smtClean="0"/>
              <a:t>menjadi</a:t>
            </a:r>
            <a:r>
              <a:rPr lang="en-US" sz="2000" dirty="0" smtClean="0"/>
              <a:t> basis </a:t>
            </a:r>
            <a:r>
              <a:rPr lang="en-US" sz="2000" dirty="0" err="1" smtClean="0"/>
              <a:t>pertimbangan</a:t>
            </a:r>
            <a:r>
              <a:rPr lang="en-US" sz="2000" dirty="0" smtClean="0"/>
              <a:t>.</a:t>
            </a:r>
          </a:p>
          <a:p>
            <a:pPr algn="just"/>
            <a:endParaRPr lang="id-ID"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381000" y="520700"/>
            <a:ext cx="4876800" cy="47940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400" b="0" i="0" u="none" strike="noStrike" kern="1200" cap="none" spc="0" normalizeH="0" baseline="0" noProof="0" dirty="0" err="1" smtClean="0">
                <a:ln>
                  <a:noFill/>
                </a:ln>
                <a:effectLst/>
                <a:uLnTx/>
                <a:uFillTx/>
                <a:latin typeface="+mn-lt"/>
                <a:ea typeface="+mn-ea"/>
                <a:cs typeface="+mn-cs"/>
              </a:rPr>
              <a:t>Akuntansi</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sebagai</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Seni</a:t>
            </a:r>
            <a:r>
              <a:rPr kumimoji="0" lang="en-US" sz="2400" b="0" i="0" u="none" strike="noStrike" kern="1200" cap="none" spc="0" normalizeH="0" baseline="0" noProof="0" dirty="0" smtClean="0">
                <a:ln>
                  <a:noFill/>
                </a:ln>
                <a:effectLst/>
                <a:uLnTx/>
                <a:uFillTx/>
                <a:latin typeface="+mn-lt"/>
                <a:ea typeface="+mn-ea"/>
                <a:cs typeface="+mn-cs"/>
              </a:rPr>
              <a:t> </a:t>
            </a:r>
          </a:p>
        </p:txBody>
      </p:sp>
      <p:sp>
        <p:nvSpPr>
          <p:cNvPr id="3" name="Text Box 2"/>
          <p:cNvSpPr txBox="1">
            <a:spLocks noChangeArrowheads="1"/>
          </p:cNvSpPr>
          <p:nvPr/>
        </p:nvSpPr>
        <p:spPr bwMode="auto">
          <a:xfrm>
            <a:off x="500034" y="1285860"/>
            <a:ext cx="8077200" cy="3046988"/>
          </a:xfrm>
          <a:prstGeom prst="rect">
            <a:avLst/>
          </a:prstGeom>
          <a:noFill/>
          <a:ln w="9525">
            <a:noFill/>
            <a:miter lim="800000"/>
            <a:headEnd/>
            <a:tailEnd/>
          </a:ln>
        </p:spPr>
        <p:txBody>
          <a:bodyPr>
            <a:spAutoFit/>
          </a:bodyPr>
          <a:lstStyle/>
          <a:p>
            <a:pPr algn="just"/>
            <a:r>
              <a:rPr lang="en-US" sz="2400" dirty="0" err="1"/>
              <a:t>Akuntansi</a:t>
            </a:r>
            <a:r>
              <a:rPr lang="en-US" sz="2400" dirty="0"/>
              <a:t> </a:t>
            </a:r>
            <a:r>
              <a:rPr lang="en-US" sz="2400" dirty="0" err="1"/>
              <a:t>sebagai</a:t>
            </a:r>
            <a:r>
              <a:rPr lang="en-US" sz="2400" dirty="0"/>
              <a:t> </a:t>
            </a:r>
            <a:r>
              <a:rPr lang="en-US" sz="2400" dirty="0" err="1"/>
              <a:t>bidang</a:t>
            </a:r>
            <a:r>
              <a:rPr lang="en-US" sz="2400" dirty="0"/>
              <a:t> </a:t>
            </a:r>
            <a:r>
              <a:rPr lang="en-US" sz="2400" dirty="0" err="1"/>
              <a:t>pengetahuan</a:t>
            </a:r>
            <a:r>
              <a:rPr lang="en-US" sz="2400" dirty="0"/>
              <a:t> </a:t>
            </a:r>
            <a:r>
              <a:rPr lang="en-US" sz="2400" dirty="0" err="1"/>
              <a:t>keterampilan</a:t>
            </a:r>
            <a:r>
              <a:rPr lang="en-US" sz="2400" dirty="0"/>
              <a:t>, </a:t>
            </a:r>
            <a:r>
              <a:rPr lang="en-US" sz="2400" dirty="0" err="1"/>
              <a:t>keahlian</a:t>
            </a:r>
            <a:r>
              <a:rPr lang="en-US" sz="2400" dirty="0"/>
              <a:t>, </a:t>
            </a:r>
            <a:r>
              <a:rPr lang="en-US" sz="2400" dirty="0" err="1"/>
              <a:t>dan</a:t>
            </a:r>
            <a:r>
              <a:rPr lang="en-US" sz="2400" dirty="0"/>
              <a:t> </a:t>
            </a:r>
            <a:r>
              <a:rPr lang="en-US" sz="2400" dirty="0" err="1"/>
              <a:t>kerajinan</a:t>
            </a:r>
            <a:r>
              <a:rPr lang="en-US" sz="2400" dirty="0"/>
              <a:t> yang </a:t>
            </a:r>
            <a:r>
              <a:rPr lang="en-US" sz="2400" dirty="0" err="1"/>
              <a:t>menuntut</a:t>
            </a:r>
            <a:r>
              <a:rPr lang="en-US" sz="2400" dirty="0"/>
              <a:t> </a:t>
            </a:r>
            <a:r>
              <a:rPr lang="en-US" sz="2400" dirty="0" err="1"/>
              <a:t>praktik</a:t>
            </a:r>
            <a:r>
              <a:rPr lang="en-US" sz="2400" dirty="0"/>
              <a:t> </a:t>
            </a:r>
            <a:r>
              <a:rPr lang="en-US" sz="2400" dirty="0" err="1"/>
              <a:t>untuk</a:t>
            </a:r>
            <a:r>
              <a:rPr lang="en-US" sz="2400" dirty="0"/>
              <a:t> </a:t>
            </a:r>
            <a:r>
              <a:rPr lang="en-US" sz="2400" dirty="0" err="1"/>
              <a:t>menguasainya</a:t>
            </a:r>
            <a:r>
              <a:rPr lang="en-US" sz="2400" dirty="0"/>
              <a:t>.</a:t>
            </a:r>
          </a:p>
          <a:p>
            <a:pPr algn="just"/>
            <a:endParaRPr lang="en-US" sz="2400" dirty="0"/>
          </a:p>
          <a:p>
            <a:pPr algn="just"/>
            <a:r>
              <a:rPr lang="en-US" sz="2400" dirty="0" err="1"/>
              <a:t>Akuntansi</a:t>
            </a:r>
            <a:r>
              <a:rPr lang="en-US" sz="2400" dirty="0"/>
              <a:t> </a:t>
            </a:r>
            <a:r>
              <a:rPr lang="en-US" sz="2400" dirty="0" err="1"/>
              <a:t>menuntut</a:t>
            </a:r>
            <a:r>
              <a:rPr lang="en-US" sz="2400" dirty="0"/>
              <a:t> </a:t>
            </a:r>
            <a:r>
              <a:rPr lang="en-US" sz="2400" dirty="0" err="1"/>
              <a:t>pertimbangan</a:t>
            </a:r>
            <a:r>
              <a:rPr lang="en-US" sz="2400" dirty="0"/>
              <a:t> </a:t>
            </a:r>
            <a:r>
              <a:rPr lang="en-US" sz="2400" i="1" dirty="0"/>
              <a:t>(judgment)</a:t>
            </a:r>
            <a:r>
              <a:rPr lang="en-US" sz="2400" dirty="0"/>
              <a:t> </a:t>
            </a:r>
            <a:r>
              <a:rPr lang="en-US" sz="2400" dirty="0" err="1"/>
              <a:t>dalam</a:t>
            </a:r>
            <a:r>
              <a:rPr lang="en-US" sz="2400" dirty="0"/>
              <a:t> </a:t>
            </a:r>
            <a:r>
              <a:rPr lang="en-US" sz="2400" dirty="0" err="1"/>
              <a:t>penerapannya</a:t>
            </a:r>
            <a:r>
              <a:rPr lang="en-US" sz="2400" dirty="0"/>
              <a:t>.</a:t>
            </a:r>
          </a:p>
          <a:p>
            <a:pPr algn="just"/>
            <a:endParaRPr lang="en-US" sz="2400" dirty="0"/>
          </a:p>
          <a:p>
            <a:pPr algn="just"/>
            <a:r>
              <a:rPr lang="en-US" sz="2400" dirty="0" err="1"/>
              <a:t>Pertimbangan</a:t>
            </a:r>
            <a:r>
              <a:rPr lang="en-US" sz="2400" dirty="0"/>
              <a:t> </a:t>
            </a:r>
            <a:r>
              <a:rPr lang="en-US" sz="2400" dirty="0" err="1"/>
              <a:t>harus</a:t>
            </a:r>
            <a:r>
              <a:rPr lang="en-US" sz="2400" dirty="0"/>
              <a:t> </a:t>
            </a:r>
            <a:r>
              <a:rPr lang="en-US" sz="2400" dirty="0" err="1"/>
              <a:t>dituntun</a:t>
            </a:r>
            <a:r>
              <a:rPr lang="en-US" sz="2400" dirty="0"/>
              <a:t> </a:t>
            </a:r>
            <a:r>
              <a:rPr lang="en-US" sz="2400" dirty="0" err="1"/>
              <a:t>oleh</a:t>
            </a:r>
            <a:r>
              <a:rPr lang="en-US" sz="2400" dirty="0"/>
              <a:t> </a:t>
            </a:r>
            <a:r>
              <a:rPr lang="en-US" sz="2400" dirty="0" err="1"/>
              <a:t>pengalaman</a:t>
            </a:r>
            <a:r>
              <a:rPr lang="en-US" sz="2400" dirty="0"/>
              <a:t> </a:t>
            </a:r>
            <a:r>
              <a:rPr lang="en-US" sz="2400" dirty="0" err="1"/>
              <a:t>dan</a:t>
            </a:r>
            <a:r>
              <a:rPr lang="en-US" sz="2400" dirty="0"/>
              <a:t> </a:t>
            </a:r>
            <a:r>
              <a:rPr lang="en-US" sz="2400" dirty="0" err="1"/>
              <a:t>pengetahuan</a:t>
            </a:r>
            <a:r>
              <a:rPr lang="en-US" sz="2400" dirty="0"/>
              <a:t> (</a:t>
            </a:r>
            <a:r>
              <a:rPr lang="en-US" sz="2400" dirty="0" err="1"/>
              <a:t>profesionalisma</a:t>
            </a:r>
            <a:r>
              <a:rPr lang="en-US" sz="2400" dirty="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571480"/>
            <a:ext cx="7786742" cy="523220"/>
          </a:xfrm>
          <a:prstGeom prst="rect">
            <a:avLst/>
          </a:prstGeom>
          <a:noFill/>
        </p:spPr>
        <p:txBody>
          <a:bodyPr wrap="square" rtlCol="0">
            <a:spAutoFit/>
          </a:bodyPr>
          <a:lstStyle/>
          <a:p>
            <a:pPr algn="ctr"/>
            <a:r>
              <a:rPr lang="en-US" sz="2800" dirty="0" err="1" smtClean="0"/>
              <a:t>Sains</a:t>
            </a:r>
            <a:endParaRPr lang="id-ID" sz="2800" dirty="0"/>
          </a:p>
        </p:txBody>
      </p:sp>
      <p:sp>
        <p:nvSpPr>
          <p:cNvPr id="3" name="Text Box 2"/>
          <p:cNvSpPr txBox="1">
            <a:spLocks noChangeArrowheads="1"/>
          </p:cNvSpPr>
          <p:nvPr/>
        </p:nvSpPr>
        <p:spPr bwMode="auto">
          <a:xfrm>
            <a:off x="762000" y="1219200"/>
            <a:ext cx="8077200" cy="3785652"/>
          </a:xfrm>
          <a:prstGeom prst="rect">
            <a:avLst/>
          </a:prstGeom>
          <a:noFill/>
          <a:ln w="9525">
            <a:noFill/>
            <a:miter lim="800000"/>
            <a:headEnd/>
            <a:tailEnd/>
          </a:ln>
        </p:spPr>
        <p:txBody>
          <a:bodyPr>
            <a:spAutoFit/>
          </a:bodyPr>
          <a:lstStyle/>
          <a:p>
            <a:r>
              <a:rPr lang="en-US" sz="2400" dirty="0" err="1"/>
              <a:t>Pengetahuan</a:t>
            </a:r>
            <a:r>
              <a:rPr lang="en-US" sz="2400" dirty="0"/>
              <a:t> </a:t>
            </a:r>
            <a:r>
              <a:rPr lang="en-US" sz="2400" dirty="0" err="1"/>
              <a:t>untuk</a:t>
            </a:r>
            <a:r>
              <a:rPr lang="en-US" sz="2400" dirty="0"/>
              <a:t> </a:t>
            </a:r>
            <a:r>
              <a:rPr lang="en-US" sz="2400" dirty="0" err="1"/>
              <a:t>menjelaskan</a:t>
            </a:r>
            <a:r>
              <a:rPr lang="en-US" sz="2400" dirty="0"/>
              <a:t> </a:t>
            </a:r>
            <a:r>
              <a:rPr lang="en-US" sz="2400" dirty="0" err="1"/>
              <a:t>dan</a:t>
            </a:r>
            <a:r>
              <a:rPr lang="en-US" sz="2400" dirty="0"/>
              <a:t> </a:t>
            </a:r>
            <a:r>
              <a:rPr lang="en-US" sz="2400" dirty="0" err="1"/>
              <a:t>meramalkan</a:t>
            </a:r>
            <a:r>
              <a:rPr lang="en-US" sz="2400" dirty="0"/>
              <a:t> </a:t>
            </a:r>
            <a:r>
              <a:rPr lang="en-US" sz="2400" dirty="0" err="1"/>
              <a:t>gejala</a:t>
            </a:r>
            <a:r>
              <a:rPr lang="en-US" sz="2400" dirty="0"/>
              <a:t> </a:t>
            </a:r>
            <a:r>
              <a:rPr lang="en-US" sz="2400" dirty="0" err="1"/>
              <a:t>alam</a:t>
            </a:r>
            <a:r>
              <a:rPr lang="en-US" sz="2400" dirty="0"/>
              <a:t> </a:t>
            </a:r>
            <a:r>
              <a:rPr lang="en-US" sz="2400" dirty="0" err="1"/>
              <a:t>dan</a:t>
            </a:r>
            <a:r>
              <a:rPr lang="en-US" sz="2400" dirty="0"/>
              <a:t> </a:t>
            </a:r>
            <a:r>
              <a:rPr lang="en-US" sz="2400" dirty="0" err="1"/>
              <a:t>sosial</a:t>
            </a:r>
            <a:r>
              <a:rPr lang="en-US" sz="2400" dirty="0"/>
              <a:t> </a:t>
            </a:r>
            <a:r>
              <a:rPr lang="en-US" sz="2400" dirty="0" err="1"/>
              <a:t>seperti</a:t>
            </a:r>
            <a:r>
              <a:rPr lang="en-US" sz="2400" dirty="0"/>
              <a:t> </a:t>
            </a:r>
            <a:r>
              <a:rPr lang="en-US" sz="2400" dirty="0" err="1"/>
              <a:t>apa</a:t>
            </a:r>
            <a:r>
              <a:rPr lang="en-US" sz="2400" dirty="0"/>
              <a:t> </a:t>
            </a:r>
            <a:r>
              <a:rPr lang="en-US" sz="2400" dirty="0" err="1"/>
              <a:t>adanya</a:t>
            </a:r>
            <a:r>
              <a:rPr lang="en-US" sz="2400" dirty="0"/>
              <a:t> </a:t>
            </a:r>
            <a:r>
              <a:rPr lang="en-US" sz="2400" dirty="0" err="1"/>
              <a:t>dengan</a:t>
            </a:r>
            <a:r>
              <a:rPr lang="en-US" sz="2400" dirty="0"/>
              <a:t> </a:t>
            </a:r>
            <a:r>
              <a:rPr lang="en-US" sz="2400" dirty="0" err="1"/>
              <a:t>metoda</a:t>
            </a:r>
            <a:r>
              <a:rPr lang="en-US" sz="2400" dirty="0"/>
              <a:t> </a:t>
            </a:r>
            <a:r>
              <a:rPr lang="en-US" sz="2400" dirty="0" err="1"/>
              <a:t>ilmiah</a:t>
            </a:r>
            <a:r>
              <a:rPr lang="en-US" sz="2400" dirty="0"/>
              <a:t>.</a:t>
            </a:r>
          </a:p>
          <a:p>
            <a:endParaRPr lang="en-US" sz="2400" dirty="0"/>
          </a:p>
          <a:p>
            <a:r>
              <a:rPr lang="en-US" sz="2400" dirty="0" err="1"/>
              <a:t>Menguji</a:t>
            </a:r>
            <a:r>
              <a:rPr lang="en-US" sz="2400" dirty="0"/>
              <a:t> </a:t>
            </a:r>
            <a:r>
              <a:rPr lang="en-US" sz="2400" dirty="0" err="1"/>
              <a:t>dan</a:t>
            </a:r>
            <a:r>
              <a:rPr lang="en-US" sz="2400" dirty="0"/>
              <a:t> </a:t>
            </a:r>
            <a:r>
              <a:rPr lang="en-US" sz="2400" dirty="0" err="1"/>
              <a:t>menetapkan</a:t>
            </a:r>
            <a:r>
              <a:rPr lang="en-US" sz="2400" dirty="0"/>
              <a:t> </a:t>
            </a:r>
            <a:r>
              <a:rPr lang="en-US" sz="2400" dirty="0" err="1"/>
              <a:t>kebenaran</a:t>
            </a:r>
            <a:r>
              <a:rPr lang="en-US" sz="2400" dirty="0"/>
              <a:t> </a:t>
            </a:r>
            <a:r>
              <a:rPr lang="en-US" sz="2400" dirty="0" err="1"/>
              <a:t>penjelasan</a:t>
            </a:r>
            <a:r>
              <a:rPr lang="en-US" sz="2400" dirty="0"/>
              <a:t> </a:t>
            </a:r>
            <a:r>
              <a:rPr lang="en-US" sz="2400" dirty="0" err="1"/>
              <a:t>atau</a:t>
            </a:r>
            <a:r>
              <a:rPr lang="en-US" sz="2400" dirty="0"/>
              <a:t> </a:t>
            </a:r>
            <a:r>
              <a:rPr lang="en-US" sz="2400" dirty="0" err="1"/>
              <a:t>pernyataan</a:t>
            </a:r>
            <a:r>
              <a:rPr lang="en-US" sz="2400" dirty="0"/>
              <a:t> </a:t>
            </a:r>
            <a:r>
              <a:rPr lang="en-US" sz="2400" dirty="0" err="1"/>
              <a:t>tentang</a:t>
            </a:r>
            <a:r>
              <a:rPr lang="en-US" sz="2400" dirty="0"/>
              <a:t> </a:t>
            </a:r>
            <a:r>
              <a:rPr lang="en-US" sz="2400" dirty="0" err="1"/>
              <a:t>suatu</a:t>
            </a:r>
            <a:r>
              <a:rPr lang="en-US" sz="2400" dirty="0"/>
              <a:t> </a:t>
            </a:r>
            <a:r>
              <a:rPr lang="en-US" sz="2400" dirty="0" err="1"/>
              <a:t>masalah</a:t>
            </a:r>
            <a:r>
              <a:rPr lang="en-US" sz="2400" dirty="0"/>
              <a:t>.</a:t>
            </a:r>
          </a:p>
          <a:p>
            <a:endParaRPr lang="en-US" sz="2400" dirty="0"/>
          </a:p>
          <a:p>
            <a:r>
              <a:rPr lang="en-US" sz="2400" dirty="0" err="1"/>
              <a:t>Bebas</a:t>
            </a:r>
            <a:r>
              <a:rPr lang="en-US" sz="2400" dirty="0"/>
              <a:t> </a:t>
            </a:r>
            <a:r>
              <a:rPr lang="en-US" sz="2400" dirty="0" err="1"/>
              <a:t>nilai</a:t>
            </a:r>
            <a:r>
              <a:rPr lang="en-US" sz="2400" dirty="0"/>
              <a:t> </a:t>
            </a:r>
            <a:r>
              <a:rPr lang="en-US" sz="2400" i="1" dirty="0"/>
              <a:t>(value-free).</a:t>
            </a:r>
          </a:p>
          <a:p>
            <a:endParaRPr lang="en-US" sz="2400" i="1" dirty="0"/>
          </a:p>
          <a:p>
            <a:r>
              <a:rPr lang="en-US" sz="2400" dirty="0" err="1"/>
              <a:t>Karakteristik</a:t>
            </a:r>
            <a:r>
              <a:rPr lang="en-US" sz="2400" dirty="0"/>
              <a:t>: </a:t>
            </a:r>
            <a:r>
              <a:rPr lang="en-US" sz="2400" dirty="0" err="1"/>
              <a:t>koherensi</a:t>
            </a:r>
            <a:r>
              <a:rPr lang="en-US" sz="2400" dirty="0"/>
              <a:t>, </a:t>
            </a:r>
            <a:r>
              <a:rPr lang="en-US" sz="2400" dirty="0" err="1"/>
              <a:t>korespondensi</a:t>
            </a:r>
            <a:r>
              <a:rPr lang="en-US" sz="2400" dirty="0"/>
              <a:t>, </a:t>
            </a:r>
            <a:r>
              <a:rPr lang="en-US" sz="2400" dirty="0" err="1"/>
              <a:t>keterujian</a:t>
            </a:r>
            <a:r>
              <a:rPr lang="en-US" sz="2400" dirty="0"/>
              <a:t>, </a:t>
            </a:r>
            <a:r>
              <a:rPr lang="en-US" sz="2400" dirty="0" err="1"/>
              <a:t>dan</a:t>
            </a:r>
            <a:r>
              <a:rPr lang="en-US" sz="2400" dirty="0"/>
              <a:t> </a:t>
            </a:r>
            <a:r>
              <a:rPr lang="en-US" sz="2400" dirty="0" err="1"/>
              <a:t>keuniversalan</a:t>
            </a:r>
            <a:r>
              <a:rPr lang="en-US" sz="2400" dirty="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7572428" cy="523220"/>
          </a:xfrm>
          <a:prstGeom prst="rect">
            <a:avLst/>
          </a:prstGeom>
          <a:noFill/>
        </p:spPr>
        <p:txBody>
          <a:bodyPr wrap="square" rtlCol="0">
            <a:spAutoFit/>
          </a:bodyPr>
          <a:lstStyle/>
          <a:p>
            <a:pPr lvl="0"/>
            <a:r>
              <a:rPr lang="en-ID" sz="2800" b="1" dirty="0"/>
              <a:t>RENCANA PEMBELAJARAN SEMESTER (RPS</a:t>
            </a:r>
            <a:r>
              <a:rPr lang="en-ID" sz="2800" b="1" dirty="0" smtClean="0"/>
              <a:t>)</a:t>
            </a:r>
            <a:endParaRPr lang="id-ID" sz="2800" dirty="0"/>
          </a:p>
        </p:txBody>
      </p:sp>
      <p:sp>
        <p:nvSpPr>
          <p:cNvPr id="4" name="TextBox 3"/>
          <p:cNvSpPr txBox="1"/>
          <p:nvPr/>
        </p:nvSpPr>
        <p:spPr>
          <a:xfrm>
            <a:off x="571472" y="1214422"/>
            <a:ext cx="7929618" cy="5078313"/>
          </a:xfrm>
          <a:prstGeom prst="rect">
            <a:avLst/>
          </a:prstGeom>
          <a:noFill/>
        </p:spPr>
        <p:txBody>
          <a:bodyPr wrap="square" rtlCol="0">
            <a:spAutoFit/>
          </a:bodyPr>
          <a:lstStyle/>
          <a:p>
            <a:pPr marL="342900" indent="-342900">
              <a:buAutoNum type="arabicPeriod"/>
            </a:pPr>
            <a:r>
              <a:rPr lang="id-ID" dirty="0" smtClean="0"/>
              <a:t>Mengetahui  </a:t>
            </a:r>
            <a:r>
              <a:rPr lang="id-ID" dirty="0"/>
              <a:t>sejarah Perkembangan Ilmu Akuntansi </a:t>
            </a:r>
            <a:r>
              <a:rPr lang="id-ID" dirty="0" smtClean="0"/>
              <a:t> (pertemuan 1)</a:t>
            </a:r>
          </a:p>
          <a:p>
            <a:pPr marL="342900" indent="-342900">
              <a:buAutoNum type="arabicPeriod"/>
            </a:pPr>
            <a:r>
              <a:rPr lang="en-US" dirty="0" err="1"/>
              <a:t>Memahami</a:t>
            </a:r>
            <a:r>
              <a:rPr lang="en-US" dirty="0"/>
              <a:t> </a:t>
            </a:r>
            <a:r>
              <a:rPr lang="en-US" dirty="0" err="1"/>
              <a:t>Konsep</a:t>
            </a:r>
            <a:r>
              <a:rPr lang="en-US" dirty="0"/>
              <a:t> </a:t>
            </a:r>
            <a:r>
              <a:rPr lang="id-ID" dirty="0"/>
              <a:t>Teori Akuntansi </a:t>
            </a:r>
            <a:r>
              <a:rPr lang="id-ID" dirty="0" smtClean="0"/>
              <a:t>(pertemuan 2 dan 3)</a:t>
            </a:r>
          </a:p>
          <a:p>
            <a:pPr marL="342900" indent="-342900">
              <a:buAutoNum type="arabicPeriod"/>
            </a:pPr>
            <a:r>
              <a:rPr lang="id-ID" dirty="0"/>
              <a:t>Memahami konsep dari Struktur Teori Akuntansi </a:t>
            </a:r>
            <a:r>
              <a:rPr lang="id-ID" dirty="0" smtClean="0"/>
              <a:t>(pertemuan 4)</a:t>
            </a:r>
          </a:p>
          <a:p>
            <a:pPr marL="342900" indent="-342900">
              <a:buFontTx/>
              <a:buAutoNum type="arabicPeriod"/>
            </a:pPr>
            <a:r>
              <a:rPr lang="id-ID" dirty="0"/>
              <a:t>Memahami konsep dari Sifat dan Penguna </a:t>
            </a:r>
            <a:r>
              <a:rPr lang="id-ID" dirty="0" smtClean="0"/>
              <a:t>Akuntansi (pertemuan 5)</a:t>
            </a:r>
          </a:p>
          <a:p>
            <a:pPr marL="342900" indent="-342900">
              <a:buAutoNum type="arabicPeriod"/>
            </a:pPr>
            <a:r>
              <a:rPr lang="id-ID" dirty="0"/>
              <a:t>Memahami Konsep  Perekayasaan Pelaporan </a:t>
            </a:r>
            <a:r>
              <a:rPr lang="id-ID" dirty="0" smtClean="0"/>
              <a:t>Keuangan (pertemuan 6)</a:t>
            </a:r>
          </a:p>
          <a:p>
            <a:pPr marL="342900" indent="-342900">
              <a:buFontTx/>
              <a:buAutoNum type="arabicPeriod"/>
            </a:pPr>
            <a:r>
              <a:rPr lang="id-ID" dirty="0"/>
              <a:t>Memahami Konsep  Kerangka  </a:t>
            </a:r>
            <a:r>
              <a:rPr lang="id-ID" dirty="0" smtClean="0"/>
              <a:t>Konseptual (pertemuan 7 dan 8)</a:t>
            </a:r>
          </a:p>
          <a:p>
            <a:pPr marL="342900" indent="-342900">
              <a:buAutoNum type="arabicPeriod"/>
            </a:pPr>
            <a:r>
              <a:rPr lang="id-ID" dirty="0" smtClean="0"/>
              <a:t> UTS </a:t>
            </a:r>
          </a:p>
          <a:p>
            <a:pPr marL="342900" indent="-342900">
              <a:buAutoNum type="arabicPeriod"/>
            </a:pPr>
            <a:r>
              <a:rPr lang="id-ID" dirty="0" smtClean="0"/>
              <a:t>Diskusi Kelompok </a:t>
            </a:r>
            <a:r>
              <a:rPr lang="id-ID" b="1" dirty="0"/>
              <a:t>Perkembangan Standar Akuntansi  Keuangan Di Indonesia </a:t>
            </a:r>
            <a:endParaRPr lang="id-ID" b="1" dirty="0" smtClean="0"/>
          </a:p>
          <a:p>
            <a:pPr marL="342900" indent="-342900">
              <a:buAutoNum type="arabicPeriod"/>
            </a:pPr>
            <a:r>
              <a:rPr lang="id-ID" dirty="0" smtClean="0"/>
              <a:t>Diskusi Kelompok </a:t>
            </a:r>
            <a:r>
              <a:rPr lang="id-ID" b="1" dirty="0"/>
              <a:t>Perkembangan  IFSR di dunia &amp; implementasi  di Indonesia </a:t>
            </a:r>
            <a:endParaRPr lang="id-ID" dirty="0" smtClean="0"/>
          </a:p>
          <a:p>
            <a:pPr marL="342900" indent="-342900">
              <a:buAutoNum type="arabicPeriod"/>
            </a:pPr>
            <a:r>
              <a:rPr lang="id-ID" dirty="0" smtClean="0"/>
              <a:t>Diskusi Kelompok </a:t>
            </a:r>
            <a:r>
              <a:rPr lang="id-ID" b="1" dirty="0"/>
              <a:t>Perkembangan  Standar Akuntansi Pemerintahan  dan  implementasi Indonesia</a:t>
            </a:r>
            <a:endParaRPr lang="id-ID" dirty="0" smtClean="0"/>
          </a:p>
          <a:p>
            <a:pPr marL="342900" indent="-342900">
              <a:buAutoNum type="arabicPeriod"/>
            </a:pPr>
            <a:r>
              <a:rPr lang="id-ID" dirty="0" smtClean="0"/>
              <a:t>Diskusi Kelompok </a:t>
            </a:r>
            <a:r>
              <a:rPr lang="en-US" b="1" dirty="0" err="1"/>
              <a:t>Perkembangan</a:t>
            </a:r>
            <a:r>
              <a:rPr lang="en-US" b="1" dirty="0"/>
              <a:t>  </a:t>
            </a:r>
            <a:r>
              <a:rPr lang="id-ID" b="1" dirty="0"/>
              <a:t>Akuntansi Syariah </a:t>
            </a:r>
            <a:r>
              <a:rPr lang="en-US" b="1" dirty="0" err="1"/>
              <a:t>dan</a:t>
            </a:r>
            <a:r>
              <a:rPr lang="en-US" b="1" dirty="0"/>
              <a:t> </a:t>
            </a:r>
            <a:r>
              <a:rPr lang="en-US" b="1" dirty="0" err="1"/>
              <a:t>implementasi</a:t>
            </a:r>
            <a:r>
              <a:rPr lang="en-US" b="1" dirty="0"/>
              <a:t>  </a:t>
            </a:r>
            <a:r>
              <a:rPr lang="en-US" b="1" dirty="0" err="1"/>
              <a:t>di</a:t>
            </a:r>
            <a:r>
              <a:rPr lang="en-US" b="1" dirty="0"/>
              <a:t> Indonesia </a:t>
            </a:r>
            <a:endParaRPr lang="id-ID" dirty="0" smtClean="0"/>
          </a:p>
          <a:p>
            <a:pPr marL="342900" indent="-342900">
              <a:buAutoNum type="arabicPeriod"/>
            </a:pPr>
            <a:r>
              <a:rPr lang="id-ID" dirty="0" smtClean="0"/>
              <a:t>Diskusi Kelompok </a:t>
            </a:r>
            <a:r>
              <a:rPr lang="id-ID" b="1" dirty="0"/>
              <a:t>Kasus Fraud Accounting di </a:t>
            </a:r>
            <a:r>
              <a:rPr lang="id-ID" b="1" dirty="0" smtClean="0"/>
              <a:t>Indonesia/internasional </a:t>
            </a:r>
          </a:p>
          <a:p>
            <a:pPr marL="342900" indent="-342900">
              <a:buAutoNum type="arabicPeriod"/>
            </a:pPr>
            <a:r>
              <a:rPr lang="id-ID" dirty="0" smtClean="0"/>
              <a:t>Diskusi Kelompok </a:t>
            </a:r>
            <a:r>
              <a:rPr lang="id-ID" b="1" dirty="0" smtClean="0"/>
              <a:t>Kasus </a:t>
            </a:r>
            <a:r>
              <a:rPr lang="id-ID" b="1" dirty="0"/>
              <a:t>Manajemen Laba (1)  di Indonesia/internasional</a:t>
            </a:r>
            <a:endParaRPr lang="id-ID" dirty="0" smtClean="0"/>
          </a:p>
          <a:p>
            <a:pPr marL="342900" indent="-342900">
              <a:buAutoNum type="arabicPeriod"/>
            </a:pPr>
            <a:r>
              <a:rPr lang="id-ID" dirty="0" smtClean="0"/>
              <a:t>Diskusi Kelompok </a:t>
            </a:r>
            <a:r>
              <a:rPr lang="en-US" b="1" dirty="0" err="1"/>
              <a:t>Kasus</a:t>
            </a:r>
            <a:r>
              <a:rPr lang="en-US" b="1" dirty="0"/>
              <a:t> </a:t>
            </a:r>
            <a:r>
              <a:rPr lang="en-US" b="1" dirty="0" err="1"/>
              <a:t>Manajemen</a:t>
            </a:r>
            <a:r>
              <a:rPr lang="en-US" b="1" dirty="0"/>
              <a:t> </a:t>
            </a:r>
            <a:r>
              <a:rPr lang="en-US" b="1" dirty="0" err="1"/>
              <a:t>Laba</a:t>
            </a:r>
            <a:r>
              <a:rPr lang="en-US" b="1" dirty="0"/>
              <a:t> (</a:t>
            </a:r>
            <a:r>
              <a:rPr lang="id-ID" b="1" dirty="0"/>
              <a:t>2</a:t>
            </a:r>
            <a:r>
              <a:rPr lang="en-US" b="1" dirty="0"/>
              <a:t>)  </a:t>
            </a:r>
            <a:r>
              <a:rPr lang="en-US" b="1" dirty="0" err="1"/>
              <a:t>di</a:t>
            </a:r>
            <a:r>
              <a:rPr lang="en-US" b="1" dirty="0"/>
              <a:t> </a:t>
            </a:r>
            <a:r>
              <a:rPr lang="en-US" b="1" dirty="0" smtClean="0"/>
              <a:t>Indonesia/</a:t>
            </a:r>
            <a:r>
              <a:rPr lang="en-US" b="1" dirty="0" err="1" smtClean="0"/>
              <a:t>internasional</a:t>
            </a:r>
            <a:endParaRPr lang="id-ID" b="1" dirty="0" smtClean="0"/>
          </a:p>
          <a:p>
            <a:pPr marL="342900" indent="-342900">
              <a:buAutoNum type="arabicPeriod"/>
            </a:pPr>
            <a:r>
              <a:rPr lang="id-ID" dirty="0" smtClean="0"/>
              <a:t>UAS</a:t>
            </a:r>
          </a:p>
          <a:p>
            <a:pPr marL="342900" indent="-342900"/>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1428736"/>
            <a:ext cx="7215238" cy="4370427"/>
          </a:xfrm>
          <a:prstGeom prst="rect">
            <a:avLst/>
          </a:prstGeom>
          <a:noFill/>
        </p:spPr>
        <p:txBody>
          <a:bodyPr wrap="square" rtlCol="0">
            <a:spAutoFit/>
          </a:bodyPr>
          <a:lstStyle/>
          <a:p>
            <a:pPr marL="342900" lvl="0" indent="-342900" algn="just">
              <a:buFont typeface="+mj-lt"/>
              <a:buAutoNum type="arabicPeriod"/>
            </a:pPr>
            <a:r>
              <a:rPr lang="id-ID" sz="2000" dirty="0" smtClean="0"/>
              <a:t>Ahmed Riahi Belkaoui.2004. Accounting Theory , Cenage learning, USA.</a:t>
            </a:r>
          </a:p>
          <a:p>
            <a:pPr marL="342900" lvl="0" indent="-342900" algn="just">
              <a:buFont typeface="+mj-lt"/>
              <a:buAutoNum type="arabicPeriod"/>
            </a:pPr>
            <a:r>
              <a:rPr lang="id-ID" sz="2000" dirty="0" smtClean="0"/>
              <a:t>Soewarjono. 2008. Teori Akuntansi : perekayasaan Pelaporan Keuangan. Edisi ke 2. BPFE Yogyakarta. </a:t>
            </a:r>
          </a:p>
          <a:p>
            <a:pPr marL="342900" lvl="0" indent="-342900" algn="just">
              <a:buFont typeface="+mj-lt"/>
              <a:buAutoNum type="arabicPeriod"/>
            </a:pPr>
            <a:r>
              <a:rPr lang="id-ID" sz="2000" dirty="0" smtClean="0"/>
              <a:t>Standar Akuntansi Keuangan. </a:t>
            </a:r>
          </a:p>
          <a:p>
            <a:pPr marL="342900" lvl="0" indent="-342900" algn="just">
              <a:buFont typeface="+mj-lt"/>
              <a:buAutoNum type="arabicPeriod"/>
            </a:pPr>
            <a:r>
              <a:rPr lang="en-US" sz="2000" dirty="0" smtClean="0"/>
              <a:t>Armstrong, Christopher, Mary E. Barth, Alan </a:t>
            </a:r>
            <a:r>
              <a:rPr lang="en-US" sz="2000" dirty="0" err="1" smtClean="0"/>
              <a:t>Jagolinzer</a:t>
            </a:r>
            <a:r>
              <a:rPr lang="en-US" sz="2000" dirty="0" smtClean="0"/>
              <a:t> and Edward J. </a:t>
            </a:r>
            <a:r>
              <a:rPr lang="en-US" sz="2000" dirty="0" err="1" smtClean="0"/>
              <a:t>Riedl</a:t>
            </a:r>
            <a:r>
              <a:rPr lang="en-US" sz="2000" dirty="0" smtClean="0"/>
              <a:t>, “</a:t>
            </a:r>
            <a:r>
              <a:rPr lang="en-US" sz="2000" i="1" dirty="0" smtClean="0"/>
              <a:t>Market Reaction to The Adoption of IFRS in </a:t>
            </a:r>
            <a:r>
              <a:rPr lang="en-US" sz="2000" i="1" dirty="0" err="1" smtClean="0"/>
              <a:t>Europa</a:t>
            </a:r>
            <a:r>
              <a:rPr lang="en-US" sz="2000" dirty="0" smtClean="0"/>
              <a:t>”. June 2007.</a:t>
            </a:r>
            <a:endParaRPr lang="id-ID" sz="2000" dirty="0" smtClean="0"/>
          </a:p>
          <a:p>
            <a:pPr marL="342900" lvl="0" indent="-342900" algn="just">
              <a:buFont typeface="+mj-lt"/>
              <a:buAutoNum type="arabicPeriod"/>
            </a:pPr>
            <a:r>
              <a:rPr lang="en-US" sz="2000" dirty="0" smtClean="0"/>
              <a:t>Epstein, Barry J., Eva K. </a:t>
            </a:r>
            <a:r>
              <a:rPr lang="en-US" sz="2000" dirty="0" err="1" smtClean="0"/>
              <a:t>Jermakowicz</a:t>
            </a:r>
            <a:r>
              <a:rPr lang="en-US" sz="2000" dirty="0" smtClean="0"/>
              <a:t>, “</a:t>
            </a:r>
            <a:r>
              <a:rPr lang="en-US" sz="2000" i="1" dirty="0" smtClean="0"/>
              <a:t>IFRS 2008, Interpretation and Application of Internal Accounting and Financial Reporting Standards</a:t>
            </a:r>
            <a:r>
              <a:rPr lang="en-US" sz="2000" dirty="0" smtClean="0"/>
              <a:t>”. John Wiley &amp; Sons, Inc, Hoboken, New Jersey. 2008.</a:t>
            </a:r>
            <a:endParaRPr lang="id-ID" sz="2000" dirty="0" smtClean="0"/>
          </a:p>
          <a:p>
            <a:pPr marL="342900" lvl="0" indent="-342900" algn="just">
              <a:buFont typeface="+mj-lt"/>
              <a:buAutoNum type="arabicPeriod"/>
            </a:pPr>
            <a:r>
              <a:rPr lang="id-ID" sz="2000" dirty="0" smtClean="0"/>
              <a:t>Reeve, Warren, Duchac. “</a:t>
            </a:r>
            <a:r>
              <a:rPr lang="id-ID" sz="2000" i="1" dirty="0" smtClean="0"/>
              <a:t>Principles of Accounting</a:t>
            </a:r>
            <a:r>
              <a:rPr lang="id-ID" sz="2000" dirty="0" smtClean="0"/>
              <a:t>” Twenty-Third Edition. South Western. Cengange Learning. 2009</a:t>
            </a:r>
            <a:r>
              <a:rPr lang="id-ID" dirty="0" smtClean="0"/>
              <a:t>.</a:t>
            </a:r>
          </a:p>
          <a:p>
            <a:endParaRPr lang="id-ID" dirty="0"/>
          </a:p>
        </p:txBody>
      </p:sp>
      <p:sp>
        <p:nvSpPr>
          <p:cNvPr id="3" name="TextBox 2"/>
          <p:cNvSpPr txBox="1"/>
          <p:nvPr/>
        </p:nvSpPr>
        <p:spPr>
          <a:xfrm>
            <a:off x="642910" y="571480"/>
            <a:ext cx="7143800" cy="461665"/>
          </a:xfrm>
          <a:prstGeom prst="rect">
            <a:avLst/>
          </a:prstGeom>
          <a:noFill/>
        </p:spPr>
        <p:txBody>
          <a:bodyPr wrap="square" rtlCol="0">
            <a:spAutoFit/>
          </a:bodyPr>
          <a:lstStyle/>
          <a:p>
            <a:r>
              <a:rPr lang="en-US" sz="2400" b="1" dirty="0" smtClean="0"/>
              <a:t>REFERENSI :</a:t>
            </a:r>
            <a:endParaRPr lang="id-ID"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2976" y="1357298"/>
            <a:ext cx="7143800" cy="4401205"/>
          </a:xfrm>
          <a:prstGeom prst="rect">
            <a:avLst/>
          </a:prstGeom>
          <a:noFill/>
        </p:spPr>
        <p:txBody>
          <a:bodyPr wrap="square" rtlCol="0">
            <a:spAutoFit/>
          </a:bodyPr>
          <a:lstStyle/>
          <a:p>
            <a:pPr algn="just"/>
            <a:r>
              <a:rPr lang="id-ID" sz="2000" dirty="0" smtClean="0"/>
              <a:t>Akuntansi selama ini dianggap sebagai bahasa bisnis dan alat untuk menyampaikan informasi keuangan kepada pihak-pihak yang mempunyai kepentingan. </a:t>
            </a:r>
          </a:p>
          <a:p>
            <a:pPr algn="just"/>
            <a:endParaRPr lang="id-ID" sz="2000" dirty="0" smtClean="0"/>
          </a:p>
          <a:p>
            <a:pPr algn="just"/>
            <a:r>
              <a:rPr lang="id-ID" sz="2000" dirty="0" smtClean="0"/>
              <a:t>Prinsip-prinsip Akuntansi sebagai sebuah bahasa harus diketahui dengan baik karena semakin baik kita paham tentang akuntansi bisa mengelola informasi keuangan untuk menghasilkan keputusan yang baik sehingga pengelolaan keuangan semakin baik. </a:t>
            </a:r>
          </a:p>
          <a:p>
            <a:pPr algn="just"/>
            <a:endParaRPr lang="id-ID" sz="2000" dirty="0" smtClean="0"/>
          </a:p>
          <a:p>
            <a:pPr algn="just"/>
            <a:r>
              <a:rPr lang="id-ID" sz="2000" dirty="0" smtClean="0"/>
              <a:t>Informasi tersebut disusun menjadi laporan keuangan atau laporan akuntansi. Laporan keuangan di suatu perusahaan umumnya terdiri atas 4 jenis laporan, yaitu neraca, Laporan laba rugi, laporan perubahan modal, dan laporan arus kas.</a:t>
            </a:r>
          </a:p>
          <a:p>
            <a:pPr algn="just"/>
            <a:endParaRPr lang="id-ID" sz="2000" dirty="0"/>
          </a:p>
        </p:txBody>
      </p:sp>
      <p:sp>
        <p:nvSpPr>
          <p:cNvPr id="3" name="TextBox 2"/>
          <p:cNvSpPr txBox="1"/>
          <p:nvPr/>
        </p:nvSpPr>
        <p:spPr>
          <a:xfrm>
            <a:off x="1000100" y="571480"/>
            <a:ext cx="7358114" cy="584775"/>
          </a:xfrm>
          <a:prstGeom prst="rect">
            <a:avLst/>
          </a:prstGeom>
          <a:noFill/>
        </p:spPr>
        <p:txBody>
          <a:bodyPr wrap="square" rtlCol="0">
            <a:spAutoFit/>
          </a:bodyPr>
          <a:lstStyle/>
          <a:p>
            <a:pPr algn="ctr"/>
            <a:r>
              <a:rPr lang="id-ID" sz="3200" dirty="0" smtClean="0"/>
              <a:t>AKUNTANSI</a:t>
            </a:r>
            <a:endParaRPr lang="id-ID"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416462"/>
            <a:ext cx="5072098" cy="461665"/>
          </a:xfrm>
          <a:prstGeom prst="rect">
            <a:avLst/>
          </a:prstGeom>
          <a:noFill/>
        </p:spPr>
        <p:txBody>
          <a:bodyPr wrap="square" rtlCol="0">
            <a:spAutoFit/>
          </a:bodyPr>
          <a:lstStyle/>
          <a:p>
            <a:r>
              <a:rPr lang="id-ID" sz="2400" dirty="0" smtClean="0"/>
              <a:t>Pertemuan 1</a:t>
            </a:r>
            <a:endParaRPr lang="id-ID" sz="2400" dirty="0"/>
          </a:p>
        </p:txBody>
      </p:sp>
      <p:sp>
        <p:nvSpPr>
          <p:cNvPr id="3" name="TextBox 2"/>
          <p:cNvSpPr txBox="1"/>
          <p:nvPr/>
        </p:nvSpPr>
        <p:spPr>
          <a:xfrm>
            <a:off x="428596" y="2681583"/>
            <a:ext cx="8072494" cy="584775"/>
          </a:xfrm>
          <a:prstGeom prst="rect">
            <a:avLst/>
          </a:prstGeom>
          <a:noFill/>
        </p:spPr>
        <p:txBody>
          <a:bodyPr wrap="square" rtlCol="0">
            <a:spAutoFit/>
          </a:bodyPr>
          <a:lstStyle/>
          <a:p>
            <a:pPr algn="ctr"/>
            <a:r>
              <a:rPr lang="id-ID" sz="3200" dirty="0" smtClean="0"/>
              <a:t>SEJARAH AWAL AKUNTANSI</a:t>
            </a:r>
            <a:endParaRPr lang="id-ID"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987966"/>
            <a:ext cx="8072494" cy="461665"/>
          </a:xfrm>
          <a:prstGeom prst="rect">
            <a:avLst/>
          </a:prstGeom>
          <a:noFill/>
        </p:spPr>
        <p:txBody>
          <a:bodyPr wrap="square" rtlCol="0">
            <a:spAutoFit/>
          </a:bodyPr>
          <a:lstStyle/>
          <a:p>
            <a:r>
              <a:rPr lang="id-ID" sz="2400" dirty="0" smtClean="0"/>
              <a:t>SEJARAH AWAL AKUNTANSI</a:t>
            </a:r>
            <a:endParaRPr lang="id-ID" sz="2400" dirty="0"/>
          </a:p>
        </p:txBody>
      </p:sp>
      <p:sp>
        <p:nvSpPr>
          <p:cNvPr id="5" name="TextBox 4"/>
          <p:cNvSpPr txBox="1"/>
          <p:nvPr/>
        </p:nvSpPr>
        <p:spPr>
          <a:xfrm>
            <a:off x="500034" y="1571612"/>
            <a:ext cx="8143932" cy="830997"/>
          </a:xfrm>
          <a:prstGeom prst="rect">
            <a:avLst/>
          </a:prstGeom>
          <a:noFill/>
        </p:spPr>
        <p:txBody>
          <a:bodyPr wrap="square" rtlCol="0">
            <a:spAutoFit/>
          </a:bodyPr>
          <a:lstStyle/>
          <a:p>
            <a:pPr algn="just"/>
            <a:r>
              <a:rPr lang="en-US" sz="2400" dirty="0" smtClean="0"/>
              <a:t>S</a:t>
            </a:r>
            <a:r>
              <a:rPr lang="id-ID" sz="2400" dirty="0" smtClean="0"/>
              <a:t>ecara alamiah penemu pertama akuntansi adalah orang-orang pedagang dari pedagang dari bangsa Arab, bangsa mesir</a:t>
            </a:r>
            <a:r>
              <a:rPr lang="en-US" sz="2400" dirty="0" smtClean="0"/>
              <a:t>. </a:t>
            </a:r>
          </a:p>
        </p:txBody>
      </p:sp>
      <p:sp>
        <p:nvSpPr>
          <p:cNvPr id="6" name="TextBox 5"/>
          <p:cNvSpPr txBox="1"/>
          <p:nvPr/>
        </p:nvSpPr>
        <p:spPr>
          <a:xfrm>
            <a:off x="571472" y="2714620"/>
            <a:ext cx="7786742" cy="461665"/>
          </a:xfrm>
          <a:prstGeom prst="rect">
            <a:avLst/>
          </a:prstGeom>
          <a:noFill/>
        </p:spPr>
        <p:txBody>
          <a:bodyPr wrap="square" rtlCol="0">
            <a:spAutoFit/>
          </a:bodyPr>
          <a:lstStyle/>
          <a:p>
            <a:r>
              <a:rPr lang="id-ID" sz="2400" b="1" dirty="0" smtClean="0"/>
              <a:t>1. LUCA PACIOLI </a:t>
            </a:r>
            <a:endParaRPr lang="id-ID" sz="2400" b="1" dirty="0"/>
          </a:p>
        </p:txBody>
      </p:sp>
      <p:sp>
        <p:nvSpPr>
          <p:cNvPr id="7" name="TextBox 6"/>
          <p:cNvSpPr txBox="1"/>
          <p:nvPr/>
        </p:nvSpPr>
        <p:spPr>
          <a:xfrm>
            <a:off x="857224" y="3214686"/>
            <a:ext cx="7643866" cy="2246769"/>
          </a:xfrm>
          <a:prstGeom prst="rect">
            <a:avLst/>
          </a:prstGeom>
          <a:noFill/>
        </p:spPr>
        <p:txBody>
          <a:bodyPr wrap="square" rtlCol="0">
            <a:spAutoFit/>
          </a:bodyPr>
          <a:lstStyle/>
          <a:p>
            <a:pPr algn="just"/>
            <a:r>
              <a:rPr lang="id-ID" sz="2000" dirty="0" smtClean="0"/>
              <a:t>Seorang Rahib Franciscan diklaim sebagai penemu ‘Pembukuan Berpasangan’, tahun 1494 Dikenal juga sebagi ‘METODE VENESIA atau metode ITALIA yang dipulikasikan dalam buku </a:t>
            </a:r>
          </a:p>
          <a:p>
            <a:pPr algn="just"/>
            <a:r>
              <a:rPr lang="en-US" sz="2000" dirty="0" smtClean="0"/>
              <a:t>SUMMA DE ARITHMETICA GEOMERIA, PROPORTIONI ET PROPORTIONALITA</a:t>
            </a:r>
            <a:endParaRPr lang="id-ID" sz="2000" dirty="0" smtClean="0"/>
          </a:p>
          <a:p>
            <a:pPr algn="just"/>
            <a:r>
              <a:rPr lang="id-ID" sz="2000" dirty="0" smtClean="0"/>
              <a:t>Yang isinya menjelaskan gambaran tentang kondisi catatan pembukuan yang dipraktekka oleh para pedagang saat itu</a:t>
            </a:r>
            <a:endParaRPr lang="id-ID"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500042"/>
            <a:ext cx="7643866" cy="2923877"/>
          </a:xfrm>
          <a:prstGeom prst="rect">
            <a:avLst/>
          </a:prstGeom>
          <a:noFill/>
        </p:spPr>
        <p:txBody>
          <a:bodyPr wrap="square" rtlCol="0">
            <a:spAutoFit/>
          </a:bodyPr>
          <a:lstStyle/>
          <a:p>
            <a:pPr algn="just"/>
            <a:r>
              <a:rPr lang="id-ID" sz="2400" dirty="0" smtClean="0"/>
              <a:t>Intinya adalah</a:t>
            </a:r>
          </a:p>
          <a:p>
            <a:pPr marL="457200" indent="-457200" algn="just">
              <a:buFont typeface="+mj-lt"/>
              <a:buAutoNum type="alphaLcPeriod"/>
            </a:pPr>
            <a:r>
              <a:rPr lang="id-ID" sz="2000" dirty="0" smtClean="0"/>
              <a:t>Tujuan pembukuan :memberikan informasi yang tepat waktu kepada para pedagang mengenai asset dan kewajbian</a:t>
            </a:r>
          </a:p>
          <a:p>
            <a:pPr marL="457200" indent="-457200" algn="just">
              <a:buFont typeface="+mj-lt"/>
              <a:buAutoNum type="alphaLcPeriod"/>
            </a:pPr>
            <a:r>
              <a:rPr lang="id-ID" sz="2000" dirty="0" smtClean="0"/>
              <a:t>Semua pencatatan harus dilakukan secara berpasangan, jika suatu transaksi dicatat sebagai kanan (debet) maka harus pasangannya di catat sebagai kiri (kredit)</a:t>
            </a:r>
          </a:p>
          <a:p>
            <a:pPr marL="457200" indent="-457200" algn="just">
              <a:buFont typeface="+mj-lt"/>
              <a:buAutoNum type="alphaLcPeriod"/>
            </a:pPr>
            <a:r>
              <a:rPr lang="id-ID" sz="2000" dirty="0" smtClean="0"/>
              <a:t>Pencatatn penerimaan/pengeluaran kas harus mencatat jenis uang atau konversinya</a:t>
            </a:r>
          </a:p>
          <a:p>
            <a:pPr marL="457200" indent="-457200" algn="just">
              <a:buFont typeface="+mj-lt"/>
              <a:buAutoNum type="alphaLcPeriod"/>
            </a:pPr>
            <a:r>
              <a:rPr lang="id-ID" sz="2000" dirty="0" smtClean="0"/>
              <a:t>Menutup buku setiap akhir tahun</a:t>
            </a:r>
            <a:endParaRPr lang="id-ID" sz="2000" dirty="0"/>
          </a:p>
        </p:txBody>
      </p:sp>
      <p:sp>
        <p:nvSpPr>
          <p:cNvPr id="3" name="TextBox 2"/>
          <p:cNvSpPr txBox="1"/>
          <p:nvPr/>
        </p:nvSpPr>
        <p:spPr>
          <a:xfrm>
            <a:off x="500034" y="3643314"/>
            <a:ext cx="7715304" cy="461665"/>
          </a:xfrm>
          <a:prstGeom prst="rect">
            <a:avLst/>
          </a:prstGeom>
          <a:noFill/>
        </p:spPr>
        <p:txBody>
          <a:bodyPr wrap="square" rtlCol="0">
            <a:spAutoFit/>
          </a:bodyPr>
          <a:lstStyle/>
          <a:p>
            <a:pPr lvl="0"/>
            <a:r>
              <a:rPr lang="id-ID" sz="2400" b="1" dirty="0" smtClean="0"/>
              <a:t>2. Abdullah bin Muhammad bin Kayah Al Mazindarani</a:t>
            </a:r>
            <a:endParaRPr lang="id-ID" sz="2400" b="1" dirty="0"/>
          </a:p>
        </p:txBody>
      </p:sp>
      <p:sp>
        <p:nvSpPr>
          <p:cNvPr id="5" name="TextBox 4"/>
          <p:cNvSpPr txBox="1"/>
          <p:nvPr/>
        </p:nvSpPr>
        <p:spPr>
          <a:xfrm>
            <a:off x="785786" y="4286256"/>
            <a:ext cx="7643866" cy="2246769"/>
          </a:xfrm>
          <a:prstGeom prst="rect">
            <a:avLst/>
          </a:prstGeom>
          <a:noFill/>
        </p:spPr>
        <p:txBody>
          <a:bodyPr wrap="square" rtlCol="0">
            <a:spAutoFit/>
          </a:bodyPr>
          <a:lstStyle/>
          <a:p>
            <a:pPr algn="just"/>
            <a:r>
              <a:rPr lang="id-ID" sz="2000" dirty="0" smtClean="0"/>
              <a:t>Seorang penulis Islam, yang menulis manuskrip tentang penggunaan akuntansi, yang berjudul ‘“Risalah Falakiyah Kitab As Siyaqat’ (765 H./1363 M). </a:t>
            </a:r>
          </a:p>
          <a:p>
            <a:pPr algn="just"/>
            <a:endParaRPr lang="id-ID" sz="2000" dirty="0" smtClean="0"/>
          </a:p>
          <a:p>
            <a:pPr algn="just"/>
            <a:r>
              <a:rPr lang="id-ID" sz="2000" dirty="0" smtClean="0"/>
              <a:t>Tulisan ini disimpan di perpustakaan Sultan Sulaiman Al-Qanuni di Istambul Turki, tercatat di bagian MANUSKRIP dengan nomor 2756, dan memuat tentang akuntansi dan sistem akuntansi di negara Islam.</a:t>
            </a:r>
            <a:endParaRPr lang="id-ID"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642918"/>
            <a:ext cx="7786742" cy="4708981"/>
          </a:xfrm>
          <a:prstGeom prst="rect">
            <a:avLst/>
          </a:prstGeom>
          <a:noFill/>
        </p:spPr>
        <p:txBody>
          <a:bodyPr wrap="square" rtlCol="0">
            <a:spAutoFit/>
          </a:bodyPr>
          <a:lstStyle/>
          <a:p>
            <a:pPr marL="0" lvl="1" algn="just"/>
            <a:r>
              <a:rPr lang="id-ID" sz="2000" dirty="0" smtClean="0"/>
              <a:t>Huruf yang digunakan dalam tulisan ini adalah huruf Arab, tetapi bahasa yang digunakan terkadang bahasa Arab, terkadang bahasa Parsi dan terkadang pula bahasa Turki yang populer di Daulat Utsmaniyah,</a:t>
            </a:r>
          </a:p>
          <a:p>
            <a:pPr algn="just"/>
            <a:endParaRPr lang="id-ID" sz="2000" dirty="0" smtClean="0"/>
          </a:p>
          <a:p>
            <a:pPr algn="just"/>
            <a:r>
              <a:rPr lang="id-ID" sz="2000" dirty="0" smtClean="0"/>
              <a:t>menjelaskan hal-hal beriktu ini :</a:t>
            </a:r>
          </a:p>
          <a:p>
            <a:pPr marL="342900" indent="-342900" algn="just">
              <a:buAutoNum type="alphaLcPeriod"/>
            </a:pPr>
            <a:r>
              <a:rPr lang="id-ID" sz="2000" dirty="0" smtClean="0"/>
              <a:t>Sistem akuntansi yang populer pada saat itu, dan pelaksanaan pembukuan yang khusus bagi setiap sistem akuntansi</a:t>
            </a:r>
          </a:p>
          <a:p>
            <a:pPr algn="just"/>
            <a:r>
              <a:rPr lang="id-ID" sz="2000" dirty="0" smtClean="0"/>
              <a:t>       Akuntansi Bangunan.</a:t>
            </a:r>
          </a:p>
          <a:p>
            <a:pPr algn="just"/>
            <a:r>
              <a:rPr lang="id-ID" sz="2000" dirty="0" smtClean="0"/>
              <a:t>      Akuntansi Pertanian.</a:t>
            </a:r>
          </a:p>
          <a:p>
            <a:pPr algn="just"/>
            <a:r>
              <a:rPr lang="id-ID" sz="2000" dirty="0" smtClean="0"/>
              <a:t>      Akuntansi Pergudangan</a:t>
            </a:r>
          </a:p>
          <a:p>
            <a:pPr algn="just"/>
            <a:r>
              <a:rPr lang="id-ID" sz="2000" dirty="0" smtClean="0"/>
              <a:t>      Akuntansi Pembuatan Uang.</a:t>
            </a:r>
          </a:p>
          <a:p>
            <a:pPr algn="just"/>
            <a:r>
              <a:rPr lang="id-ID" sz="2000" dirty="0" smtClean="0"/>
              <a:t>      Akuntansi Pemeliharaan Binatang</a:t>
            </a:r>
          </a:p>
          <a:p>
            <a:pPr marL="342900" indent="-342900" algn="just">
              <a:buFont typeface="+mj-lt"/>
              <a:buAutoNum type="alphaLcPeriod" startAt="2"/>
            </a:pPr>
            <a:r>
              <a:rPr lang="id-ID" sz="2000" dirty="0" smtClean="0"/>
              <a:t>Macam-macam buku akuntansi yang wajib digunakan untuk mencatat transaksi keuangan</a:t>
            </a:r>
          </a:p>
          <a:p>
            <a:pPr marL="342900" indent="-342900" algn="just">
              <a:buFont typeface="+mj-lt"/>
              <a:buAutoNum type="alphaLcPeriod" startAt="2"/>
            </a:pPr>
            <a:r>
              <a:rPr lang="id-ID" sz="2000" dirty="0" smtClean="0"/>
              <a:t>Cara menangani kekurangan dan kelebihan, yakni PENYETARAAN</a:t>
            </a:r>
            <a:endParaRPr lang="id-ID"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571480"/>
            <a:ext cx="8001056" cy="2862322"/>
          </a:xfrm>
          <a:prstGeom prst="rect">
            <a:avLst/>
          </a:prstGeom>
          <a:noFill/>
        </p:spPr>
        <p:txBody>
          <a:bodyPr wrap="square" rtlCol="0">
            <a:spAutoFit/>
          </a:bodyPr>
          <a:lstStyle/>
          <a:p>
            <a:pPr marL="342900" indent="-342900" algn="just">
              <a:buFont typeface="+mj-lt"/>
              <a:buAutoNum type="alphaLcPeriod" startAt="4"/>
            </a:pPr>
            <a:r>
              <a:rPr lang="id-ID" sz="2000" dirty="0" smtClean="0"/>
              <a:t>Sistem dokumentasi telah diterapkan</a:t>
            </a:r>
          </a:p>
          <a:p>
            <a:pPr marL="342900" indent="-342900" algn="just">
              <a:buFont typeface="+mj-lt"/>
              <a:buAutoNum type="alphaLcPeriod" startAt="4"/>
            </a:pPr>
            <a:r>
              <a:rPr lang="id-ID" sz="2000" dirty="0" smtClean="0"/>
              <a:t>Sudah diterapkan system pengawasan intern yang merupakan bagian penting dalam system akuntansi saat ini</a:t>
            </a:r>
          </a:p>
          <a:p>
            <a:pPr marL="342900" indent="-342900" algn="just">
              <a:buFont typeface="+mj-lt"/>
              <a:buAutoNum type="alphaLcPeriod" startAt="4"/>
            </a:pPr>
            <a:r>
              <a:rPr lang="id-ID" sz="2000" dirty="0" smtClean="0"/>
              <a:t>Sudah terdapat asas-asas yang membatasi sisi-sisi Kanan (debet) dan Kiri (kredit),  yang kita namakan Thariqah Itsbat Athrafil Mu`amalat (Sistem Pencataan Sisi-Sisi Transaksi), dan orang-orang banyak menamakannya Thariqah Al Qaidul Muzdawaj (Sistem Pembukuan Ganda/Double Entry) sebagai terjemahan dari apa yang ditulis  oleh Pacioli.</a:t>
            </a:r>
            <a:endParaRPr lang="id-ID" sz="2000" dirty="0"/>
          </a:p>
        </p:txBody>
      </p:sp>
      <p:sp>
        <p:nvSpPr>
          <p:cNvPr id="3" name="TextBox 2"/>
          <p:cNvSpPr txBox="1"/>
          <p:nvPr/>
        </p:nvSpPr>
        <p:spPr>
          <a:xfrm>
            <a:off x="714348" y="4286256"/>
            <a:ext cx="8001056" cy="1631216"/>
          </a:xfrm>
          <a:prstGeom prst="rect">
            <a:avLst/>
          </a:prstGeom>
          <a:noFill/>
        </p:spPr>
        <p:txBody>
          <a:bodyPr wrap="square" rtlCol="0">
            <a:spAutoFit/>
          </a:bodyPr>
          <a:lstStyle/>
          <a:p>
            <a:pPr algn="just"/>
            <a:r>
              <a:rPr lang="id-ID" sz="2000" dirty="0" smtClean="0"/>
              <a:t>Buku Risalah Falakiyah Kitab As Siyaqat ini telah ditulis kurang lebih 131 tahun sebelum munculnya buku Pacioli. Memang, buku Pacioli termasuk buku yang pertama kali dicetak tentang sistem pencatatan sisi-sisi transaksi (double entry), dan buku terseut masih dalam bentuk manuskrip, belum di cetak dan belum diterbitkan</a:t>
            </a:r>
            <a:endParaRPr lang="id-ID" sz="2000" dirty="0"/>
          </a:p>
        </p:txBody>
      </p:sp>
      <p:sp>
        <p:nvSpPr>
          <p:cNvPr id="4" name="TextBox 3"/>
          <p:cNvSpPr txBox="1"/>
          <p:nvPr/>
        </p:nvSpPr>
        <p:spPr>
          <a:xfrm>
            <a:off x="714348" y="3786190"/>
            <a:ext cx="5857916" cy="461665"/>
          </a:xfrm>
          <a:prstGeom prst="rect">
            <a:avLst/>
          </a:prstGeom>
          <a:noFill/>
        </p:spPr>
        <p:txBody>
          <a:bodyPr wrap="square" rtlCol="0">
            <a:spAutoFit/>
          </a:bodyPr>
          <a:lstStyle/>
          <a:p>
            <a:r>
              <a:rPr lang="id-ID" sz="2400" dirty="0" smtClean="0"/>
              <a:t>KESIMPULAN SEJARAH</a:t>
            </a:r>
            <a:endParaRPr lang="id-ID"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832</TotalTime>
  <Words>1322</Words>
  <Application>Microsoft Office PowerPoint</Application>
  <PresentationFormat>On-screen Show (4:3)</PresentationFormat>
  <Paragraphs>131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win7</dc:creator>
  <cp:lastModifiedBy>win7</cp:lastModifiedBy>
  <cp:revision>100</cp:revision>
  <dcterms:created xsi:type="dcterms:W3CDTF">2020-02-17T12:52:00Z</dcterms:created>
  <dcterms:modified xsi:type="dcterms:W3CDTF">2020-04-20T13:17:06Z</dcterms:modified>
</cp:coreProperties>
</file>