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0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57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category in logic</a:t>
            </a:r>
          </a:p>
          <a:p>
            <a:endParaRPr lang="en-US" dirty="0"/>
          </a:p>
          <a:p>
            <a:r>
              <a:rPr lang="en-US" sz="1400" dirty="0" smtClean="0"/>
              <a:t>													Dr. Retno </a:t>
            </a:r>
            <a:r>
              <a:rPr lang="en-US" sz="1400" dirty="0" err="1" smtClean="0"/>
              <a:t>Purwani</a:t>
            </a:r>
            <a:r>
              <a:rPr lang="en-US" sz="1400" dirty="0" smtClean="0"/>
              <a:t> Sari, </a:t>
            </a:r>
            <a:r>
              <a:rPr lang="en-US" sz="1400" dirty="0" err="1" smtClean="0"/>
              <a:t>M.Hum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79097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state of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59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071"/>
          </a:xfrm>
        </p:spPr>
        <p:txBody>
          <a:bodyPr/>
          <a:lstStyle/>
          <a:p>
            <a:r>
              <a:rPr lang="en-US" dirty="0"/>
              <a:t>Utterances, </a:t>
            </a:r>
            <a:r>
              <a:rPr lang="en-US" dirty="0" smtClean="0"/>
              <a:t>sentences and </a:t>
            </a:r>
            <a:r>
              <a:rPr lang="en-US" dirty="0"/>
              <a:t>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8071"/>
            <a:ext cx="8915400" cy="4433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Examples</a:t>
            </a:r>
          </a:p>
          <a:p>
            <a:pPr marL="0" indent="0">
              <a:buNone/>
            </a:pPr>
            <a:r>
              <a:rPr lang="en-US" i="1" dirty="0" smtClean="0"/>
              <a:t>1a. Jim </a:t>
            </a:r>
            <a:r>
              <a:rPr lang="en-US" i="1" dirty="0"/>
              <a:t>picked up the </a:t>
            </a:r>
            <a:r>
              <a:rPr lang="en-US" i="1" dirty="0" smtClean="0"/>
              <a:t>children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1b. </a:t>
            </a:r>
            <a:r>
              <a:rPr lang="en-US" i="1" dirty="0"/>
              <a:t>Jim picked the children </a:t>
            </a:r>
            <a:r>
              <a:rPr lang="en-US" i="1" dirty="0" smtClean="0"/>
              <a:t>up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2a. </a:t>
            </a:r>
            <a:r>
              <a:rPr lang="en-US" i="1" dirty="0"/>
              <a:t>Mary started her lecture late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2b. Mary </a:t>
            </a:r>
            <a:r>
              <a:rPr lang="en-US" i="1" dirty="0"/>
              <a:t>started her lecture </a:t>
            </a:r>
            <a:r>
              <a:rPr lang="en-US" i="1" dirty="0" smtClean="0"/>
              <a:t>late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3a. </a:t>
            </a:r>
            <a:r>
              <a:rPr lang="en-US" i="1" dirty="0"/>
              <a:t>Went to the toilet James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3b. Mary </a:t>
            </a:r>
            <a:r>
              <a:rPr lang="en-US" i="1" dirty="0"/>
              <a:t>the put on </a:t>
            </a:r>
            <a:r>
              <a:rPr lang="en-US" i="1" dirty="0" smtClean="0"/>
              <a:t>hat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92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071"/>
          </a:xfrm>
        </p:spPr>
        <p:txBody>
          <a:bodyPr/>
          <a:lstStyle/>
          <a:p>
            <a:r>
              <a:rPr lang="en-US" dirty="0"/>
              <a:t>Utterances, </a:t>
            </a:r>
            <a:r>
              <a:rPr lang="en-US" dirty="0" smtClean="0"/>
              <a:t>sentences and </a:t>
            </a:r>
            <a:r>
              <a:rPr lang="en-US" dirty="0"/>
              <a:t>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8071"/>
            <a:ext cx="8915400" cy="44331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1a. Jim </a:t>
            </a:r>
            <a:r>
              <a:rPr lang="en-US" i="1" dirty="0"/>
              <a:t>picked up the </a:t>
            </a:r>
            <a:r>
              <a:rPr lang="en-US" i="1" dirty="0" smtClean="0"/>
              <a:t>children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1b. </a:t>
            </a:r>
            <a:r>
              <a:rPr lang="en-US" i="1" dirty="0"/>
              <a:t>Jim picked the children </a:t>
            </a:r>
            <a:r>
              <a:rPr lang="en-US" i="1" dirty="0" smtClean="0"/>
              <a:t>up</a:t>
            </a:r>
          </a:p>
          <a:p>
            <a:pPr marL="0" indent="0">
              <a:buNone/>
            </a:pPr>
            <a:r>
              <a:rPr lang="en-US" b="1" dirty="0" smtClean="0"/>
              <a:t>      They are different sentences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2a. </a:t>
            </a:r>
            <a:r>
              <a:rPr lang="en-US" i="1" dirty="0"/>
              <a:t>Mary started her lecture late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2b. Mary </a:t>
            </a:r>
            <a:r>
              <a:rPr lang="en-US" i="1" dirty="0"/>
              <a:t>started her lecture </a:t>
            </a:r>
            <a:r>
              <a:rPr lang="en-US" i="1" dirty="0" smtClean="0"/>
              <a:t>late</a:t>
            </a:r>
          </a:p>
          <a:p>
            <a:pPr marL="0" indent="0">
              <a:buNone/>
            </a:pPr>
            <a:r>
              <a:rPr lang="en-US" b="1" dirty="0" smtClean="0"/>
              <a:t>      They are same </a:t>
            </a:r>
            <a:r>
              <a:rPr lang="en-US" b="1" dirty="0"/>
              <a:t>sentence.</a:t>
            </a:r>
          </a:p>
          <a:p>
            <a:pPr marL="0" indent="0">
              <a:buNone/>
            </a:pPr>
            <a:r>
              <a:rPr lang="en-US" dirty="0" smtClean="0"/>
              <a:t>3a. </a:t>
            </a:r>
            <a:r>
              <a:rPr lang="en-US" i="1" dirty="0"/>
              <a:t>Went to the toilet James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3b. Mary </a:t>
            </a:r>
            <a:r>
              <a:rPr lang="en-US" i="1" dirty="0"/>
              <a:t>the put on </a:t>
            </a:r>
            <a:r>
              <a:rPr lang="en-US" i="1" dirty="0" smtClean="0"/>
              <a:t>hat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</a:t>
            </a:r>
            <a:r>
              <a:rPr lang="en-US" b="1" dirty="0" smtClean="0"/>
              <a:t>They are not English Sentence. However, there are languages, such as Spanish, where word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order is less important.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4a. </a:t>
            </a:r>
            <a:r>
              <a:rPr lang="en-US" i="1" dirty="0"/>
              <a:t>Mary started her lecture late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4b. </a:t>
            </a:r>
            <a:r>
              <a:rPr lang="en-US" i="1" dirty="0" smtClean="0"/>
              <a:t>Mary </a:t>
            </a:r>
            <a:r>
              <a:rPr lang="en-US" i="1" dirty="0"/>
              <a:t>started her lecture late</a:t>
            </a:r>
          </a:p>
          <a:p>
            <a:pPr marL="0" indent="0">
              <a:buNone/>
            </a:pPr>
            <a:r>
              <a:rPr lang="en-US" dirty="0" smtClean="0"/>
              <a:t>      Pronounced </a:t>
            </a:r>
            <a:r>
              <a:rPr lang="en-US" dirty="0"/>
              <a:t>by two different persons are </a:t>
            </a:r>
            <a:r>
              <a:rPr lang="en-US" b="1" dirty="0"/>
              <a:t>different utterances.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69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071"/>
          </a:xfrm>
        </p:spPr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8071"/>
            <a:ext cx="8915400" cy="4433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“…</a:t>
            </a:r>
            <a:r>
              <a:rPr lang="en-US" b="1" dirty="0" smtClean="0"/>
              <a:t>utterances </a:t>
            </a:r>
            <a:r>
              <a:rPr lang="en-US" dirty="0"/>
              <a:t>are real pieces of speech, and by filtering out certain types</a:t>
            </a:r>
          </a:p>
          <a:p>
            <a:pPr marL="0" indent="0">
              <a:buNone/>
            </a:pPr>
            <a:r>
              <a:rPr lang="en-US" dirty="0"/>
              <a:t>of (especially phonetic) information we can abstract grammatical elements,</a:t>
            </a:r>
          </a:p>
          <a:p>
            <a:pPr marL="0" indent="0">
              <a:buNone/>
            </a:pPr>
            <a:r>
              <a:rPr lang="en-US" dirty="0"/>
              <a:t>that is </a:t>
            </a:r>
            <a:r>
              <a:rPr lang="en-US" b="1" dirty="0"/>
              <a:t>sentences</a:t>
            </a:r>
            <a:r>
              <a:rPr lang="en-US" dirty="0"/>
              <a:t>. Then, filtering out again certain types of grammatical</a:t>
            </a:r>
          </a:p>
          <a:p>
            <a:pPr marL="0" indent="0">
              <a:buNone/>
            </a:pPr>
            <a:r>
              <a:rPr lang="en-US" dirty="0"/>
              <a:t>information we can get to </a:t>
            </a:r>
            <a:r>
              <a:rPr lang="en-US" b="1" dirty="0" smtClean="0"/>
              <a:t>propositions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Rambaud</a:t>
            </a:r>
            <a:r>
              <a:rPr lang="en-US" dirty="0" smtClean="0"/>
              <a:t>,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67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possible definition of proposition (</a:t>
            </a:r>
            <a:r>
              <a:rPr lang="en-US" dirty="0" err="1"/>
              <a:t>Hurford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Heasley</a:t>
            </a:r>
            <a:r>
              <a:rPr lang="en-US" dirty="0"/>
              <a:t>, 1983) </a:t>
            </a:r>
            <a:r>
              <a:rPr lang="en-US" dirty="0" smtClean="0"/>
              <a:t>is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 smtClean="0"/>
              <a:t>      “that </a:t>
            </a:r>
            <a:r>
              <a:rPr lang="en-US" i="1" dirty="0"/>
              <a:t>part of the meaning of the utterance of a declarative sentence </a:t>
            </a:r>
            <a:endParaRPr lang="en-US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i="1" dirty="0"/>
              <a:t> </a:t>
            </a:r>
            <a:r>
              <a:rPr lang="en-US" i="1" dirty="0" smtClean="0"/>
              <a:t>       which describes </a:t>
            </a:r>
            <a:r>
              <a:rPr lang="en-US" b="1" i="1" u="sng" dirty="0"/>
              <a:t>some state of </a:t>
            </a:r>
            <a:r>
              <a:rPr lang="en-US" b="1" i="1" u="sng" dirty="0" smtClean="0"/>
              <a:t>affairs</a:t>
            </a:r>
            <a:r>
              <a:rPr lang="en-US" i="1" dirty="0" smtClean="0"/>
              <a:t>.”</a:t>
            </a:r>
          </a:p>
          <a:p>
            <a:pPr marL="0" indent="0">
              <a:spcBef>
                <a:spcPts val="0"/>
              </a:spcBef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buNone/>
            </a:pPr>
            <a:endParaRPr lang="en-US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		the concept of argument structure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912285" y="3519814"/>
            <a:ext cx="0" cy="425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647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argument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805" y="2133600"/>
            <a:ext cx="991380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Proposition </a:t>
            </a: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			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				  some state of affairs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ym typeface="Symbol" panose="05050102010706020507" pitchFamily="18" charset="2"/>
              </a:rPr>
              <a:t>  		 </a:t>
            </a: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							   denotes a situation that is stated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									    by the sentence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				(1) the </a:t>
            </a:r>
            <a:r>
              <a:rPr lang="en-US" sz="1600" dirty="0"/>
              <a:t>argument structure relates a relation </a:t>
            </a: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				(2) function </a:t>
            </a:r>
            <a:r>
              <a:rPr lang="en-US" sz="1600" dirty="0"/>
              <a:t>with a number of argumen</a:t>
            </a:r>
            <a:r>
              <a:rPr lang="en-US" dirty="0"/>
              <a:t>ts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2931090" y="2317315"/>
            <a:ext cx="663880" cy="4133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5883829" y="2730674"/>
            <a:ext cx="917804" cy="37578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36921" y="2874723"/>
            <a:ext cx="0" cy="46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61973" y="4233797"/>
            <a:ext cx="0" cy="46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336864" y="3514860"/>
            <a:ext cx="3093929" cy="652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sz="1400" dirty="0">
                <a:sym typeface="Symbol" panose="05050102010706020507" pitchFamily="18" charset="2"/>
              </a:rPr>
              <a:t>The concept of argument</a:t>
            </a:r>
            <a:endParaRPr lang="en-US" sz="14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995803" y="3983277"/>
            <a:ext cx="1315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144810" y="3514861"/>
            <a:ext cx="1590805" cy="7149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200" dirty="0" smtClean="0">
              <a:sym typeface="Symbol" panose="05050102010706020507" pitchFamily="18" charset="2"/>
            </a:endParaRPr>
          </a:p>
          <a:p>
            <a:endParaRPr lang="en-US" sz="1200" dirty="0">
              <a:sym typeface="Symbol" panose="05050102010706020507" pitchFamily="18" charset="2"/>
            </a:endParaRPr>
          </a:p>
          <a:p>
            <a:r>
              <a:rPr lang="en-US" sz="1200" dirty="0" smtClean="0">
                <a:sym typeface="Symbol" panose="05050102010706020507" pitchFamily="18" charset="2"/>
              </a:rPr>
              <a:t>entity</a:t>
            </a:r>
            <a:endParaRPr lang="en-US" sz="1200" dirty="0">
              <a:sym typeface="Symbol" panose="05050102010706020507" pitchFamily="18" charset="2"/>
            </a:endParaRPr>
          </a:p>
          <a:p>
            <a:r>
              <a:rPr lang="en-US" sz="1200" dirty="0">
                <a:sym typeface="Symbol" panose="05050102010706020507" pitchFamily="18" charset="2"/>
              </a:rPr>
              <a:t>or relation among entities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64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In propositions, logicians identify </a:t>
            </a:r>
            <a:r>
              <a:rPr lang="en-US" i="1" dirty="0"/>
              <a:t>verbs as functions with subjects and objects as arguments of </a:t>
            </a:r>
            <a:r>
              <a:rPr lang="en-US" i="1" dirty="0" smtClean="0"/>
              <a:t>the function</a:t>
            </a:r>
            <a:r>
              <a:rPr lang="en-US" dirty="0" smtClean="0"/>
              <a:t>” (</a:t>
            </a:r>
            <a:r>
              <a:rPr lang="en-US" dirty="0" err="1" smtClean="0"/>
              <a:t>Rambaud</a:t>
            </a:r>
            <a:r>
              <a:rPr lang="en-US" dirty="0"/>
              <a:t>, </a:t>
            </a:r>
            <a:r>
              <a:rPr lang="en-US" dirty="0" smtClean="0"/>
              <a:t>2012:25)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Formula </a:t>
            </a:r>
            <a:r>
              <a:rPr lang="en-US" dirty="0" smtClean="0">
                <a:sym typeface="Symbol" panose="05050102010706020507" pitchFamily="18" charset="2"/>
              </a:rPr>
              <a:t>	</a:t>
            </a:r>
            <a:r>
              <a:rPr lang="en-US" dirty="0" err="1" smtClean="0"/>
              <a:t>Fx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35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Fx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Proposition: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	tell </a:t>
            </a:r>
            <a:r>
              <a:rPr lang="en-US" dirty="0"/>
              <a:t>(</a:t>
            </a:r>
            <a:r>
              <a:rPr lang="en-US" u="sng" dirty="0"/>
              <a:t>Lucas, lie, Nicholas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			arguments 			Subject or verb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verb	   function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08745" y="2862197"/>
            <a:ext cx="0" cy="463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22937" y="2855934"/>
            <a:ext cx="0" cy="2379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50488" y="3206663"/>
            <a:ext cx="839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369502" y="3457184"/>
            <a:ext cx="300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578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26926"/>
            <a:ext cx="8915400" cy="498429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i="1" dirty="0"/>
              <a:t>“Propositions capture part of the meaning shared with other sentences.”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/>
              <a:t>                                                                                       </a:t>
            </a:r>
            <a:r>
              <a:rPr lang="en-US" dirty="0"/>
              <a:t>(</a:t>
            </a:r>
            <a:r>
              <a:rPr lang="en-US" dirty="0" err="1"/>
              <a:t>Rambaud</a:t>
            </a:r>
            <a:r>
              <a:rPr lang="en-US" dirty="0"/>
              <a:t>, 2012:25)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Sentence Realizations:</a:t>
            </a:r>
          </a:p>
          <a:p>
            <a:pPr>
              <a:buAutoNum type="arabicParenBoth"/>
            </a:pPr>
            <a:r>
              <a:rPr lang="en-US" i="1" dirty="0" smtClean="0"/>
              <a:t>Lucas </a:t>
            </a:r>
            <a:r>
              <a:rPr lang="en-US" i="1" dirty="0"/>
              <a:t>told Nicholas a </a:t>
            </a:r>
            <a:r>
              <a:rPr lang="en-US" i="1" dirty="0" smtClean="0"/>
              <a:t>lie</a:t>
            </a:r>
          </a:p>
          <a:p>
            <a:pPr>
              <a:buFont typeface="Wingdings 3" charset="2"/>
              <a:buAutoNum type="arabicParenBoth"/>
            </a:pPr>
            <a:r>
              <a:rPr lang="en-US" i="1" dirty="0" smtClean="0"/>
              <a:t>Did Lucas </a:t>
            </a:r>
            <a:r>
              <a:rPr lang="en-US" i="1" dirty="0"/>
              <a:t>tell Nicholas a lie</a:t>
            </a:r>
            <a:r>
              <a:rPr lang="en-US" dirty="0"/>
              <a:t>? </a:t>
            </a:r>
            <a:endParaRPr lang="en-US" dirty="0" smtClean="0"/>
          </a:p>
          <a:p>
            <a:pPr>
              <a:buFont typeface="Wingdings 3" charset="2"/>
              <a:buAutoNum type="arabicParenBoth"/>
            </a:pPr>
            <a:r>
              <a:rPr lang="en-US" i="1" dirty="0"/>
              <a:t>Lucas, tell Nicholas a lie!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statement, </a:t>
            </a:r>
            <a:r>
              <a:rPr lang="en-US" dirty="0"/>
              <a:t>the question </a:t>
            </a:r>
            <a:r>
              <a:rPr lang="en-US" dirty="0" smtClean="0"/>
              <a:t>and the command might be </a:t>
            </a:r>
            <a:r>
              <a:rPr lang="en-US" dirty="0"/>
              <a:t>seen to share a propositional element: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LUCAS </a:t>
            </a:r>
            <a:r>
              <a:rPr lang="en-US" dirty="0"/>
              <a:t>TELL NICHOLAS </a:t>
            </a:r>
            <a:r>
              <a:rPr lang="en-US" dirty="0" smtClean="0"/>
              <a:t>LIE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26926"/>
            <a:ext cx="8915400" cy="49842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Sentence (1), (2). And (3) make </a:t>
            </a:r>
            <a:r>
              <a:rPr lang="en-US" dirty="0"/>
              <a:t>the speaker do different </a:t>
            </a:r>
            <a:r>
              <a:rPr lang="en-US" dirty="0" smtClean="0"/>
              <a:t>things and result in different action of listeners.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with </a:t>
            </a:r>
            <a:r>
              <a:rPr lang="en-US" dirty="0" smtClean="0"/>
              <a:t>proposition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LUCAS </a:t>
            </a:r>
            <a:r>
              <a:rPr lang="en-US" dirty="0"/>
              <a:t>TELL NICHOLAS LIE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sentence may function as</a:t>
            </a:r>
            <a:endParaRPr lang="en-US" dirty="0"/>
          </a:p>
          <a:p>
            <a:pPr>
              <a:buAutoNum type="arabicParenBoth"/>
            </a:pPr>
            <a:r>
              <a:rPr lang="en-US" dirty="0" smtClean="0"/>
              <a:t>assert </a:t>
            </a:r>
            <a:r>
              <a:rPr lang="en-US" dirty="0"/>
              <a:t>it as a past </a:t>
            </a:r>
            <a:r>
              <a:rPr lang="en-US" dirty="0" smtClean="0"/>
              <a:t>event</a:t>
            </a:r>
          </a:p>
          <a:p>
            <a:pPr>
              <a:buFont typeface="Wingdings 3" charset="2"/>
              <a:buAutoNum type="arabicParenBoth"/>
            </a:pPr>
            <a:r>
              <a:rPr lang="en-US" dirty="0"/>
              <a:t>question it </a:t>
            </a:r>
          </a:p>
          <a:p>
            <a:pPr>
              <a:buFont typeface="Wingdings 3" charset="2"/>
              <a:buAutoNum type="arabicParenBoth"/>
            </a:pPr>
            <a:r>
              <a:rPr lang="en-US" dirty="0" smtClean="0"/>
              <a:t>request someone </a:t>
            </a:r>
            <a:r>
              <a:rPr lang="en-US" dirty="0"/>
              <a:t>to perform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 result, we see that propositions capture </a:t>
            </a:r>
            <a:r>
              <a:rPr lang="en-US" dirty="0" smtClean="0"/>
              <a:t>only </a:t>
            </a:r>
            <a:r>
              <a:rPr lang="en-US" b="1" dirty="0" smtClean="0"/>
              <a:t>part </a:t>
            </a:r>
            <a:r>
              <a:rPr lang="en-US" b="1" dirty="0"/>
              <a:t>of the meaning of a sentence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7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Semantic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6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887" y="1785937"/>
            <a:ext cx="637222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26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Exercises</a:t>
            </a:r>
            <a:br>
              <a:rPr lang="en-US" dirty="0" smtClean="0"/>
            </a:br>
            <a:r>
              <a:rPr lang="en-US" sz="2000" dirty="0" smtClean="0"/>
              <a:t>Represent </a:t>
            </a:r>
            <a:r>
              <a:rPr lang="en-US" sz="2000" dirty="0"/>
              <a:t>formulas for </a:t>
            </a:r>
            <a:r>
              <a:rPr lang="en-US" sz="2000" dirty="0" smtClean="0"/>
              <a:t>propositions in the following sentences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War ended.</a:t>
            </a:r>
          </a:p>
          <a:p>
            <a:pPr>
              <a:buAutoNum type="arabicPeriod"/>
            </a:pPr>
            <a:r>
              <a:rPr lang="en-US" dirty="0" smtClean="0"/>
              <a:t>Mathew broke the glass.</a:t>
            </a:r>
          </a:p>
          <a:p>
            <a:pPr>
              <a:buAutoNum type="arabicPeriod"/>
            </a:pPr>
            <a:r>
              <a:rPr lang="en-US" dirty="0" smtClean="0"/>
              <a:t>Peter was hit by John.</a:t>
            </a:r>
          </a:p>
          <a:p>
            <a:pPr>
              <a:buAutoNum type="arabicPeriod"/>
            </a:pPr>
            <a:r>
              <a:rPr lang="en-US" dirty="0" smtClean="0"/>
              <a:t>John, close your eyes!</a:t>
            </a:r>
          </a:p>
          <a:p>
            <a:pPr>
              <a:buAutoNum type="arabicPeriod"/>
            </a:pPr>
            <a:r>
              <a:rPr lang="en-US" dirty="0" smtClean="0"/>
              <a:t>John rejected me.</a:t>
            </a:r>
          </a:p>
          <a:p>
            <a:pPr>
              <a:buAutoNum type="arabicPeriod"/>
            </a:pPr>
            <a:r>
              <a:rPr lang="en-US" dirty="0" smtClean="0"/>
              <a:t>The city was destructed by someone.</a:t>
            </a:r>
          </a:p>
          <a:p>
            <a:pPr>
              <a:buAutoNum type="arabicPeriod"/>
            </a:pPr>
            <a:r>
              <a:rPr lang="en-US" dirty="0" smtClean="0"/>
              <a:t>Can you give me a hand?</a:t>
            </a:r>
          </a:p>
          <a:p>
            <a:pPr>
              <a:buAutoNum type="arabicPeriod"/>
            </a:pPr>
            <a:r>
              <a:rPr lang="en-US" dirty="0" smtClean="0"/>
              <a:t>John, jumping over the fence, ran, and dove into the lake.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8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AutoNum type="arabicPeriod"/>
            </a:pPr>
            <a:r>
              <a:rPr lang="en-US" dirty="0" smtClean="0"/>
              <a:t>Propositions </a:t>
            </a:r>
            <a:r>
              <a:rPr lang="en-US" dirty="0"/>
              <a:t>thus are </a:t>
            </a:r>
            <a:r>
              <a:rPr lang="en-US" dirty="0" smtClean="0"/>
              <a:t>descriptions of </a:t>
            </a:r>
            <a:r>
              <a:rPr lang="en-US" dirty="0"/>
              <a:t>states of affairs which some writers see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as </a:t>
            </a:r>
            <a:r>
              <a:rPr lang="en-US" dirty="0"/>
              <a:t>a basic element of </a:t>
            </a:r>
            <a:r>
              <a:rPr lang="en-US" dirty="0" smtClean="0"/>
              <a:t>sentence meaning.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AutoNum type="arabicPeriod" startAt="2"/>
            </a:pPr>
            <a:r>
              <a:rPr lang="en-US" dirty="0" smtClean="0"/>
              <a:t>This </a:t>
            </a:r>
            <a:r>
              <a:rPr lang="en-US" dirty="0"/>
              <a:t>has to do with the logical structure of sentences, which </a:t>
            </a:r>
            <a:r>
              <a:rPr lang="en-US" dirty="0" smtClean="0"/>
              <a:t>capture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more abstract component of information transmission.</a:t>
            </a:r>
            <a:endParaRPr lang="en-US" dirty="0"/>
          </a:p>
          <a:p>
            <a:pPr>
              <a:buAutoNum type="arabicPeriod" startAt="3"/>
            </a:pPr>
            <a:r>
              <a:rPr lang="en-US" dirty="0" smtClean="0"/>
              <a:t>The skeleton </a:t>
            </a:r>
            <a:r>
              <a:rPr lang="en-US" dirty="0"/>
              <a:t>of </a:t>
            </a:r>
            <a:r>
              <a:rPr lang="en-US" dirty="0" smtClean="0"/>
              <a:t>information is</a:t>
            </a:r>
            <a:r>
              <a:rPr lang="en-US" dirty="0"/>
              <a:t> </a:t>
            </a:r>
            <a:r>
              <a:rPr lang="en-US" dirty="0" smtClean="0"/>
              <a:t>function </a:t>
            </a:r>
            <a:r>
              <a:rPr lang="en-US" dirty="0"/>
              <a:t>and </a:t>
            </a:r>
            <a:r>
              <a:rPr lang="en-US" dirty="0" smtClean="0"/>
              <a:t>arguments.</a:t>
            </a:r>
          </a:p>
          <a:p>
            <a:pPr>
              <a:buAutoNum type="arabicPeriod" startAt="3"/>
            </a:pPr>
            <a:r>
              <a:rPr lang="en-US" dirty="0" smtClean="0"/>
              <a:t>Function = predicates</a:t>
            </a:r>
          </a:p>
          <a:p>
            <a:pPr>
              <a:buAutoNum type="arabicPeriod" startAt="3"/>
            </a:pPr>
            <a:r>
              <a:rPr lang="en-US" dirty="0" smtClean="0"/>
              <a:t>Arguments take specific roles in proposition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1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covers 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of the meaning of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constituent and expression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language, and also of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meaning relationships 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Wierzbicka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1988:1</a:t>
            </a:r>
            <a:r>
              <a:rPr lang="en-US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asic building block for language is a form paired with its meaning (Allan, 2001:6)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lexical item;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“bundle” of semantic properties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Carstairs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2002:13; Larson, 1998:59)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situation/state of affairs expressed in a sentence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23978" y="3858016"/>
            <a:ext cx="0" cy="438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74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Class</a:t>
            </a:r>
            <a:br>
              <a:rPr lang="en-US" dirty="0" smtClean="0"/>
            </a:br>
            <a:r>
              <a:rPr lang="en-US" sz="1400" dirty="0" smtClean="0"/>
              <a:t>Sharing semantic properties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[+PARENT]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Mother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Entity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[+FEMALE]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[+ADULT]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									[+HUMAN]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THING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[+PARENT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              (all animate beings, natural or supernatural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Father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Entity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[+MALE]                    and all inanimate entities;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boy, angel,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   	     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ghost, stone, galaxy, idea, blood 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175332" y="4492683"/>
            <a:ext cx="4131" cy="4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4709786" y="2617944"/>
            <a:ext cx="3832965" cy="2166998"/>
            <a:chOff x="4709786" y="2617944"/>
            <a:chExt cx="3832965" cy="216699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179463" y="3419613"/>
              <a:ext cx="5511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179463" y="2617944"/>
              <a:ext cx="5511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179463" y="4016694"/>
              <a:ext cx="5511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179463" y="4780781"/>
              <a:ext cx="5511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709786" y="3734313"/>
              <a:ext cx="383296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170090" y="2617944"/>
              <a:ext cx="0" cy="8016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179463" y="4016694"/>
              <a:ext cx="0" cy="768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4709786" y="3018773"/>
            <a:ext cx="0" cy="116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893479" y="4743203"/>
            <a:ext cx="0" cy="567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67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Class</a:t>
            </a:r>
            <a:br>
              <a:rPr lang="en-US" dirty="0"/>
            </a:br>
            <a:r>
              <a:rPr lang="en-US" sz="1400" dirty="0"/>
              <a:t>Sharing semantic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			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 RELATING TO PEOPLE]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Imprudent  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Quality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[- GOOD MANNER]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		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[+ASCRIBE TO THING]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												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 RELATING TO INSTITUTION]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Impertinent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		    Quality		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[- GOOD MANNER]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									[+ ASCRIBE TO THING]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ATTRIBUTE					   Modifiers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(all those attributes of quality or quantity ascribe to any		(Adjectives, Adverbs)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THING or EVENT: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long, thick, soft, rough, slowly,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suddenly, few, all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51737" y="5010411"/>
            <a:ext cx="1315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5887233" y="2605414"/>
            <a:ext cx="2705622" cy="2219193"/>
            <a:chOff x="5887233" y="2605414"/>
            <a:chExt cx="2705622" cy="2219193"/>
          </a:xfrm>
        </p:grpSpPr>
        <p:grpSp>
          <p:nvGrpSpPr>
            <p:cNvPr id="26" name="Group 25"/>
            <p:cNvGrpSpPr/>
            <p:nvPr/>
          </p:nvGrpSpPr>
          <p:grpSpPr>
            <a:xfrm>
              <a:off x="5887233" y="3068876"/>
              <a:ext cx="0" cy="1755731"/>
              <a:chOff x="5887233" y="3068876"/>
              <a:chExt cx="0" cy="1755731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5887233" y="3068876"/>
                <a:ext cx="0" cy="6764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887233" y="4148202"/>
                <a:ext cx="0" cy="6764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>
              <a:off x="8054236" y="2605414"/>
              <a:ext cx="538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054236" y="3183699"/>
              <a:ext cx="538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54236" y="4210832"/>
              <a:ext cx="538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054236" y="3649250"/>
              <a:ext cx="538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054236" y="2605414"/>
              <a:ext cx="0" cy="5782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056324" y="3632547"/>
              <a:ext cx="0" cy="5782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23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Class</a:t>
            </a:r>
            <a:br>
              <a:rPr lang="en-US" dirty="0"/>
            </a:br>
            <a:r>
              <a:rPr lang="en-US" sz="1400" dirty="0"/>
              <a:t>Sharing semantic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	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 GO THROUGH THE AIR]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Fly	  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 POSITIONAL CHANGE]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[+CHANGE OF STATE]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[+ MOTION]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												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 GO ON FOOT]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Walk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	    Process	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[+ POSITIONAL CHAGE]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							[+ CHANGE OF STATE]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 MOTION]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EVENT		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Verbs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(all action, change of state, and experiences: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eat, run, think, stretch, melt, smile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098093" y="2630466"/>
            <a:ext cx="2680570" cy="2605413"/>
            <a:chOff x="5098093" y="2630466"/>
            <a:chExt cx="2680570" cy="2605413"/>
          </a:xfrm>
        </p:grpSpPr>
        <p:grpSp>
          <p:nvGrpSpPr>
            <p:cNvPr id="14" name="Group 13"/>
            <p:cNvGrpSpPr/>
            <p:nvPr/>
          </p:nvGrpSpPr>
          <p:grpSpPr>
            <a:xfrm>
              <a:off x="5098093" y="3181610"/>
              <a:ext cx="0" cy="1755731"/>
              <a:chOff x="5887233" y="3068876"/>
              <a:chExt cx="0" cy="1755731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5887233" y="3068876"/>
                <a:ext cx="0" cy="6764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887233" y="4148202"/>
                <a:ext cx="0" cy="6764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/>
            <p:cNvCxnSpPr/>
            <p:nvPr/>
          </p:nvCxnSpPr>
          <p:spPr>
            <a:xfrm>
              <a:off x="6463430" y="5235879"/>
              <a:ext cx="13152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7064679" y="2630466"/>
              <a:ext cx="5260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064679" y="3409167"/>
              <a:ext cx="5260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106432" y="3887244"/>
              <a:ext cx="5260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106432" y="4678471"/>
              <a:ext cx="5260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064679" y="2630466"/>
              <a:ext cx="0" cy="7766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106432" y="3887244"/>
              <a:ext cx="0" cy="7766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3748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Class</a:t>
            </a:r>
            <a:br>
              <a:rPr lang="en-US" dirty="0"/>
            </a:br>
            <a:r>
              <a:rPr lang="en-US" sz="1400" dirty="0"/>
              <a:t>Sharing semantic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		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 ADDITION]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		   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Relation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		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[+RELATION POSITED BETWEEN TWO]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													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 OPPOSITE]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But		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		    Relation					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														[+ RELATION POSITED BETWEEN TOW]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RELATIONS		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Preposition or Conjunction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(all those relations posited between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any two of the other semantic units: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with, by, because, since, before, therefore, or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851737" y="5010411"/>
            <a:ext cx="13152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837129" y="2621594"/>
            <a:ext cx="2235896" cy="2131511"/>
            <a:chOff x="5837129" y="2621594"/>
            <a:chExt cx="2235896" cy="2131511"/>
          </a:xfrm>
        </p:grpSpPr>
        <p:grpSp>
          <p:nvGrpSpPr>
            <p:cNvPr id="26" name="Group 25"/>
            <p:cNvGrpSpPr/>
            <p:nvPr/>
          </p:nvGrpSpPr>
          <p:grpSpPr>
            <a:xfrm>
              <a:off x="5837129" y="2997374"/>
              <a:ext cx="0" cy="1755731"/>
              <a:chOff x="5887233" y="3068876"/>
              <a:chExt cx="0" cy="1755731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5887233" y="3068876"/>
                <a:ext cx="0" cy="6764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887233" y="4148202"/>
                <a:ext cx="0" cy="67640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>
              <a:off x="7534406" y="2621594"/>
              <a:ext cx="538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534406" y="3205621"/>
              <a:ext cx="538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534406" y="4255717"/>
              <a:ext cx="538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534406" y="3664906"/>
              <a:ext cx="538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534406" y="2621594"/>
              <a:ext cx="0" cy="5782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534406" y="3664906"/>
              <a:ext cx="0" cy="5782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249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5233"/>
            <a:ext cx="8915400" cy="459598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Summary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relationship between semantic class and grammatical class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THINGS 		………………… nouns, pronouns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EVENTS 		………………… verbs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ATTRIBUTES	………………… adjectives, adverbs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RELATIONS	……………….... conjunctions, prepositions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9535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8170" y="1252603"/>
            <a:ext cx="8915400" cy="385801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EXERCISES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Define semantic class of each following lexical item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crawl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balloon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heeky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ousy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devil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wisdom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</a:p>
          <a:p>
            <a:pPr>
              <a:spcBef>
                <a:spcPts val="0"/>
              </a:spcBef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183532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631</TotalTime>
  <Words>622</Words>
  <Application>Microsoft Office PowerPoint</Application>
  <PresentationFormat>Widescreen</PresentationFormat>
  <Paragraphs>201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Symbol</vt:lpstr>
      <vt:lpstr>Times New Roman</vt:lpstr>
      <vt:lpstr>Wingdings 3</vt:lpstr>
      <vt:lpstr>Wisp</vt:lpstr>
      <vt:lpstr>Propositions</vt:lpstr>
      <vt:lpstr>Overview</vt:lpstr>
      <vt:lpstr>Semantic Perspectives</vt:lpstr>
      <vt:lpstr>Semantic Class Sharing semantic properties</vt:lpstr>
      <vt:lpstr>Semantic Class Sharing semantic properties</vt:lpstr>
      <vt:lpstr>Semantic Class Sharing semantic properties</vt:lpstr>
      <vt:lpstr>Semantic Class Sharing semantic properties</vt:lpstr>
      <vt:lpstr>PowerPoint Presentation</vt:lpstr>
      <vt:lpstr>PowerPoint Presentation</vt:lpstr>
      <vt:lpstr>Propositions</vt:lpstr>
      <vt:lpstr>Utterances, sentences and propositions</vt:lpstr>
      <vt:lpstr>Utterances, sentences and propositions</vt:lpstr>
      <vt:lpstr>summarize</vt:lpstr>
      <vt:lpstr>Definition</vt:lpstr>
      <vt:lpstr>The concept of argument structure</vt:lpstr>
      <vt:lpstr>Proposition Structure</vt:lpstr>
      <vt:lpstr>Fx (a,b)</vt:lpstr>
      <vt:lpstr>PowerPoint Presentation</vt:lpstr>
      <vt:lpstr>PowerPoint Presentation</vt:lpstr>
      <vt:lpstr>PowerPoint Presentation</vt:lpstr>
      <vt:lpstr>Exercises Represent formulas for propositions in the following sentences 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Propositions</dc:title>
  <dc:creator>Retno</dc:creator>
  <cp:lastModifiedBy>Retno</cp:lastModifiedBy>
  <cp:revision>41</cp:revision>
  <dcterms:created xsi:type="dcterms:W3CDTF">2020-04-20T06:05:02Z</dcterms:created>
  <dcterms:modified xsi:type="dcterms:W3CDTF">2020-04-21T02:40:18Z</dcterms:modified>
</cp:coreProperties>
</file>