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8" r:id="rId6"/>
    <p:sldId id="259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81" r:id="rId20"/>
    <p:sldId id="269" r:id="rId21"/>
    <p:sldId id="270" r:id="rId22"/>
    <p:sldId id="280" r:id="rId23"/>
    <p:sldId id="271" r:id="rId24"/>
    <p:sldId id="272" r:id="rId25"/>
    <p:sldId id="273" r:id="rId26"/>
    <p:sldId id="277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C502-6A0A-41B6-876E-5408590A9D87}" type="datetimeFigureOut">
              <a:rPr lang="id-ID" smtClean="0"/>
              <a:pPr/>
              <a:t>21/04/2020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F1658-621B-4E44-B6F3-81B56D69629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Komik</a:t>
            </a:r>
            <a:r>
              <a:rPr lang="en-US" b="1" dirty="0" smtClean="0"/>
              <a:t>; </a:t>
            </a:r>
            <a:r>
              <a:rPr lang="en-US" b="1" dirty="0" err="1" smtClean="0"/>
              <a:t>Squential</a:t>
            </a:r>
            <a:r>
              <a:rPr lang="en-US" b="1" dirty="0" smtClean="0"/>
              <a:t> Art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Oleh</a:t>
            </a:r>
            <a:r>
              <a:rPr lang="en-US" b="1" dirty="0" smtClean="0">
                <a:solidFill>
                  <a:schemeClr val="bg1"/>
                </a:solidFill>
              </a:rPr>
              <a:t> Dr. K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Unsur</a:t>
            </a:r>
            <a:r>
              <a:rPr lang="en-US" b="1" dirty="0"/>
              <a:t>/</a:t>
            </a:r>
            <a:r>
              <a:rPr lang="en-US" b="1" dirty="0" err="1"/>
              <a:t>Elemen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Komik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Nurgiantoro</a:t>
            </a:r>
            <a:r>
              <a:rPr lang="en-US" dirty="0"/>
              <a:t> (2010: 23)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instrinsik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yang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sastra</a:t>
            </a:r>
            <a:r>
              <a:rPr lang="en-US" dirty="0"/>
              <a:t>,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, plot, </a:t>
            </a:r>
            <a:r>
              <a:rPr lang="en-US" dirty="0" err="1"/>
              <a:t>penokohan</a:t>
            </a:r>
            <a:r>
              <a:rPr lang="en-US" dirty="0"/>
              <a:t>, </a:t>
            </a:r>
            <a:r>
              <a:rPr lang="en-US" dirty="0" err="1"/>
              <a:t>tema</a:t>
            </a:r>
            <a:r>
              <a:rPr lang="en-US" dirty="0"/>
              <a:t>, </a:t>
            </a:r>
            <a:r>
              <a:rPr lang="en-US" dirty="0" err="1"/>
              <a:t>latar</a:t>
            </a:r>
            <a:r>
              <a:rPr lang="en-US" dirty="0"/>
              <a:t>,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penceritaan</a:t>
            </a:r>
            <a:r>
              <a:rPr lang="en-US" dirty="0"/>
              <a:t>,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  <p:pic>
        <p:nvPicPr>
          <p:cNvPr id="2050" name="Picture 2" descr="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8267098" cy="154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stereotyping</a:t>
            </a:r>
            <a:endParaRPr lang="id-ID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stereo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8743839" cy="310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Simbolisme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paka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858148" cy="46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 descr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45493" t="26791" r="26180" b="15379"/>
          <a:stretch>
            <a:fillRect/>
          </a:stretch>
        </p:blipFill>
        <p:spPr bwMode="auto">
          <a:xfrm>
            <a:off x="1857356" y="-1"/>
            <a:ext cx="5286412" cy="68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Picture 9"/>
          <p:cNvPicPr>
            <a:picLocks noChangeAspect="1" noChangeArrowheads="1"/>
          </p:cNvPicPr>
          <p:nvPr/>
        </p:nvPicPr>
        <p:blipFill>
          <a:blip r:embed="rId2"/>
          <a:srcRect l="38298" t="25586" r="37550" b="23355"/>
          <a:stretch>
            <a:fillRect/>
          </a:stretch>
        </p:blipFill>
        <p:spPr bwMode="auto">
          <a:xfrm>
            <a:off x="2071670" y="0"/>
            <a:ext cx="5286380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Menu</a:t>
            </a:r>
            <a:r>
              <a:rPr lang="id-ID" dirty="0"/>
              <a:t>r</a:t>
            </a:r>
            <a:r>
              <a:rPr lang="en-US" dirty="0" err="1"/>
              <a:t>ut</a:t>
            </a:r>
            <a:r>
              <a:rPr lang="en-US" dirty="0"/>
              <a:t> Michael (2011),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komik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diantaranya</a:t>
            </a:r>
            <a:r>
              <a:rPr lang="en-US" dirty="0"/>
              <a:t>:</a:t>
            </a:r>
            <a:endParaRPr lang="id-ID" dirty="0"/>
          </a:p>
          <a:p>
            <a:r>
              <a:rPr lang="en-US" i="1" dirty="0"/>
              <a:t>Cartoon </a:t>
            </a:r>
            <a:r>
              <a:rPr lang="en-US" i="1" dirty="0" smtClean="0"/>
              <a:t>style</a:t>
            </a:r>
          </a:p>
          <a:p>
            <a:r>
              <a:rPr lang="en-US" i="1" dirty="0" err="1"/>
              <a:t>Semicartoon</a:t>
            </a:r>
            <a:r>
              <a:rPr lang="en-US" i="1" dirty="0"/>
              <a:t> style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semirealism</a:t>
            </a:r>
            <a:r>
              <a:rPr lang="en-US" i="1" dirty="0"/>
              <a:t> style</a:t>
            </a:r>
            <a:r>
              <a:rPr lang="en-US" dirty="0" smtClean="0"/>
              <a:t>.</a:t>
            </a:r>
          </a:p>
          <a:p>
            <a:r>
              <a:rPr lang="en-US" i="1" dirty="0"/>
              <a:t>Realism style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 smtClean="0"/>
              <a:t>realis</a:t>
            </a:r>
            <a:endParaRPr lang="en-US" dirty="0" smtClean="0"/>
          </a:p>
          <a:p>
            <a:r>
              <a:rPr lang="en-US" i="1" dirty="0"/>
              <a:t>Fine art </a:t>
            </a:r>
            <a:r>
              <a:rPr lang="en-US" i="1" dirty="0" smtClean="0"/>
              <a:t>style</a:t>
            </a:r>
          </a:p>
          <a:p>
            <a:r>
              <a:rPr lang="en-US" i="1" dirty="0" smtClean="0"/>
              <a:t>Digital style; 2D/3D</a:t>
            </a:r>
          </a:p>
          <a:p>
            <a:r>
              <a:rPr lang="en-US" i="1" dirty="0" err="1" smtClean="0"/>
              <a:t>Hybird</a:t>
            </a:r>
            <a:r>
              <a:rPr lang="en-US" i="1" dirty="0" smtClean="0"/>
              <a:t> style (meme style)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/>
              <a:t>Bahasa</a:t>
            </a:r>
            <a:r>
              <a:rPr lang="en-US" b="1" dirty="0"/>
              <a:t> </a:t>
            </a:r>
            <a:r>
              <a:rPr lang="en-US" b="1" dirty="0" err="1"/>
              <a:t>komik</a:t>
            </a:r>
            <a:r>
              <a:rPr lang="id-ID" b="1" dirty="0"/>
              <a:t/>
            </a:r>
            <a:br>
              <a:rPr lang="id-ID" b="1" dirty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Balon</a:t>
            </a:r>
            <a:r>
              <a:rPr lang="en-US" b="1" dirty="0"/>
              <a:t> </a:t>
            </a:r>
            <a:r>
              <a:rPr lang="en-US" b="1" dirty="0" err="1"/>
              <a:t>kata</a:t>
            </a:r>
            <a:r>
              <a:rPr lang="en-US" b="1" dirty="0"/>
              <a:t> </a:t>
            </a:r>
            <a:endParaRPr lang="id-ID" b="1" dirty="0"/>
          </a:p>
          <a:p>
            <a:r>
              <a:rPr lang="en-US" sz="2400" dirty="0" err="1">
                <a:latin typeface="+mj-lt"/>
              </a:rPr>
              <a:t>Menurut</a:t>
            </a:r>
            <a:r>
              <a:rPr lang="en-US" sz="2400" dirty="0">
                <a:latin typeface="+mj-lt"/>
              </a:rPr>
              <a:t> Eisner (2008: 24) </a:t>
            </a:r>
            <a:r>
              <a:rPr lang="en-US" sz="2400" dirty="0" err="1">
                <a:latin typeface="+mj-lt"/>
              </a:rPr>
              <a:t>balon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kata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merupakan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alat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digunakan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secara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terpaksa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berusaha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menangkap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membuat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terlihat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unsur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tak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terlihat</a:t>
            </a:r>
            <a:r>
              <a:rPr lang="en-US" sz="2400" dirty="0">
                <a:latin typeface="+mj-lt"/>
              </a:rPr>
              <a:t>: </a:t>
            </a:r>
            <a:r>
              <a:rPr lang="en-US" sz="2400" dirty="0" err="1">
                <a:latin typeface="+mj-lt"/>
              </a:rPr>
              <a:t>suara</a:t>
            </a:r>
            <a:r>
              <a:rPr lang="en-US" sz="2400" dirty="0">
                <a:latin typeface="+mj-lt"/>
              </a:rPr>
              <a:t>. </a:t>
            </a:r>
            <a:endParaRPr lang="id-ID" sz="2400" dirty="0">
              <a:latin typeface="+mj-lt"/>
            </a:endParaRPr>
          </a:p>
        </p:txBody>
      </p:sp>
      <p:pic>
        <p:nvPicPr>
          <p:cNvPr id="7170" name="Picture 2" descr="balon kata will eisner"/>
          <p:cNvPicPr>
            <a:picLocks noChangeAspect="1" noChangeArrowheads="1"/>
          </p:cNvPicPr>
          <p:nvPr/>
        </p:nvPicPr>
        <p:blipFill>
          <a:blip r:embed="rId2"/>
          <a:srcRect b="55705"/>
          <a:stretch>
            <a:fillRect/>
          </a:stretch>
        </p:blipFill>
        <p:spPr bwMode="auto">
          <a:xfrm>
            <a:off x="1142976" y="4714884"/>
            <a:ext cx="6950670" cy="197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Adegan</a:t>
            </a:r>
            <a:endParaRPr lang="en-US" b="1" dirty="0" smtClean="0"/>
          </a:p>
          <a:p>
            <a:r>
              <a:rPr lang="en-US" dirty="0" err="1" smtClean="0"/>
              <a:t>Adegan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tingkah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polah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/</a:t>
            </a:r>
            <a:r>
              <a:rPr lang="en-US" dirty="0" err="1" smtClean="0"/>
              <a:t>tokoh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pula </a:t>
            </a:r>
            <a:r>
              <a:rPr lang="en-US" dirty="0" err="1" smtClean="0"/>
              <a:t>settingnya</a:t>
            </a:r>
            <a:r>
              <a:rPr lang="en-US" dirty="0" smtClean="0"/>
              <a:t> (</a:t>
            </a:r>
            <a:r>
              <a:rPr lang="en-US" dirty="0" err="1" smtClean="0"/>
              <a:t>waktu-tempat-sosial</a:t>
            </a:r>
            <a:r>
              <a:rPr lang="en-US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Onomatopea</a:t>
            </a:r>
            <a:endParaRPr lang="en-US" b="1" dirty="0" smtClean="0"/>
          </a:p>
          <a:p>
            <a:r>
              <a:rPr lang="en-US" dirty="0" err="1" smtClean="0"/>
              <a:t>Tiruan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/</a:t>
            </a:r>
            <a:r>
              <a:rPr lang="en-US" dirty="0" err="1" smtClean="0"/>
              <a:t>binantang</a:t>
            </a:r>
            <a:r>
              <a:rPr lang="en-US" dirty="0" smtClean="0"/>
              <a:t>, yang </a:t>
            </a:r>
            <a:r>
              <a:rPr lang="en-US" dirty="0" err="1" smtClean="0"/>
              <a:t>dituliskan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tipografi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21.onomatopoe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870"/>
            <a:ext cx="9144000" cy="6755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Definisi</a:t>
            </a:r>
            <a:r>
              <a:rPr lang="en-US" b="1" dirty="0" smtClean="0"/>
              <a:t> </a:t>
            </a:r>
            <a:r>
              <a:rPr lang="en-US" b="1" dirty="0" err="1" smtClean="0"/>
              <a:t>Komik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Komik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sastra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,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beragam</a:t>
            </a:r>
            <a:r>
              <a:rPr lang="en-US" sz="2400" dirty="0"/>
              <a:t>, Eisner (2008: 1)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komikus</a:t>
            </a:r>
            <a:r>
              <a:rPr lang="en-US" sz="2400" dirty="0"/>
              <a:t> senior </a:t>
            </a:r>
            <a:r>
              <a:rPr lang="en-US" sz="2400" dirty="0" err="1"/>
              <a:t>Amerika</a:t>
            </a:r>
            <a:r>
              <a:rPr lang="en-US" sz="2400" dirty="0"/>
              <a:t> </a:t>
            </a:r>
            <a:r>
              <a:rPr lang="en-US" sz="2400" dirty="0" err="1"/>
              <a:t>mengistilahkannya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 </a:t>
            </a:r>
            <a:r>
              <a:rPr lang="en-US" sz="2400" dirty="0" err="1"/>
              <a:t>berurutan</a:t>
            </a:r>
            <a:r>
              <a:rPr lang="en-US" sz="2400" dirty="0"/>
              <a:t>/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berurutan</a:t>
            </a:r>
            <a:r>
              <a:rPr lang="en-US" sz="2400" dirty="0"/>
              <a:t> (</a:t>
            </a:r>
            <a:r>
              <a:rPr lang="en-US" sz="2400" i="1" dirty="0"/>
              <a:t>sequential art</a:t>
            </a:r>
            <a:r>
              <a:rPr lang="en-US" sz="2400" dirty="0"/>
              <a:t>).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Sementara</a:t>
            </a:r>
            <a:r>
              <a:rPr lang="en-US" sz="2400" dirty="0" smtClean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McCloud (2001: 20) </a:t>
            </a:r>
            <a:r>
              <a:rPr lang="en-US" sz="2400" dirty="0" err="1"/>
              <a:t>komik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gambar-gambar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lambang-lambang</a:t>
            </a:r>
            <a:r>
              <a:rPr lang="en-US" sz="2400" dirty="0"/>
              <a:t> lain yang </a:t>
            </a:r>
            <a:r>
              <a:rPr lang="en-US" sz="2400" dirty="0" err="1"/>
              <a:t>terjukstaposisi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tanggapan</a:t>
            </a:r>
            <a:r>
              <a:rPr lang="en-US" sz="2400" dirty="0"/>
              <a:t> </a:t>
            </a:r>
            <a:r>
              <a:rPr lang="en-US" sz="2400" dirty="0" err="1"/>
              <a:t>estetis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pembacanya</a:t>
            </a:r>
            <a:r>
              <a:rPr lang="en-US" sz="2400" dirty="0"/>
              <a:t>. 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Panel</a:t>
            </a:r>
            <a:endParaRPr lang="id-ID" b="1" dirty="0"/>
          </a:p>
          <a:p>
            <a:r>
              <a:rPr lang="en-US" dirty="0" err="1"/>
              <a:t>Menurut</a:t>
            </a:r>
            <a:r>
              <a:rPr lang="en-US" dirty="0"/>
              <a:t> Eisner (2008: 44) panel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kontainer</a:t>
            </a:r>
            <a:r>
              <a:rPr lang="en-US" dirty="0"/>
              <a:t>, panel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. Panel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meletakkan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non verbal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skuensial</a:t>
            </a:r>
            <a:r>
              <a:rPr lang="en-US" dirty="0"/>
              <a:t>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balon panel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1357290" y="214290"/>
            <a:ext cx="6643734" cy="615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960x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0"/>
            <a:ext cx="6500858" cy="6622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Closure</a:t>
            </a:r>
          </a:p>
          <a:p>
            <a:r>
              <a:rPr lang="en-US" dirty="0" smtClean="0"/>
              <a:t>McCloud </a:t>
            </a:r>
            <a:r>
              <a:rPr lang="en-US" dirty="0"/>
              <a:t>(2001: 70-72)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peralihan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, </a:t>
            </a:r>
            <a:r>
              <a:rPr lang="en-US" dirty="0" err="1"/>
              <a:t>peralihan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, </a:t>
            </a:r>
            <a:r>
              <a:rPr lang="en-US" dirty="0" err="1"/>
              <a:t>adegan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adegan</a:t>
            </a:r>
            <a:r>
              <a:rPr lang="en-US" dirty="0"/>
              <a:t>,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non </a:t>
            </a:r>
            <a:r>
              <a:rPr lang="en-US" i="1" dirty="0" err="1"/>
              <a:t>squiter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panel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4287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/>
              <a:t>peralihan</a:t>
            </a:r>
            <a:r>
              <a:rPr lang="en-US" dirty="0"/>
              <a:t> panel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peralihan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peralihan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subyek</a:t>
            </a:r>
            <a:endParaRPr lang="id-ID" dirty="0"/>
          </a:p>
        </p:txBody>
      </p:sp>
      <p:pic>
        <p:nvPicPr>
          <p:cNvPr id="4" name="Picture 3" descr="fungsi panel"/>
          <p:cNvPicPr>
            <a:picLocks noChangeAspect="1" noChangeArrowheads="1"/>
          </p:cNvPicPr>
          <p:nvPr/>
        </p:nvPicPr>
        <p:blipFill>
          <a:blip r:embed="rId2"/>
          <a:srcRect r="49960"/>
          <a:stretch>
            <a:fillRect/>
          </a:stretch>
        </p:blipFill>
        <p:spPr bwMode="auto">
          <a:xfrm>
            <a:off x="714348" y="0"/>
            <a:ext cx="8072462" cy="558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42" name="Picture 2" descr="fungsi panel"/>
          <p:cNvPicPr>
            <a:picLocks noChangeAspect="1" noChangeArrowheads="1"/>
          </p:cNvPicPr>
          <p:nvPr/>
        </p:nvPicPr>
        <p:blipFill>
          <a:blip r:embed="rId2"/>
          <a:srcRect l="50209"/>
          <a:stretch>
            <a:fillRect/>
          </a:stretch>
        </p:blipFill>
        <p:spPr bwMode="auto">
          <a:xfrm>
            <a:off x="0" y="-285776"/>
            <a:ext cx="8929718" cy="620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429264"/>
            <a:ext cx="8229600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peralihan</a:t>
            </a:r>
            <a:r>
              <a:rPr lang="en-US" sz="3200" dirty="0" smtClean="0"/>
              <a:t> </a:t>
            </a:r>
            <a:r>
              <a:rPr lang="en-US" sz="3200" dirty="0"/>
              <a:t>panel </a:t>
            </a:r>
            <a:r>
              <a:rPr lang="en-US" sz="3200" dirty="0" err="1"/>
              <a:t>adegan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adegan</a:t>
            </a:r>
            <a:r>
              <a:rPr lang="en-US" sz="3200" dirty="0"/>
              <a:t>, </a:t>
            </a:r>
            <a:r>
              <a:rPr lang="en-US" sz="3200" dirty="0" err="1"/>
              <a:t>peralihan</a:t>
            </a:r>
            <a:r>
              <a:rPr lang="en-US" sz="3200" dirty="0"/>
              <a:t> </a:t>
            </a:r>
            <a:r>
              <a:rPr lang="en-US" sz="3200" dirty="0" err="1"/>
              <a:t>aspek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aspek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peralihan</a:t>
            </a:r>
            <a:r>
              <a:rPr lang="en-US" sz="3200" dirty="0"/>
              <a:t> </a:t>
            </a:r>
            <a:r>
              <a:rPr lang="en-US" sz="3200" i="1" dirty="0"/>
              <a:t>non </a:t>
            </a:r>
            <a:r>
              <a:rPr lang="en-US" sz="3200" i="1" dirty="0" err="1"/>
              <a:t>squiter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 smtClean="0"/>
          </a:p>
          <a:p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onomatopea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tipografi</a:t>
            </a:r>
            <a:r>
              <a:rPr lang="en-US" dirty="0" smtClean="0"/>
              <a:t> </a:t>
            </a:r>
            <a:r>
              <a:rPr lang="en-US" dirty="0" err="1" smtClean="0"/>
              <a:t>onomatopea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balon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tipografi</a:t>
            </a:r>
            <a:r>
              <a:rPr lang="en-US" dirty="0" smtClean="0"/>
              <a:t> yang </a:t>
            </a:r>
            <a:r>
              <a:rPr lang="en-US" dirty="0" err="1" smtClean="0"/>
              <a:t>ekspresif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+mj-lt"/>
              </a:rPr>
              <a:t>Gambaran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hewan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terdapat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dinding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goa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Lascaux </a:t>
            </a:r>
            <a:r>
              <a:rPr lang="en-US" sz="2400" dirty="0" err="1" smtClean="0">
                <a:latin typeface="+mj-lt"/>
              </a:rPr>
              <a:t>dianggap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sebagai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komik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pertama</a:t>
            </a:r>
            <a:endParaRPr lang="id-ID" sz="2400" dirty="0">
              <a:latin typeface="+mj-lt"/>
            </a:endParaRPr>
          </a:p>
          <a:p>
            <a:endParaRPr lang="id-ID" sz="2400" dirty="0">
              <a:latin typeface="+mj-lt"/>
            </a:endParaRPr>
          </a:p>
        </p:txBody>
      </p:sp>
      <p:pic>
        <p:nvPicPr>
          <p:cNvPr id="1026" name="Picture 2" descr="h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28802"/>
            <a:ext cx="911999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_110113357_ar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2924"/>
            <a:ext cx="6858048" cy="6825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Lukisan-tangan-Leang-Leang-di-Sulawesi-Selatan-Indonesia-tourism.com_-1200x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01156" cy="6750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Lain </a:t>
            </a:r>
            <a:r>
              <a:rPr lang="en-US" sz="2400" dirty="0" err="1"/>
              <a:t>halnya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Rudolphe</a:t>
            </a:r>
            <a:r>
              <a:rPr lang="en-US" sz="2400" dirty="0"/>
              <a:t> </a:t>
            </a:r>
            <a:r>
              <a:rPr lang="en-US" sz="2400" dirty="0" err="1"/>
              <a:t>Topffer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McCloud 2001: 201) </a:t>
            </a:r>
            <a:r>
              <a:rPr lang="en-US" sz="2400" dirty="0" err="1"/>
              <a:t>mendefinisikan</a:t>
            </a:r>
            <a:r>
              <a:rPr lang="en-US" sz="2400" dirty="0"/>
              <a:t> </a:t>
            </a:r>
            <a:r>
              <a:rPr lang="en-US" sz="2400" dirty="0" err="1"/>
              <a:t>komik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cerita</a:t>
            </a:r>
            <a:r>
              <a:rPr lang="en-US" sz="2400" dirty="0"/>
              <a:t> </a:t>
            </a:r>
            <a:r>
              <a:rPr lang="en-US" sz="2400" dirty="0" err="1"/>
              <a:t>bergambar</a:t>
            </a:r>
            <a:r>
              <a:rPr lang="en-US" sz="2400" dirty="0"/>
              <a:t> yang </a:t>
            </a:r>
            <a:r>
              <a:rPr lang="en-US" sz="2400" dirty="0" err="1"/>
              <a:t>diremehkan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kritikus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kaum</a:t>
            </a:r>
            <a:r>
              <a:rPr lang="en-US" sz="2400" dirty="0"/>
              <a:t> </a:t>
            </a:r>
            <a:r>
              <a:rPr lang="en-US" sz="2400" dirty="0" err="1"/>
              <a:t>terpelajar</a:t>
            </a:r>
            <a:r>
              <a:rPr lang="en-US" sz="2400" dirty="0"/>
              <a:t>,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yang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melebihi</a:t>
            </a:r>
            <a:r>
              <a:rPr lang="en-US" sz="2400" dirty="0"/>
              <a:t> </a:t>
            </a:r>
            <a:r>
              <a:rPr lang="en-US" sz="2400" dirty="0" err="1"/>
              <a:t>literatur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. </a:t>
            </a:r>
            <a:r>
              <a:rPr lang="en-US" sz="2400" dirty="0" err="1"/>
              <a:t>Definisi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dibeberapa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 Indonesia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,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kalangan</a:t>
            </a:r>
            <a:r>
              <a:rPr lang="en-US" sz="2400" dirty="0"/>
              <a:t> </a:t>
            </a:r>
            <a:r>
              <a:rPr lang="en-US" sz="2400" dirty="0" err="1"/>
              <a:t>pendidik</a:t>
            </a:r>
            <a:r>
              <a:rPr lang="en-US" sz="2400" dirty="0"/>
              <a:t> </a:t>
            </a:r>
            <a:r>
              <a:rPr lang="en-US" sz="2400" dirty="0" err="1"/>
              <a:t>menganggap</a:t>
            </a:r>
            <a:r>
              <a:rPr lang="en-US" sz="2400" dirty="0"/>
              <a:t> </a:t>
            </a:r>
            <a:r>
              <a:rPr lang="en-US" sz="2400" dirty="0" err="1"/>
              <a:t>komik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gagasan</a:t>
            </a:r>
            <a:r>
              <a:rPr lang="en-US" sz="2400" dirty="0"/>
              <a:t> </a:t>
            </a:r>
            <a:r>
              <a:rPr lang="en-US" sz="2400" dirty="0" err="1"/>
              <a:t>berbahaya</a:t>
            </a:r>
            <a:r>
              <a:rPr lang="en-US" sz="2400" dirty="0"/>
              <a:t>,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ditiru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pembacanya</a:t>
            </a:r>
            <a:r>
              <a:rPr lang="en-US" sz="2400" dirty="0"/>
              <a:t>. </a:t>
            </a:r>
            <a:endParaRPr lang="id-ID" sz="2400" dirty="0"/>
          </a:p>
          <a:p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Novel </a:t>
            </a:r>
            <a:r>
              <a:rPr lang="en-US" sz="2400" dirty="0" err="1"/>
              <a:t>Grafis</a:t>
            </a:r>
            <a:r>
              <a:rPr lang="en-US" sz="2400" dirty="0"/>
              <a:t> (</a:t>
            </a:r>
            <a:r>
              <a:rPr lang="en-US" sz="2400" i="1" dirty="0"/>
              <a:t>Graphic Novel). </a:t>
            </a:r>
            <a:r>
              <a:rPr lang="en-US" sz="2400" dirty="0" smtClean="0"/>
              <a:t>Eisner </a:t>
            </a:r>
            <a:r>
              <a:rPr lang="en-US" sz="2400" dirty="0"/>
              <a:t>(2008: 3-4) </a:t>
            </a:r>
            <a:r>
              <a:rPr lang="en-US" sz="2400" dirty="0" err="1"/>
              <a:t>menyebutkan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novel </a:t>
            </a:r>
            <a:r>
              <a:rPr lang="en-US" sz="2400" dirty="0" err="1"/>
              <a:t>grafis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yang </a:t>
            </a:r>
            <a:r>
              <a:rPr lang="en-US" sz="2400" dirty="0" err="1"/>
              <a:t>dipergunakan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visual </a:t>
            </a:r>
            <a:r>
              <a:rPr lang="en-US" sz="2400" dirty="0" err="1"/>
              <a:t>grafis</a:t>
            </a:r>
            <a:r>
              <a:rPr lang="en-US" sz="2400" dirty="0"/>
              <a:t> yang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komik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cerita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rumit</a:t>
            </a:r>
            <a:r>
              <a:rPr lang="en-US" sz="2400" dirty="0"/>
              <a:t> (</a:t>
            </a:r>
            <a:r>
              <a:rPr lang="en-US" sz="2400" dirty="0" err="1"/>
              <a:t>kompleks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pembaca</a:t>
            </a:r>
            <a:r>
              <a:rPr lang="en-US" sz="2400" dirty="0"/>
              <a:t> </a:t>
            </a:r>
            <a:r>
              <a:rPr lang="en-US" sz="2400" dirty="0" err="1" smtClean="0"/>
              <a:t>dewasa</a:t>
            </a:r>
            <a:endParaRPr lang="en-US" sz="2400" dirty="0" smtClean="0"/>
          </a:p>
          <a:p>
            <a:pPr algn="just"/>
            <a:r>
              <a:rPr lang="en-US" sz="2400" dirty="0" smtClean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Surjo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Rizal (2010), yang </a:t>
            </a:r>
            <a:r>
              <a:rPr lang="en-US" sz="2400" dirty="0" err="1"/>
              <a:t>membedakan</a:t>
            </a:r>
            <a:r>
              <a:rPr lang="en-US" sz="2400" dirty="0"/>
              <a:t> novel </a:t>
            </a:r>
            <a:r>
              <a:rPr lang="en-US" sz="2400" dirty="0" err="1"/>
              <a:t>grafis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komik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revolusi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bercerita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penataan</a:t>
            </a:r>
            <a:r>
              <a:rPr lang="en-US" sz="2400" dirty="0"/>
              <a:t> panel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eksperimental</a:t>
            </a:r>
            <a:r>
              <a:rPr lang="en-US" sz="2400" dirty="0"/>
              <a:t>. </a:t>
            </a:r>
            <a:endParaRPr lang="id-ID" sz="2400" dirty="0"/>
          </a:p>
          <a:p>
            <a:pPr algn="just"/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chiggers_p01-232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0"/>
            <a:ext cx="2872742" cy="3714752"/>
          </a:xfrm>
        </p:spPr>
      </p:pic>
      <p:pic>
        <p:nvPicPr>
          <p:cNvPr id="5" name="Picture 4" descr="chiggers_p02-233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5124" cy="3714752"/>
          </a:xfrm>
          <a:prstGeom prst="rect">
            <a:avLst/>
          </a:prstGeom>
        </p:spPr>
      </p:pic>
      <p:pic>
        <p:nvPicPr>
          <p:cNvPr id="6" name="Picture 5" descr="cover-225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8185">
            <a:off x="4375676" y="1048854"/>
            <a:ext cx="3911216" cy="521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Komik</a:t>
            </a:r>
            <a:r>
              <a:rPr lang="en-US" b="1" dirty="0" smtClean="0"/>
              <a:t> </a:t>
            </a:r>
            <a:r>
              <a:rPr lang="en-US" b="1" dirty="0" err="1" smtClean="0"/>
              <a:t>Berdasar</a:t>
            </a:r>
            <a:r>
              <a:rPr lang="en-US" b="1" dirty="0" smtClean="0"/>
              <a:t> </a:t>
            </a:r>
            <a:r>
              <a:rPr lang="en-US" b="1" dirty="0" err="1" smtClean="0"/>
              <a:t>Fungsi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/>
              <a:t>Eisner (2008: 147) </a:t>
            </a:r>
            <a:endParaRPr lang="en-US" dirty="0" smtClean="0"/>
          </a:p>
          <a:p>
            <a:pPr lvl="0"/>
            <a:r>
              <a:rPr lang="en-US" i="1" dirty="0" smtClean="0"/>
              <a:t>Entertainment </a:t>
            </a:r>
            <a:r>
              <a:rPr lang="en-US" i="1" dirty="0"/>
              <a:t>Comics </a:t>
            </a:r>
            <a:r>
              <a:rPr lang="en-US" dirty="0"/>
              <a:t>(</a:t>
            </a:r>
            <a:r>
              <a:rPr lang="en-US" dirty="0" err="1"/>
              <a:t>komik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>)</a:t>
            </a:r>
            <a:endParaRPr lang="id-ID" dirty="0"/>
          </a:p>
          <a:p>
            <a:pPr lvl="0"/>
            <a:r>
              <a:rPr lang="en-US" i="1" dirty="0" smtClean="0"/>
              <a:t>Graphic </a:t>
            </a:r>
            <a:r>
              <a:rPr lang="en-US" i="1" dirty="0"/>
              <a:t>Novel</a:t>
            </a:r>
            <a:r>
              <a:rPr lang="en-US" dirty="0"/>
              <a:t> (novel </a:t>
            </a:r>
            <a:r>
              <a:rPr lang="en-US" dirty="0" err="1"/>
              <a:t>grafis</a:t>
            </a:r>
            <a:r>
              <a:rPr lang="en-US" dirty="0"/>
              <a:t>)</a:t>
            </a:r>
            <a:endParaRPr lang="id-ID" dirty="0"/>
          </a:p>
          <a:p>
            <a:pPr lvl="0"/>
            <a:r>
              <a:rPr lang="en-US" dirty="0" smtClean="0"/>
              <a:t>W</a:t>
            </a:r>
            <a:r>
              <a:rPr lang="en-US" i="1" dirty="0" smtClean="0"/>
              <a:t>eb </a:t>
            </a:r>
            <a:r>
              <a:rPr lang="en-US" i="1" dirty="0"/>
              <a:t>Comics </a:t>
            </a:r>
            <a:r>
              <a:rPr lang="en-US" dirty="0"/>
              <a:t>(</a:t>
            </a:r>
            <a:r>
              <a:rPr lang="id-ID" dirty="0"/>
              <a:t>k</a:t>
            </a:r>
            <a:r>
              <a:rPr lang="en-US" dirty="0" err="1"/>
              <a:t>omik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laman</a:t>
            </a:r>
            <a:r>
              <a:rPr lang="en-US" dirty="0"/>
              <a:t> internet) </a:t>
            </a:r>
            <a:endParaRPr lang="id-ID" dirty="0"/>
          </a:p>
          <a:p>
            <a:pPr lvl="0"/>
            <a:r>
              <a:rPr lang="en-US" i="1" dirty="0" smtClean="0"/>
              <a:t>Technical-Instructional </a:t>
            </a:r>
            <a:r>
              <a:rPr lang="en-US" i="1" dirty="0"/>
              <a:t>Comics</a:t>
            </a:r>
            <a:r>
              <a:rPr lang="en-US" dirty="0"/>
              <a:t> (</a:t>
            </a:r>
            <a:r>
              <a:rPr lang="en-US" dirty="0" err="1"/>
              <a:t>komik</a:t>
            </a:r>
            <a:r>
              <a:rPr lang="en-US" dirty="0"/>
              <a:t> </a:t>
            </a:r>
            <a:r>
              <a:rPr lang="en-US" dirty="0" err="1"/>
              <a:t>teknikal-instruksional</a:t>
            </a:r>
            <a:r>
              <a:rPr lang="en-US" dirty="0"/>
              <a:t>)</a:t>
            </a:r>
            <a:endParaRPr lang="id-ID" dirty="0"/>
          </a:p>
          <a:p>
            <a:pPr lvl="0"/>
            <a:r>
              <a:rPr lang="en-US" i="1" dirty="0" smtClean="0"/>
              <a:t>Attitudinal </a:t>
            </a:r>
            <a:r>
              <a:rPr lang="en-US" i="1" dirty="0"/>
              <a:t>Instructional Comics</a:t>
            </a:r>
            <a:r>
              <a:rPr lang="en-US" dirty="0"/>
              <a:t> (</a:t>
            </a:r>
            <a:r>
              <a:rPr lang="en-US" dirty="0" err="1"/>
              <a:t>komik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prilaku</a:t>
            </a:r>
            <a:r>
              <a:rPr lang="en-US" dirty="0"/>
              <a:t>)</a:t>
            </a:r>
            <a:endParaRPr lang="id-ID" dirty="0"/>
          </a:p>
          <a:p>
            <a:pPr lvl="0"/>
            <a:r>
              <a:rPr lang="en-US" i="1" dirty="0" smtClean="0"/>
              <a:t>Storyboard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568</Words>
  <Application>Microsoft Office PowerPoint</Application>
  <PresentationFormat>On-screen Show (4:3)</PresentationFormat>
  <Paragraphs>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Komik; Squential Art</vt:lpstr>
      <vt:lpstr>Definisi Komik</vt:lpstr>
      <vt:lpstr>Slide 3</vt:lpstr>
      <vt:lpstr>Slide 4</vt:lpstr>
      <vt:lpstr>Slide 5</vt:lpstr>
      <vt:lpstr>Slide 6</vt:lpstr>
      <vt:lpstr>Slide 7</vt:lpstr>
      <vt:lpstr>Slide 8</vt:lpstr>
      <vt:lpstr>Jenis Komik Berdasar Fungsi</vt:lpstr>
      <vt:lpstr>Unsur/Elemen dalam Komik </vt:lpstr>
      <vt:lpstr>stereotyping</vt:lpstr>
      <vt:lpstr>Simbolisme</vt:lpstr>
      <vt:lpstr>Slide 13</vt:lpstr>
      <vt:lpstr>Slide 14</vt:lpstr>
      <vt:lpstr>Slide 15</vt:lpstr>
      <vt:lpstr>Bahasa komik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Katharina</dc:creator>
  <cp:lastModifiedBy>Katharina</cp:lastModifiedBy>
  <cp:revision>3</cp:revision>
  <dcterms:created xsi:type="dcterms:W3CDTF">2020-04-13T23:01:32Z</dcterms:created>
  <dcterms:modified xsi:type="dcterms:W3CDTF">2020-04-21T03:56:32Z</dcterms:modified>
</cp:coreProperties>
</file>