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88"/>
  </p:normalViewPr>
  <p:slideViewPr>
    <p:cSldViewPr snapToGrid="0" snapToObjects="1">
      <p:cViewPr varScale="1">
        <p:scale>
          <a:sx n="117" d="100"/>
          <a:sy n="117" d="100"/>
        </p:scale>
        <p:origin x="3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Judul">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id-ID"/>
              <a:t>Klik untuk mengedit gaya judul Master</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d-ID"/>
              <a:t>Klik untuk mengedit gaya subjudul Master</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4/21/20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Judul dan Teks Vertik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Klik untuk mengedit gaya judul Master</a:t>
            </a:r>
            <a:endParaRPr lang="en-US" dirty="0"/>
          </a:p>
        </p:txBody>
      </p:sp>
      <p:sp>
        <p:nvSpPr>
          <p:cNvPr id="3" name="Vertical Text Placeholder 2"/>
          <p:cNvSpPr>
            <a:spLocks noGrp="1"/>
          </p:cNvSpPr>
          <p:nvPr>
            <p:ph type="body" orient="vert" idx="1"/>
          </p:nvPr>
        </p:nvSpPr>
        <p:spPr/>
        <p:txBody>
          <a:bodyPr vert="eaVert"/>
          <a:lstStyle/>
          <a:p>
            <a:pPr lvl="0"/>
            <a:r>
              <a:rPr lang="id-ID"/>
              <a:t>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4/21/20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Judul Vertikal dan Tek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id-ID"/>
              <a:t>Klik untuk mengedit gaya judul Master</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id-ID"/>
              <a:t>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4/21/20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udul dan Kon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Klik untuk mengedit gaya judul Master</a:t>
            </a:r>
            <a:endParaRPr lang="en-US" dirty="0"/>
          </a:p>
        </p:txBody>
      </p:sp>
      <p:sp>
        <p:nvSpPr>
          <p:cNvPr id="3" name="Content Placeholder 2"/>
          <p:cNvSpPr>
            <a:spLocks noGrp="1"/>
          </p:cNvSpPr>
          <p:nvPr>
            <p:ph idx="1"/>
          </p:nvPr>
        </p:nvSpPr>
        <p:spPr/>
        <p:txBody>
          <a:bodyPr/>
          <a:lstStyle/>
          <a:p>
            <a:pPr lvl="0"/>
            <a:r>
              <a:rPr lang="id-ID"/>
              <a:t>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4/21/20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eader Bagian">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id-ID"/>
              <a:t>Klik untuk mengedit gaya judul Master</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d-ID"/>
              <a:t>Edit gaya teks Master</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4/21/20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 Konte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d-ID"/>
              <a:t>Klik untuk mengedit gaya judul Master</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d-ID"/>
              <a:t>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d-ID"/>
              <a:t>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4/21/20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erbandinga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Klik untuk mengedit gaya judul Master</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Edit gaya teks Master</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d-ID"/>
              <a:t>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Edit gaya teks Master</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d-ID"/>
              <a:t>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4/21/20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udul S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Klik untuk mengedit gaya judul Master</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4/21/20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Koso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4/21/20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Konten dengan Keteranga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id-ID"/>
              <a:t>Klik untuk mengedit gaya judul Master</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d-ID"/>
              <a:t>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Edit gaya teks Master</a:t>
            </a:r>
          </a:p>
        </p:txBody>
      </p:sp>
      <p:sp>
        <p:nvSpPr>
          <p:cNvPr id="8" name="Date Placeholder 7"/>
          <p:cNvSpPr>
            <a:spLocks noGrp="1"/>
          </p:cNvSpPr>
          <p:nvPr>
            <p:ph type="dt" sz="half" idx="10"/>
          </p:nvPr>
        </p:nvSpPr>
        <p:spPr/>
        <p:txBody>
          <a:bodyPr/>
          <a:lstStyle/>
          <a:p>
            <a:fld id="{1CF131DD-A141-4471-BCF9-C6073EDD7E20}" type="datetimeFigureOut">
              <a:rPr lang="en-US" dirty="0"/>
              <a:t>4/21/20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Gambar dengan Keteranga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id-ID"/>
              <a:t>Klik untuk mengedit gaya judul Master</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d-ID"/>
              <a:t>Klik ikon untuk menambahkan gambar</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Edit gaya teks Master</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4/21/20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id-ID"/>
              <a:t>Klik untuk mengedit gaya judul Master</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id-ID"/>
              <a:t>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4/21/20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med">
    <p:pull/>
  </p:transition>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206FB4B5-1A96-E94C-8098-7651E644FD6E}"/>
              </a:ext>
            </a:extLst>
          </p:cNvPr>
          <p:cNvSpPr>
            <a:spLocks noGrp="1"/>
          </p:cNvSpPr>
          <p:nvPr>
            <p:ph type="ctrTitle"/>
          </p:nvPr>
        </p:nvSpPr>
        <p:spPr>
          <a:xfrm>
            <a:off x="1562100" y="2609229"/>
            <a:ext cx="9068586" cy="2171115"/>
          </a:xfrm>
        </p:spPr>
        <p:txBody>
          <a:bodyPr/>
          <a:lstStyle/>
          <a:p>
            <a:r>
              <a:rPr lang="id-ID" sz="3600" b="1" dirty="0"/>
              <a:t>KEBIJAKAN DESENTRALISASI DAN KAITANNYA DENGAN KORUPSI DI DPRD SUMATRA UTARA DALAM PERSPEKTIF GOOD GOVERNANCE</a:t>
            </a:r>
            <a:br>
              <a:rPr lang="id-ID" b="1" dirty="0"/>
            </a:br>
            <a:endParaRPr lang="id-ID" dirty="0"/>
          </a:p>
        </p:txBody>
      </p:sp>
      <p:sp>
        <p:nvSpPr>
          <p:cNvPr id="3" name="Subjudul 2">
            <a:extLst>
              <a:ext uri="{FF2B5EF4-FFF2-40B4-BE49-F238E27FC236}">
                <a16:creationId xmlns:a16="http://schemas.microsoft.com/office/drawing/2014/main" id="{B7CCBC4A-7A90-CA48-854C-3320442CECBC}"/>
              </a:ext>
            </a:extLst>
          </p:cNvPr>
          <p:cNvSpPr>
            <a:spLocks noGrp="1"/>
          </p:cNvSpPr>
          <p:nvPr>
            <p:ph type="subTitle" idx="1"/>
          </p:nvPr>
        </p:nvSpPr>
        <p:spPr/>
        <p:txBody>
          <a:bodyPr/>
          <a:lstStyle/>
          <a:p>
            <a:r>
              <a:rPr lang="id-ID" dirty="0"/>
              <a:t>Fajri Miftahuddin (41715728)</a:t>
            </a:r>
          </a:p>
        </p:txBody>
      </p:sp>
    </p:spTree>
    <p:extLst>
      <p:ext uri="{BB962C8B-B14F-4D97-AF65-F5344CB8AC3E}">
        <p14:creationId xmlns:p14="http://schemas.microsoft.com/office/powerpoint/2010/main" val="1212907738"/>
      </p:ext>
    </p:extLst>
  </p:cSld>
  <p:clrMapOvr>
    <a:masterClrMapping/>
  </p:clrMapOvr>
  <mc:AlternateContent xmlns:mc="http://schemas.openxmlformats.org/markup-compatibility/2006" xmlns:p15="http://schemas.microsoft.com/office/powerpoint/2012/main">
    <mc:Choice Requires="p15">
      <p:transition spd="slow">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A01D6A91-01C1-354F-B050-46A2C54D20DA}"/>
              </a:ext>
            </a:extLst>
          </p:cNvPr>
          <p:cNvSpPr>
            <a:spLocks noGrp="1"/>
          </p:cNvSpPr>
          <p:nvPr>
            <p:ph type="title"/>
          </p:nvPr>
        </p:nvSpPr>
        <p:spPr/>
        <p:txBody>
          <a:bodyPr/>
          <a:lstStyle/>
          <a:p>
            <a:pPr algn="ctr"/>
            <a:r>
              <a:rPr lang="id-ID" b="1" dirty="0"/>
              <a:t>PENDAHULUAN</a:t>
            </a:r>
          </a:p>
        </p:txBody>
      </p:sp>
      <p:sp>
        <p:nvSpPr>
          <p:cNvPr id="3" name="Tempat Penampung Konten 2">
            <a:extLst>
              <a:ext uri="{FF2B5EF4-FFF2-40B4-BE49-F238E27FC236}">
                <a16:creationId xmlns:a16="http://schemas.microsoft.com/office/drawing/2014/main" id="{F8C74DA2-647A-5545-B57B-46649A02EB6C}"/>
              </a:ext>
            </a:extLst>
          </p:cNvPr>
          <p:cNvSpPr>
            <a:spLocks noGrp="1"/>
          </p:cNvSpPr>
          <p:nvPr>
            <p:ph idx="1"/>
          </p:nvPr>
        </p:nvSpPr>
        <p:spPr/>
        <p:txBody>
          <a:bodyPr/>
          <a:lstStyle/>
          <a:p>
            <a:r>
              <a:rPr lang="id-ID" b="1" dirty="0"/>
              <a:t>Latar Belakang Masalah</a:t>
            </a:r>
          </a:p>
          <a:p>
            <a:pPr marL="0" indent="0" algn="just">
              <a:buNone/>
            </a:pPr>
            <a:r>
              <a:rPr lang="en-US" dirty="0" err="1"/>
              <a:t>Terselenggaranya</a:t>
            </a:r>
            <a:r>
              <a:rPr lang="en-US" dirty="0"/>
              <a:t> good governance </a:t>
            </a:r>
            <a:r>
              <a:rPr lang="en-US" dirty="0" err="1"/>
              <a:t>merupakan</a:t>
            </a:r>
            <a:r>
              <a:rPr lang="en-US" dirty="0"/>
              <a:t> </a:t>
            </a:r>
            <a:r>
              <a:rPr lang="en-US" dirty="0" err="1"/>
              <a:t>prasyarat</a:t>
            </a:r>
            <a:r>
              <a:rPr lang="en-US" dirty="0"/>
              <a:t> </a:t>
            </a:r>
            <a:r>
              <a:rPr lang="en-US" dirty="0" err="1"/>
              <a:t>bagi</a:t>
            </a:r>
            <a:r>
              <a:rPr lang="en-US" dirty="0"/>
              <a:t> </a:t>
            </a:r>
            <a:r>
              <a:rPr lang="en-US" dirty="0" err="1"/>
              <a:t>setiap</a:t>
            </a:r>
            <a:r>
              <a:rPr lang="en-US" dirty="0"/>
              <a:t> </a:t>
            </a:r>
            <a:r>
              <a:rPr lang="en-US" dirty="0" err="1"/>
              <a:t>pemerintahan</a:t>
            </a:r>
            <a:r>
              <a:rPr lang="en-US" dirty="0"/>
              <a:t> </a:t>
            </a:r>
            <a:r>
              <a:rPr lang="en-US" dirty="0" err="1"/>
              <a:t>untuk</a:t>
            </a:r>
            <a:r>
              <a:rPr lang="en-US" dirty="0"/>
              <a:t> </a:t>
            </a:r>
            <a:r>
              <a:rPr lang="en-US" dirty="0" err="1"/>
              <a:t>mewujudkan</a:t>
            </a:r>
            <a:r>
              <a:rPr lang="en-US" dirty="0"/>
              <a:t> </a:t>
            </a:r>
            <a:r>
              <a:rPr lang="en-US" dirty="0" err="1"/>
              <a:t>aspirasi</a:t>
            </a:r>
            <a:r>
              <a:rPr lang="en-US" dirty="0"/>
              <a:t> </a:t>
            </a:r>
            <a:r>
              <a:rPr lang="en-US" dirty="0" err="1"/>
              <a:t>masyarakat</a:t>
            </a:r>
            <a:r>
              <a:rPr lang="en-US" dirty="0"/>
              <a:t> </a:t>
            </a:r>
            <a:r>
              <a:rPr lang="en-US" dirty="0" err="1"/>
              <a:t>dan</a:t>
            </a:r>
            <a:r>
              <a:rPr lang="en-US" dirty="0"/>
              <a:t> </a:t>
            </a:r>
            <a:r>
              <a:rPr lang="en-US" dirty="0" err="1"/>
              <a:t>mencapai</a:t>
            </a:r>
            <a:r>
              <a:rPr lang="en-US" dirty="0"/>
              <a:t> </a:t>
            </a:r>
            <a:r>
              <a:rPr lang="en-US" dirty="0" err="1"/>
              <a:t>tujuan</a:t>
            </a:r>
            <a:r>
              <a:rPr lang="en-US" dirty="0"/>
              <a:t> </a:t>
            </a:r>
            <a:r>
              <a:rPr lang="en-US" dirty="0" err="1"/>
              <a:t>serta</a:t>
            </a:r>
            <a:r>
              <a:rPr lang="en-US" dirty="0"/>
              <a:t> </a:t>
            </a:r>
            <a:r>
              <a:rPr lang="en-US" dirty="0" err="1"/>
              <a:t>cita-cita</a:t>
            </a:r>
            <a:r>
              <a:rPr lang="en-US" dirty="0"/>
              <a:t> </a:t>
            </a:r>
            <a:r>
              <a:rPr lang="en-US" dirty="0" err="1"/>
              <a:t>bangsa</a:t>
            </a:r>
            <a:r>
              <a:rPr lang="en-US" dirty="0"/>
              <a:t> </a:t>
            </a:r>
            <a:r>
              <a:rPr lang="en-US" dirty="0" err="1"/>
              <a:t>bernegara</a:t>
            </a:r>
            <a:r>
              <a:rPr lang="en-US" dirty="0"/>
              <a:t>. </a:t>
            </a:r>
            <a:r>
              <a:rPr lang="en-US" dirty="0" err="1"/>
              <a:t>Dalam</a:t>
            </a:r>
            <a:r>
              <a:rPr lang="en-US" dirty="0"/>
              <a:t> </a:t>
            </a:r>
            <a:r>
              <a:rPr lang="en-US" dirty="0" err="1"/>
              <a:t>rangka</a:t>
            </a:r>
            <a:r>
              <a:rPr lang="en-US" dirty="0"/>
              <a:t> </a:t>
            </a:r>
            <a:r>
              <a:rPr lang="en-US" dirty="0" err="1"/>
              <a:t>itu</a:t>
            </a:r>
            <a:r>
              <a:rPr lang="en-US" dirty="0"/>
              <a:t> </a:t>
            </a:r>
            <a:r>
              <a:rPr lang="en-US" dirty="0" err="1"/>
              <a:t>diperlukan</a:t>
            </a:r>
            <a:r>
              <a:rPr lang="en-US" dirty="0"/>
              <a:t> </a:t>
            </a:r>
            <a:r>
              <a:rPr lang="en-US" dirty="0" err="1"/>
              <a:t>pengembangan</a:t>
            </a:r>
            <a:r>
              <a:rPr lang="en-US" dirty="0"/>
              <a:t> </a:t>
            </a:r>
            <a:r>
              <a:rPr lang="en-US" dirty="0" err="1"/>
              <a:t>dan</a:t>
            </a:r>
            <a:r>
              <a:rPr lang="en-US" dirty="0"/>
              <a:t> </a:t>
            </a:r>
            <a:r>
              <a:rPr lang="en-US" dirty="0" err="1"/>
              <a:t>penerapan</a:t>
            </a:r>
            <a:r>
              <a:rPr lang="en-US" dirty="0"/>
              <a:t> system </a:t>
            </a:r>
            <a:r>
              <a:rPr lang="en-US" dirty="0" err="1"/>
              <a:t>pertanggung</a:t>
            </a:r>
            <a:r>
              <a:rPr lang="en-US" dirty="0"/>
              <a:t> </a:t>
            </a:r>
            <a:r>
              <a:rPr lang="en-US" dirty="0" err="1"/>
              <a:t>jawaban</a:t>
            </a:r>
            <a:r>
              <a:rPr lang="en-US" dirty="0"/>
              <a:t> yang </a:t>
            </a:r>
            <a:r>
              <a:rPr lang="en-US" dirty="0" err="1"/>
              <a:t>tepat</a:t>
            </a:r>
            <a:r>
              <a:rPr lang="en-US" dirty="0"/>
              <a:t>, </a:t>
            </a:r>
            <a:r>
              <a:rPr lang="en-US" dirty="0" err="1"/>
              <a:t>jelas</a:t>
            </a:r>
            <a:r>
              <a:rPr lang="en-US" dirty="0"/>
              <a:t> </a:t>
            </a:r>
            <a:r>
              <a:rPr lang="en-US" dirty="0" err="1"/>
              <a:t>dan</a:t>
            </a:r>
            <a:r>
              <a:rPr lang="en-US" dirty="0"/>
              <a:t> </a:t>
            </a:r>
            <a:r>
              <a:rPr lang="en-US" dirty="0" err="1"/>
              <a:t>legitimasi</a:t>
            </a:r>
            <a:r>
              <a:rPr lang="en-US" dirty="0"/>
              <a:t> </a:t>
            </a:r>
            <a:r>
              <a:rPr lang="en-US" dirty="0" err="1"/>
              <a:t>sehingga</a:t>
            </a:r>
            <a:r>
              <a:rPr lang="en-US" dirty="0"/>
              <a:t> </a:t>
            </a:r>
            <a:r>
              <a:rPr lang="en-US" dirty="0" err="1"/>
              <a:t>penyelenggaraan</a:t>
            </a:r>
            <a:r>
              <a:rPr lang="en-US" dirty="0"/>
              <a:t> </a:t>
            </a:r>
            <a:r>
              <a:rPr lang="en-US" dirty="0" err="1"/>
              <a:t>pemerintahan</a:t>
            </a:r>
            <a:r>
              <a:rPr lang="en-US" dirty="0"/>
              <a:t> </a:t>
            </a:r>
            <a:r>
              <a:rPr lang="en-US" dirty="0" err="1"/>
              <a:t>dan</a:t>
            </a:r>
            <a:r>
              <a:rPr lang="en-US" dirty="0"/>
              <a:t> </a:t>
            </a:r>
            <a:r>
              <a:rPr lang="en-US" dirty="0" err="1"/>
              <a:t>pembangunan</a:t>
            </a:r>
            <a:r>
              <a:rPr lang="en-US" dirty="0"/>
              <a:t> </a:t>
            </a:r>
            <a:r>
              <a:rPr lang="en-US" dirty="0" err="1"/>
              <a:t>dapat</a:t>
            </a:r>
            <a:r>
              <a:rPr lang="en-US" dirty="0"/>
              <a:t> </a:t>
            </a:r>
            <a:r>
              <a:rPr lang="en-US" dirty="0" err="1"/>
              <a:t>berlangsung</a:t>
            </a:r>
            <a:r>
              <a:rPr lang="en-US" dirty="0"/>
              <a:t> </a:t>
            </a:r>
            <a:r>
              <a:rPr lang="en-US" dirty="0" err="1"/>
              <a:t>secara</a:t>
            </a:r>
            <a:r>
              <a:rPr lang="en-US" dirty="0"/>
              <a:t> </a:t>
            </a:r>
            <a:r>
              <a:rPr lang="en-US" dirty="0" err="1"/>
              <a:t>berdaya</a:t>
            </a:r>
            <a:r>
              <a:rPr lang="en-US" dirty="0"/>
              <a:t> </a:t>
            </a:r>
            <a:r>
              <a:rPr lang="en-US" dirty="0" err="1"/>
              <a:t>guna</a:t>
            </a:r>
            <a:r>
              <a:rPr lang="en-US" dirty="0"/>
              <a:t>, </a:t>
            </a:r>
            <a:r>
              <a:rPr lang="en-US" dirty="0" err="1"/>
              <a:t>berhasil</a:t>
            </a:r>
            <a:r>
              <a:rPr lang="en-US" dirty="0"/>
              <a:t> </a:t>
            </a:r>
            <a:r>
              <a:rPr lang="en-US" dirty="0" err="1"/>
              <a:t>guna</a:t>
            </a:r>
            <a:r>
              <a:rPr lang="en-US" dirty="0"/>
              <a:t>, </a:t>
            </a:r>
            <a:r>
              <a:rPr lang="en-US" dirty="0" err="1"/>
              <a:t>bersih</a:t>
            </a:r>
            <a:r>
              <a:rPr lang="en-US" dirty="0"/>
              <a:t> </a:t>
            </a:r>
            <a:r>
              <a:rPr lang="en-US" dirty="0" err="1"/>
              <a:t>dan</a:t>
            </a:r>
            <a:r>
              <a:rPr lang="en-US" dirty="0"/>
              <a:t> </a:t>
            </a:r>
            <a:r>
              <a:rPr lang="en-US" dirty="0" err="1"/>
              <a:t>bertanggung</a:t>
            </a:r>
            <a:r>
              <a:rPr lang="en-US" dirty="0"/>
              <a:t> </a:t>
            </a:r>
            <a:r>
              <a:rPr lang="en-US" dirty="0" err="1"/>
              <a:t>jawab</a:t>
            </a:r>
            <a:r>
              <a:rPr lang="en-US" dirty="0"/>
              <a:t>, </a:t>
            </a:r>
            <a:r>
              <a:rPr lang="en-US" dirty="0" err="1"/>
              <a:t>serta</a:t>
            </a:r>
            <a:r>
              <a:rPr lang="en-US" dirty="0"/>
              <a:t> </a:t>
            </a:r>
            <a:r>
              <a:rPr lang="en-US" dirty="0" err="1"/>
              <a:t>bebas</a:t>
            </a:r>
            <a:r>
              <a:rPr lang="en-US" dirty="0"/>
              <a:t> </a:t>
            </a:r>
            <a:r>
              <a:rPr lang="en-US" dirty="0" err="1"/>
              <a:t>dari</a:t>
            </a:r>
            <a:r>
              <a:rPr lang="en-US" dirty="0"/>
              <a:t> </a:t>
            </a:r>
            <a:r>
              <a:rPr lang="en-US" dirty="0" err="1"/>
              <a:t>korupsi</a:t>
            </a:r>
            <a:r>
              <a:rPr lang="en-US" dirty="0"/>
              <a:t>, </a:t>
            </a:r>
            <a:r>
              <a:rPr lang="en-US" dirty="0" err="1"/>
              <a:t>kolusi</a:t>
            </a:r>
            <a:r>
              <a:rPr lang="en-US" dirty="0"/>
              <a:t> </a:t>
            </a:r>
            <a:r>
              <a:rPr lang="en-US" dirty="0" err="1"/>
              <a:t>dan</a:t>
            </a:r>
            <a:r>
              <a:rPr lang="en-US" dirty="0"/>
              <a:t> </a:t>
            </a:r>
            <a:r>
              <a:rPr lang="en-US" dirty="0" err="1"/>
              <a:t>nepotisme</a:t>
            </a:r>
            <a:r>
              <a:rPr lang="en-US" dirty="0"/>
              <a:t>.</a:t>
            </a:r>
            <a:endParaRPr lang="id-ID" dirty="0"/>
          </a:p>
          <a:p>
            <a:pPr marL="0" indent="0" algn="just">
              <a:buNone/>
            </a:pPr>
            <a:r>
              <a:rPr lang="id-ID" dirty="0"/>
              <a:t>Berhubungan dengan penerapan </a:t>
            </a:r>
            <a:r>
              <a:rPr lang="id-ID" dirty="0" err="1"/>
              <a:t>good</a:t>
            </a:r>
            <a:r>
              <a:rPr lang="id-ID" dirty="0"/>
              <a:t> </a:t>
            </a:r>
            <a:r>
              <a:rPr lang="id-ID" dirty="0" err="1"/>
              <a:t>governance</a:t>
            </a:r>
            <a:r>
              <a:rPr lang="id-ID" dirty="0"/>
              <a:t>, pelaksanaan otonomi daerah di Indonesia dapat dilacak dengan kerangka Konstitusi NKRI. Dalam UUD 1945 terdapat dua nilai dasar yang dikembangkan yakni, nilai unitaris dan nilai desentralisasi.</a:t>
            </a:r>
          </a:p>
          <a:p>
            <a:pPr marL="0" indent="0">
              <a:buNone/>
            </a:pPr>
            <a:endParaRPr lang="id-ID" dirty="0"/>
          </a:p>
        </p:txBody>
      </p:sp>
    </p:spTree>
    <p:extLst>
      <p:ext uri="{BB962C8B-B14F-4D97-AF65-F5344CB8AC3E}">
        <p14:creationId xmlns:p14="http://schemas.microsoft.com/office/powerpoint/2010/main" val="4192617134"/>
      </p:ext>
    </p:extLst>
  </p:cSld>
  <p:clrMapOvr>
    <a:masterClrMapping/>
  </p:clrMapOvr>
  <mc:AlternateContent xmlns:mc="http://schemas.openxmlformats.org/markup-compatibility/2006" xmlns:p14="http://schemas.microsoft.com/office/powerpoint/2010/main">
    <mc:Choice Requires="p14">
      <p:transition spd="slow" p14:dur="1250">
        <p:blinds dir="vert"/>
      </p:transition>
    </mc:Choice>
    <mc:Fallback xmlns="">
      <p:transition spd="slow">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28D00434-706D-A24A-A00F-34CDB95AF338}"/>
              </a:ext>
            </a:extLst>
          </p:cNvPr>
          <p:cNvSpPr>
            <a:spLocks noGrp="1"/>
          </p:cNvSpPr>
          <p:nvPr>
            <p:ph type="title"/>
          </p:nvPr>
        </p:nvSpPr>
        <p:spPr>
          <a:xfrm>
            <a:off x="1066800" y="642594"/>
            <a:ext cx="10058400" cy="631035"/>
          </a:xfrm>
        </p:spPr>
        <p:txBody>
          <a:bodyPr>
            <a:normAutofit fontScale="90000"/>
          </a:bodyPr>
          <a:lstStyle/>
          <a:p>
            <a:r>
              <a:rPr lang="id-ID" dirty="0"/>
              <a:t>Lanjut</a:t>
            </a:r>
          </a:p>
        </p:txBody>
      </p:sp>
      <p:sp>
        <p:nvSpPr>
          <p:cNvPr id="3" name="Tempat Penampung Konten 2">
            <a:extLst>
              <a:ext uri="{FF2B5EF4-FFF2-40B4-BE49-F238E27FC236}">
                <a16:creationId xmlns:a16="http://schemas.microsoft.com/office/drawing/2014/main" id="{E59E86E4-B753-7644-B259-1E79AE9507F6}"/>
              </a:ext>
            </a:extLst>
          </p:cNvPr>
          <p:cNvSpPr>
            <a:spLocks noGrp="1"/>
          </p:cNvSpPr>
          <p:nvPr>
            <p:ph idx="1"/>
          </p:nvPr>
        </p:nvSpPr>
        <p:spPr>
          <a:xfrm>
            <a:off x="1066800" y="1412111"/>
            <a:ext cx="10058400" cy="4622929"/>
          </a:xfrm>
        </p:spPr>
        <p:txBody>
          <a:bodyPr>
            <a:normAutofit lnSpcReduction="10000"/>
          </a:bodyPr>
          <a:lstStyle/>
          <a:p>
            <a:pPr algn="just"/>
            <a:r>
              <a:rPr lang="en-US" dirty="0"/>
              <a:t>Nilai </a:t>
            </a:r>
            <a:r>
              <a:rPr lang="en-US" dirty="0" err="1"/>
              <a:t>dasar</a:t>
            </a:r>
            <a:r>
              <a:rPr lang="en-US" dirty="0"/>
              <a:t> </a:t>
            </a:r>
            <a:r>
              <a:rPr lang="en-US" dirty="0" err="1"/>
              <a:t>unitaris</a:t>
            </a:r>
            <a:r>
              <a:rPr lang="en-US" dirty="0"/>
              <a:t> </a:t>
            </a:r>
            <a:r>
              <a:rPr lang="en-US" dirty="0" err="1"/>
              <a:t>diwujudkan</a:t>
            </a:r>
            <a:r>
              <a:rPr lang="en-US" dirty="0"/>
              <a:t> </a:t>
            </a:r>
            <a:r>
              <a:rPr lang="en-US" dirty="0" err="1"/>
              <a:t>dalam</a:t>
            </a:r>
            <a:r>
              <a:rPr lang="en-US" dirty="0"/>
              <a:t> </a:t>
            </a:r>
            <a:r>
              <a:rPr lang="en-US" dirty="0" err="1"/>
              <a:t>pandangan</a:t>
            </a:r>
            <a:r>
              <a:rPr lang="en-US" dirty="0"/>
              <a:t> </a:t>
            </a:r>
            <a:r>
              <a:rPr lang="en-US" dirty="0" err="1"/>
              <a:t>bahwa</a:t>
            </a:r>
            <a:r>
              <a:rPr lang="en-US" dirty="0"/>
              <a:t> Indonesia </a:t>
            </a:r>
            <a:r>
              <a:rPr lang="en-US" dirty="0" err="1"/>
              <a:t>tidak</a:t>
            </a:r>
            <a:r>
              <a:rPr lang="en-US" dirty="0"/>
              <a:t> </a:t>
            </a:r>
            <a:r>
              <a:rPr lang="en-US" dirty="0" err="1"/>
              <a:t>akan</a:t>
            </a:r>
            <a:r>
              <a:rPr lang="en-US" dirty="0"/>
              <a:t> </a:t>
            </a:r>
            <a:r>
              <a:rPr lang="en-US" dirty="0" err="1"/>
              <a:t>mempunyai</a:t>
            </a:r>
            <a:r>
              <a:rPr lang="en-US" dirty="0"/>
              <a:t> </a:t>
            </a:r>
            <a:r>
              <a:rPr lang="en-US" dirty="0" err="1"/>
              <a:t>kesatuan</a:t>
            </a:r>
            <a:r>
              <a:rPr lang="en-US" dirty="0"/>
              <a:t> </a:t>
            </a:r>
            <a:r>
              <a:rPr lang="en-US" dirty="0" err="1"/>
              <a:t>pemerintahan</a:t>
            </a:r>
            <a:r>
              <a:rPr lang="en-US" dirty="0"/>
              <a:t> lain di </a:t>
            </a:r>
            <a:r>
              <a:rPr lang="en-US" dirty="0" err="1"/>
              <a:t>dalamnya</a:t>
            </a:r>
            <a:r>
              <a:rPr lang="en-US" dirty="0"/>
              <a:t> yang </a:t>
            </a:r>
            <a:r>
              <a:rPr lang="en-US" dirty="0" err="1"/>
              <a:t>bersifat</a:t>
            </a:r>
            <a:r>
              <a:rPr lang="en-US" dirty="0"/>
              <a:t> </a:t>
            </a:r>
            <a:r>
              <a:rPr lang="en-US" dirty="0" err="1"/>
              <a:t>negara</a:t>
            </a:r>
            <a:r>
              <a:rPr lang="en-US" dirty="0"/>
              <a:t>, </a:t>
            </a:r>
          </a:p>
          <a:p>
            <a:pPr algn="just"/>
            <a:r>
              <a:rPr lang="en-US" dirty="0"/>
              <a:t>Nilai </a:t>
            </a:r>
            <a:r>
              <a:rPr lang="en-US" dirty="0" err="1"/>
              <a:t>dasar</a:t>
            </a:r>
            <a:r>
              <a:rPr lang="en-US" dirty="0"/>
              <a:t> </a:t>
            </a:r>
            <a:r>
              <a:rPr lang="en-US" dirty="0" err="1"/>
              <a:t>dari</a:t>
            </a:r>
            <a:r>
              <a:rPr lang="en-US" dirty="0"/>
              <a:t> </a:t>
            </a:r>
            <a:r>
              <a:rPr lang="en-US" dirty="0" err="1"/>
              <a:t>desentralisasi</a:t>
            </a:r>
            <a:r>
              <a:rPr lang="en-US" dirty="0"/>
              <a:t> </a:t>
            </a:r>
            <a:r>
              <a:rPr lang="en-US" dirty="0" err="1"/>
              <a:t>diwujudkan</a:t>
            </a:r>
            <a:r>
              <a:rPr lang="en-US" dirty="0"/>
              <a:t> </a:t>
            </a:r>
            <a:r>
              <a:rPr lang="en-US" dirty="0" err="1"/>
              <a:t>dengan</a:t>
            </a:r>
            <a:r>
              <a:rPr lang="en-US" dirty="0"/>
              <a:t> </a:t>
            </a:r>
            <a:r>
              <a:rPr lang="en-US" dirty="0" err="1"/>
              <a:t>dalamnya</a:t>
            </a:r>
            <a:r>
              <a:rPr lang="en-US" dirty="0"/>
              <a:t> yang </a:t>
            </a:r>
            <a:r>
              <a:rPr lang="en-US" dirty="0" err="1"/>
              <a:t>bersifat</a:t>
            </a:r>
            <a:r>
              <a:rPr lang="en-US" dirty="0"/>
              <a:t> </a:t>
            </a:r>
            <a:r>
              <a:rPr lang="en-US" dirty="0" err="1"/>
              <a:t>negara</a:t>
            </a:r>
            <a:r>
              <a:rPr lang="en-US" dirty="0"/>
              <a:t>,</a:t>
            </a:r>
            <a:r>
              <a:rPr lang="id-ID" dirty="0"/>
              <a:t> </a:t>
            </a:r>
            <a:r>
              <a:rPr lang="en-US" dirty="0" err="1"/>
              <a:t>pembentukan</a:t>
            </a:r>
            <a:r>
              <a:rPr lang="en-US" dirty="0"/>
              <a:t> </a:t>
            </a:r>
            <a:r>
              <a:rPr lang="en-US" dirty="0" err="1"/>
              <a:t>daerah</a:t>
            </a:r>
            <a:r>
              <a:rPr lang="en-US" dirty="0"/>
              <a:t> </a:t>
            </a:r>
            <a:r>
              <a:rPr lang="en-US" dirty="0" err="1"/>
              <a:t>otonomi</a:t>
            </a:r>
            <a:r>
              <a:rPr lang="en-US" dirty="0"/>
              <a:t> </a:t>
            </a:r>
            <a:r>
              <a:rPr lang="en-US" dirty="0" err="1"/>
              <a:t>dan</a:t>
            </a:r>
            <a:r>
              <a:rPr lang="en-US" dirty="0"/>
              <a:t> </a:t>
            </a:r>
            <a:r>
              <a:rPr lang="en-US" dirty="0" err="1"/>
              <a:t>penyerahan</a:t>
            </a:r>
            <a:r>
              <a:rPr lang="en-US" dirty="0"/>
              <a:t> </a:t>
            </a:r>
            <a:r>
              <a:rPr lang="en-US" dirty="0" err="1"/>
              <a:t>kewenangan</a:t>
            </a:r>
            <a:r>
              <a:rPr lang="en-US" dirty="0"/>
              <a:t> </a:t>
            </a:r>
            <a:r>
              <a:rPr lang="en-US" dirty="0" err="1"/>
              <a:t>untuk</a:t>
            </a:r>
            <a:r>
              <a:rPr lang="en-US" dirty="0"/>
              <a:t> </a:t>
            </a:r>
            <a:r>
              <a:rPr lang="en-US" dirty="0" err="1"/>
              <a:t>menyelenggarakan</a:t>
            </a:r>
            <a:r>
              <a:rPr lang="en-US" dirty="0"/>
              <a:t> </a:t>
            </a:r>
            <a:r>
              <a:rPr lang="en-US" dirty="0" err="1"/>
              <a:t>urusan-urusan</a:t>
            </a:r>
            <a:r>
              <a:rPr lang="en-US" dirty="0"/>
              <a:t> </a:t>
            </a:r>
            <a:r>
              <a:rPr lang="en-US" dirty="0" err="1"/>
              <a:t>pemerintahan</a:t>
            </a:r>
            <a:r>
              <a:rPr lang="en-US" dirty="0"/>
              <a:t> yang </a:t>
            </a:r>
            <a:r>
              <a:rPr lang="en-US" dirty="0" err="1"/>
              <a:t>telah</a:t>
            </a:r>
            <a:r>
              <a:rPr lang="en-US" dirty="0"/>
              <a:t> </a:t>
            </a:r>
            <a:r>
              <a:rPr lang="en-US" dirty="0" err="1"/>
              <a:t>diserahkan</a:t>
            </a:r>
            <a:r>
              <a:rPr lang="en-US" dirty="0"/>
              <a:t> </a:t>
            </a:r>
            <a:r>
              <a:rPr lang="en-US" dirty="0" err="1"/>
              <a:t>atau</a:t>
            </a:r>
            <a:r>
              <a:rPr lang="en-US" dirty="0"/>
              <a:t> </a:t>
            </a:r>
            <a:r>
              <a:rPr lang="en-US" dirty="0" err="1"/>
              <a:t>diakui</a:t>
            </a:r>
            <a:r>
              <a:rPr lang="en-US" dirty="0"/>
              <a:t> </a:t>
            </a:r>
            <a:r>
              <a:rPr lang="en-US" dirty="0" err="1"/>
              <a:t>sebagai</a:t>
            </a:r>
            <a:r>
              <a:rPr lang="en-US" dirty="0"/>
              <a:t> domain </a:t>
            </a:r>
            <a:r>
              <a:rPr lang="en-US" dirty="0" err="1"/>
              <a:t>rumah</a:t>
            </a:r>
            <a:r>
              <a:rPr lang="en-US" dirty="0"/>
              <a:t> </a:t>
            </a:r>
            <a:r>
              <a:rPr lang="en-US" dirty="0" err="1"/>
              <a:t>tangga</a:t>
            </a:r>
            <a:r>
              <a:rPr lang="en-US" dirty="0"/>
              <a:t> </a:t>
            </a:r>
            <a:r>
              <a:rPr lang="en-US" dirty="0" err="1"/>
              <a:t>daerah</a:t>
            </a:r>
            <a:r>
              <a:rPr lang="en-US" dirty="0"/>
              <a:t> </a:t>
            </a:r>
            <a:r>
              <a:rPr lang="en-US" dirty="0" err="1"/>
              <a:t>tersebut</a:t>
            </a:r>
            <a:r>
              <a:rPr lang="en-US" dirty="0"/>
              <a:t>.</a:t>
            </a:r>
          </a:p>
          <a:p>
            <a:pPr algn="just"/>
            <a:endParaRPr lang="en-US" dirty="0"/>
          </a:p>
          <a:p>
            <a:pPr marL="0" indent="0" algn="just">
              <a:buNone/>
            </a:pPr>
            <a:r>
              <a:rPr lang="en-US" dirty="0" err="1"/>
              <a:t>Desentralisasi</a:t>
            </a:r>
            <a:r>
              <a:rPr lang="en-US" dirty="0"/>
              <a:t> </a:t>
            </a:r>
            <a:r>
              <a:rPr lang="en-US" dirty="0" err="1"/>
              <a:t>mempunyai</a:t>
            </a:r>
            <a:r>
              <a:rPr lang="en-US" dirty="0"/>
              <a:t> </a:t>
            </a:r>
            <a:r>
              <a:rPr lang="en-US" dirty="0" err="1"/>
              <a:t>berbagai</a:t>
            </a:r>
            <a:r>
              <a:rPr lang="en-US" dirty="0"/>
              <a:t> </a:t>
            </a:r>
            <a:r>
              <a:rPr lang="en-US" dirty="0" err="1"/>
              <a:t>macam</a:t>
            </a:r>
            <a:r>
              <a:rPr lang="en-US" dirty="0"/>
              <a:t> </a:t>
            </a:r>
            <a:r>
              <a:rPr lang="en-US" dirty="0" err="1"/>
              <a:t>tujuan</a:t>
            </a:r>
            <a:r>
              <a:rPr lang="en-US" dirty="0"/>
              <a:t>, </a:t>
            </a:r>
            <a:r>
              <a:rPr lang="en-US" dirty="0" err="1"/>
              <a:t>yaitu</a:t>
            </a:r>
            <a:r>
              <a:rPr lang="en-US" dirty="0"/>
              <a:t> </a:t>
            </a:r>
            <a:r>
              <a:rPr lang="en-US" dirty="0" err="1"/>
              <a:t>peningkatan</a:t>
            </a:r>
            <a:r>
              <a:rPr lang="en-US" dirty="0"/>
              <a:t> </a:t>
            </a:r>
            <a:r>
              <a:rPr lang="en-US" dirty="0" err="1"/>
              <a:t>efisiensi</a:t>
            </a:r>
            <a:r>
              <a:rPr lang="en-US" dirty="0"/>
              <a:t> </a:t>
            </a:r>
            <a:r>
              <a:rPr lang="en-US" dirty="0" err="1"/>
              <a:t>dan</a:t>
            </a:r>
            <a:r>
              <a:rPr lang="en-US" dirty="0"/>
              <a:t> </a:t>
            </a:r>
            <a:r>
              <a:rPr lang="en-US" dirty="0" err="1"/>
              <a:t>efektivitas</a:t>
            </a:r>
            <a:r>
              <a:rPr lang="en-US" dirty="0"/>
              <a:t> </a:t>
            </a:r>
            <a:r>
              <a:rPr lang="en-US" dirty="0" err="1"/>
              <a:t>penyelenggaraan</a:t>
            </a:r>
            <a:r>
              <a:rPr lang="en-US" dirty="0"/>
              <a:t> </a:t>
            </a:r>
            <a:r>
              <a:rPr lang="en-US" dirty="0" err="1"/>
              <a:t>pemerintahan</a:t>
            </a:r>
            <a:r>
              <a:rPr lang="en-US" dirty="0"/>
              <a:t> </a:t>
            </a:r>
            <a:r>
              <a:rPr lang="en-US" dirty="0" err="1"/>
              <a:t>dan</a:t>
            </a:r>
            <a:r>
              <a:rPr lang="en-US" dirty="0"/>
              <a:t> </a:t>
            </a:r>
            <a:r>
              <a:rPr lang="en-US" dirty="0" err="1"/>
              <a:t>peningkatan</a:t>
            </a:r>
            <a:r>
              <a:rPr lang="en-US" dirty="0"/>
              <a:t> </a:t>
            </a:r>
            <a:r>
              <a:rPr lang="en-US" dirty="0" err="1"/>
              <a:t>partisipasi</a:t>
            </a:r>
            <a:r>
              <a:rPr lang="en-US" dirty="0"/>
              <a:t> </a:t>
            </a:r>
            <a:r>
              <a:rPr lang="en-US" dirty="0" err="1"/>
              <a:t>masyarakat</a:t>
            </a:r>
            <a:r>
              <a:rPr lang="en-US" dirty="0"/>
              <a:t> </a:t>
            </a:r>
            <a:r>
              <a:rPr lang="en-US" dirty="0" err="1"/>
              <a:t>dalam</a:t>
            </a:r>
            <a:r>
              <a:rPr lang="en-US" dirty="0"/>
              <a:t> </a:t>
            </a:r>
            <a:r>
              <a:rPr lang="en-US" dirty="0" err="1"/>
              <a:t>pemerintahan</a:t>
            </a:r>
            <a:r>
              <a:rPr lang="en-US" dirty="0"/>
              <a:t> </a:t>
            </a:r>
            <a:r>
              <a:rPr lang="en-US" dirty="0" err="1"/>
              <a:t>dan</a:t>
            </a:r>
            <a:r>
              <a:rPr lang="en-US" dirty="0"/>
              <a:t> </a:t>
            </a:r>
            <a:r>
              <a:rPr lang="en-US" dirty="0" err="1"/>
              <a:t>pembangunan</a:t>
            </a:r>
            <a:r>
              <a:rPr lang="en-US" dirty="0"/>
              <a:t>. </a:t>
            </a:r>
          </a:p>
          <a:p>
            <a:pPr marL="0" indent="0" algn="just">
              <a:buNone/>
            </a:pPr>
            <a:endParaRPr lang="en-US" dirty="0"/>
          </a:p>
          <a:p>
            <a:pPr marL="0" indent="0" algn="just">
              <a:buNone/>
            </a:pPr>
            <a:r>
              <a:rPr lang="id-ID" dirty="0"/>
              <a:t>Menurut </a:t>
            </a:r>
            <a:r>
              <a:rPr lang="id-ID" dirty="0" err="1"/>
              <a:t>Undang-Undang</a:t>
            </a:r>
            <a:r>
              <a:rPr lang="id-ID" dirty="0"/>
              <a:t> Nomor 32 Tahun 2004 tentang Pemerintah Daerah, penyelenggaraan otonomi daerah dilaksanakan dengan memberikan kewenangan yang luas, nyata dan bertanggung jawab kepada Daerah secara </a:t>
            </a:r>
            <a:r>
              <a:rPr lang="id-ID" dirty="0" err="1"/>
              <a:t>proposional</a:t>
            </a:r>
            <a:r>
              <a:rPr lang="id-ID" dirty="0"/>
              <a:t> yang diwujudkan dengan pengaturan, pembagian, dan pemanfaatan sumber daya nasional yang berkeadilan, serta perimbangan keuangan Pusat dan Daerah. </a:t>
            </a:r>
            <a:endParaRPr lang="en-US" dirty="0"/>
          </a:p>
        </p:txBody>
      </p:sp>
    </p:spTree>
    <p:extLst>
      <p:ext uri="{BB962C8B-B14F-4D97-AF65-F5344CB8AC3E}">
        <p14:creationId xmlns:p14="http://schemas.microsoft.com/office/powerpoint/2010/main" val="37139609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465AEF47-A293-FE44-AB68-2DCA47965EC1}"/>
              </a:ext>
            </a:extLst>
          </p:cNvPr>
          <p:cNvSpPr>
            <a:spLocks noGrp="1"/>
          </p:cNvSpPr>
          <p:nvPr>
            <p:ph type="title"/>
          </p:nvPr>
        </p:nvSpPr>
        <p:spPr>
          <a:xfrm>
            <a:off x="1066800" y="849422"/>
            <a:ext cx="10058400" cy="156059"/>
          </a:xfrm>
        </p:spPr>
        <p:txBody>
          <a:bodyPr>
            <a:normAutofit fontScale="90000"/>
          </a:bodyPr>
          <a:lstStyle/>
          <a:p>
            <a:r>
              <a:rPr lang="id-ID" dirty="0"/>
              <a:t>Lanjut</a:t>
            </a:r>
          </a:p>
        </p:txBody>
      </p:sp>
      <p:sp>
        <p:nvSpPr>
          <p:cNvPr id="3" name="Tempat Penampung Konten 2">
            <a:extLst>
              <a:ext uri="{FF2B5EF4-FFF2-40B4-BE49-F238E27FC236}">
                <a16:creationId xmlns:a16="http://schemas.microsoft.com/office/drawing/2014/main" id="{11B1613E-E2B6-3C40-89D5-5E63CB6EC5B0}"/>
              </a:ext>
            </a:extLst>
          </p:cNvPr>
          <p:cNvSpPr>
            <a:spLocks noGrp="1"/>
          </p:cNvSpPr>
          <p:nvPr>
            <p:ph idx="1"/>
          </p:nvPr>
        </p:nvSpPr>
        <p:spPr>
          <a:xfrm>
            <a:off x="1066800" y="1687286"/>
            <a:ext cx="10058400" cy="4347753"/>
          </a:xfrm>
        </p:spPr>
        <p:txBody>
          <a:bodyPr>
            <a:normAutofit lnSpcReduction="10000"/>
          </a:bodyPr>
          <a:lstStyle/>
          <a:p>
            <a:pPr marL="0" indent="0" algn="just">
              <a:buNone/>
            </a:pPr>
            <a:r>
              <a:rPr lang="id-ID" dirty="0"/>
              <a:t>Dalam rangka menciptakan kesejahteraan rakyat, Pemerintah Daerah mengelola keuangan dan </a:t>
            </a:r>
            <a:r>
              <a:rPr lang="id-ID" dirty="0" err="1"/>
              <a:t>keakayaan</a:t>
            </a:r>
            <a:r>
              <a:rPr lang="id-ID" dirty="0"/>
              <a:t> daerah, </a:t>
            </a:r>
            <a:r>
              <a:rPr lang="id-ID" dirty="0" err="1"/>
              <a:t>diantaranya</a:t>
            </a:r>
            <a:r>
              <a:rPr lang="id-ID" dirty="0"/>
              <a:t> dengan melakukan upaya-upaya yang berhubungan dengan penerimaan daerah, yang kemudian berfungsi sebagai </a:t>
            </a:r>
            <a:r>
              <a:rPr lang="id-ID" dirty="0" err="1"/>
              <a:t>budgeting</a:t>
            </a:r>
            <a:r>
              <a:rPr lang="id-ID" dirty="0"/>
              <a:t> untuk pembangunan, bantuan masyarakat dan kegiatan usaha daerah serta investasi daerah. </a:t>
            </a:r>
          </a:p>
          <a:p>
            <a:pPr marL="0" indent="0" algn="just">
              <a:buNone/>
            </a:pPr>
            <a:endParaRPr lang="id-ID" dirty="0"/>
          </a:p>
          <a:p>
            <a:pPr marL="0" indent="0" algn="just">
              <a:buNone/>
            </a:pPr>
            <a:r>
              <a:rPr lang="id-ID" dirty="0"/>
              <a:t>Terjadinya korupsi didaerah menghambat atau dapat menggagalkan tercapainya kesejahteraan bagi masyarakat.</a:t>
            </a:r>
          </a:p>
          <a:p>
            <a:pPr marL="0" indent="0" algn="just">
              <a:buNone/>
            </a:pPr>
            <a:endParaRPr lang="id-ID" dirty="0"/>
          </a:p>
          <a:p>
            <a:pPr marL="0" indent="0" algn="just">
              <a:buNone/>
            </a:pPr>
            <a:r>
              <a:rPr lang="en-US" dirty="0" err="1"/>
              <a:t>Pada</a:t>
            </a:r>
            <a:r>
              <a:rPr lang="en-US" dirty="0"/>
              <a:t> </a:t>
            </a:r>
            <a:r>
              <a:rPr lang="en-US" dirty="0" err="1"/>
              <a:t>akhir</a:t>
            </a:r>
            <a:r>
              <a:rPr lang="en-US" dirty="0"/>
              <a:t> </a:t>
            </a:r>
            <a:r>
              <a:rPr lang="en-US" dirty="0" err="1"/>
              <a:t>bulan</a:t>
            </a:r>
            <a:r>
              <a:rPr lang="en-US" dirty="0"/>
              <a:t> </a:t>
            </a:r>
            <a:r>
              <a:rPr lang="en-US" dirty="0" err="1"/>
              <a:t>januari</a:t>
            </a:r>
            <a:r>
              <a:rPr lang="en-US" dirty="0"/>
              <a:t> 2020 </a:t>
            </a:r>
            <a:r>
              <a:rPr lang="id-ID" dirty="0"/>
              <a:t>Komisi Pemberantasan Korupsi (</a:t>
            </a:r>
            <a:r>
              <a:rPr lang="id-ID" dirty="0">
                <a:solidFill>
                  <a:srgbClr val="FF0000"/>
                </a:solidFill>
              </a:rPr>
              <a:t>KPK</a:t>
            </a:r>
            <a:r>
              <a:rPr lang="id-ID" dirty="0"/>
              <a:t>)</a:t>
            </a:r>
            <a:r>
              <a:rPr lang="en-US" dirty="0"/>
              <a:t> </a:t>
            </a:r>
            <a:r>
              <a:rPr lang="en-US" dirty="0" err="1"/>
              <a:t>menetapkan</a:t>
            </a:r>
            <a:r>
              <a:rPr lang="en-US" dirty="0"/>
              <a:t> </a:t>
            </a:r>
            <a:r>
              <a:rPr lang="id-ID" dirty="0"/>
              <a:t>14 anggota DPRD Provinsi Sumatera Utara (Sumut) periode 2009-2014 dan 2014-2019 sebagai tersangka dalam kasus dugaan suap terkait pelaksanaan fungsi dan kewenangan anggota DPRD, yang merupakan hasil pengembangan perkara yang dilakukan penyidik. yang sebelumnya di tahun 2015, KPK telah memproses 50 unsur pimpinan dan Anggota DPRD Provinsi Sumut periode 2004-2009 dan 2014-2019.</a:t>
            </a:r>
          </a:p>
        </p:txBody>
      </p:sp>
    </p:spTree>
    <p:extLst>
      <p:ext uri="{BB962C8B-B14F-4D97-AF65-F5344CB8AC3E}">
        <p14:creationId xmlns:p14="http://schemas.microsoft.com/office/powerpoint/2010/main" val="32626987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65969FD0-B977-7C4C-9F50-8E16275B43E0}"/>
              </a:ext>
            </a:extLst>
          </p:cNvPr>
          <p:cNvSpPr>
            <a:spLocks noGrp="1"/>
          </p:cNvSpPr>
          <p:nvPr>
            <p:ph type="title"/>
          </p:nvPr>
        </p:nvSpPr>
        <p:spPr>
          <a:xfrm>
            <a:off x="859971" y="1306623"/>
            <a:ext cx="10058400" cy="1371600"/>
          </a:xfrm>
        </p:spPr>
        <p:txBody>
          <a:bodyPr/>
          <a:lstStyle/>
          <a:p>
            <a:pPr algn="ctr"/>
            <a:r>
              <a:rPr lang="id-ID" b="1" dirty="0"/>
              <a:t>METODE</a:t>
            </a:r>
          </a:p>
        </p:txBody>
      </p:sp>
      <p:sp>
        <p:nvSpPr>
          <p:cNvPr id="3" name="Tempat Penampung Konten 2">
            <a:extLst>
              <a:ext uri="{FF2B5EF4-FFF2-40B4-BE49-F238E27FC236}">
                <a16:creationId xmlns:a16="http://schemas.microsoft.com/office/drawing/2014/main" id="{14CD7CE1-5722-CF42-9B70-AF2E9E5B5901}"/>
              </a:ext>
            </a:extLst>
          </p:cNvPr>
          <p:cNvSpPr>
            <a:spLocks noGrp="1"/>
          </p:cNvSpPr>
          <p:nvPr>
            <p:ph idx="1"/>
          </p:nvPr>
        </p:nvSpPr>
        <p:spPr>
          <a:xfrm>
            <a:off x="1066800" y="2926080"/>
            <a:ext cx="10058400" cy="3931920"/>
          </a:xfrm>
        </p:spPr>
        <p:txBody>
          <a:bodyPr>
            <a:normAutofit/>
          </a:bodyPr>
          <a:lstStyle/>
          <a:p>
            <a:pPr marL="0" indent="0" algn="ctr">
              <a:buNone/>
            </a:pPr>
            <a:r>
              <a:rPr lang="en-US" sz="2000" dirty="0" err="1"/>
              <a:t>Metode</a:t>
            </a:r>
            <a:r>
              <a:rPr lang="en-US" sz="2000" dirty="0"/>
              <a:t> </a:t>
            </a:r>
            <a:r>
              <a:rPr lang="en-US" sz="2000" dirty="0" err="1"/>
              <a:t>penulisan</a:t>
            </a:r>
            <a:r>
              <a:rPr lang="en-US" sz="2000" dirty="0"/>
              <a:t> yang </a:t>
            </a:r>
            <a:r>
              <a:rPr lang="en-US" sz="2000" dirty="0" err="1"/>
              <a:t>digunakan</a:t>
            </a:r>
            <a:r>
              <a:rPr lang="en-US" sz="2000" dirty="0"/>
              <a:t> </a:t>
            </a:r>
            <a:r>
              <a:rPr lang="en-US" sz="2000" dirty="0" err="1"/>
              <a:t>dalam</a:t>
            </a:r>
            <a:r>
              <a:rPr lang="en-US" sz="2000" dirty="0"/>
              <a:t> </a:t>
            </a:r>
            <a:r>
              <a:rPr lang="en-US" sz="2000" dirty="0" err="1"/>
              <a:t>artikel</a:t>
            </a:r>
            <a:r>
              <a:rPr lang="en-US" sz="2000" dirty="0"/>
              <a:t> </a:t>
            </a:r>
            <a:r>
              <a:rPr lang="en-US" sz="2000" dirty="0" err="1"/>
              <a:t>ilmiah</a:t>
            </a:r>
            <a:r>
              <a:rPr lang="en-US" sz="2000" dirty="0"/>
              <a:t> </a:t>
            </a:r>
            <a:r>
              <a:rPr lang="en-US" sz="2000" dirty="0" err="1"/>
              <a:t>ini</a:t>
            </a:r>
            <a:r>
              <a:rPr lang="en-US" sz="2000" dirty="0"/>
              <a:t> </a:t>
            </a:r>
            <a:r>
              <a:rPr lang="en-US" sz="2000" dirty="0" err="1"/>
              <a:t>menggunakan</a:t>
            </a:r>
            <a:r>
              <a:rPr lang="en-US" sz="2000" dirty="0"/>
              <a:t> </a:t>
            </a:r>
            <a:r>
              <a:rPr lang="en-US" sz="2000" dirty="0" err="1"/>
              <a:t>pendekatan</a:t>
            </a:r>
            <a:r>
              <a:rPr lang="en-US" sz="2000" dirty="0"/>
              <a:t> </a:t>
            </a:r>
            <a:r>
              <a:rPr lang="en-US" sz="2000" dirty="0" err="1"/>
              <a:t>penulisan</a:t>
            </a:r>
            <a:r>
              <a:rPr lang="en-US" sz="2000" dirty="0"/>
              <a:t> </a:t>
            </a:r>
            <a:r>
              <a:rPr lang="en-US" sz="2000" dirty="0" err="1"/>
              <a:t>deskriptif</a:t>
            </a:r>
            <a:r>
              <a:rPr lang="en-US" sz="2000" dirty="0"/>
              <a:t>. </a:t>
            </a:r>
            <a:r>
              <a:rPr lang="id-ID" sz="2000" dirty="0"/>
              <a:t> </a:t>
            </a:r>
            <a:r>
              <a:rPr lang="en-US" sz="2000" dirty="0"/>
              <a:t>Teknik </a:t>
            </a:r>
            <a:r>
              <a:rPr lang="en-US" sz="2000" dirty="0" err="1"/>
              <a:t>Pengumpulan</a:t>
            </a:r>
            <a:r>
              <a:rPr lang="en-US" sz="2000" dirty="0"/>
              <a:t> data yang </a:t>
            </a:r>
            <a:r>
              <a:rPr lang="en-US" sz="2000" dirty="0" err="1"/>
              <a:t>digunakan</a:t>
            </a:r>
            <a:r>
              <a:rPr lang="en-US" sz="2000" dirty="0"/>
              <a:t> </a:t>
            </a:r>
            <a:r>
              <a:rPr lang="en-US" sz="2000" dirty="0" err="1"/>
              <a:t>oleh</a:t>
            </a:r>
            <a:r>
              <a:rPr lang="en-US" sz="2000" dirty="0"/>
              <a:t> </a:t>
            </a:r>
            <a:r>
              <a:rPr lang="en-US" sz="2000" dirty="0" err="1"/>
              <a:t>penulis</a:t>
            </a:r>
            <a:r>
              <a:rPr lang="en-US" sz="2000" dirty="0"/>
              <a:t> </a:t>
            </a:r>
            <a:r>
              <a:rPr lang="en-US" sz="2000" dirty="0" err="1"/>
              <a:t>adalah</a:t>
            </a:r>
            <a:r>
              <a:rPr lang="en-US" sz="2000" dirty="0"/>
              <a:t> </a:t>
            </a:r>
            <a:r>
              <a:rPr lang="id-ID" sz="2000" dirty="0"/>
              <a:t>studi dokumen kepustakaan yang ditelaah dari buku-buku, </a:t>
            </a:r>
            <a:r>
              <a:rPr lang="id-ID" sz="2000" dirty="0" err="1"/>
              <a:t>literatur-literatur</a:t>
            </a:r>
            <a:r>
              <a:rPr lang="id-ID" sz="2000" dirty="0"/>
              <a:t>, jurnal, dan perundang-undangan dan media massa yang aktual dan bisa dipercaya</a:t>
            </a:r>
            <a:r>
              <a:rPr lang="en-US" sz="2000" b="1" dirty="0"/>
              <a:t>.</a:t>
            </a:r>
            <a:endParaRPr lang="id-ID" sz="2000" b="1" dirty="0"/>
          </a:p>
          <a:p>
            <a:pPr marL="0" indent="0">
              <a:buNone/>
            </a:pPr>
            <a:endParaRPr lang="id-ID" b="1" dirty="0"/>
          </a:p>
        </p:txBody>
      </p:sp>
    </p:spTree>
    <p:extLst>
      <p:ext uri="{BB962C8B-B14F-4D97-AF65-F5344CB8AC3E}">
        <p14:creationId xmlns:p14="http://schemas.microsoft.com/office/powerpoint/2010/main" val="421778874"/>
      </p:ext>
    </p:extLst>
  </p:cSld>
  <p:clrMapOvr>
    <a:masterClrMapping/>
  </p:clrMapOvr>
  <mc:AlternateContent xmlns:mc="http://schemas.openxmlformats.org/markup-compatibility/2006" xmlns:p15="http://schemas.microsoft.com/office/powerpoint/2012/main">
    <mc:Choice Requires="p15">
      <p:transition spd="slow">
        <p15:prstTrans prst="wind"/>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2C224184-C35C-CE4E-A1EB-2BBAE1F9D030}"/>
              </a:ext>
            </a:extLst>
          </p:cNvPr>
          <p:cNvSpPr>
            <a:spLocks noGrp="1"/>
          </p:cNvSpPr>
          <p:nvPr>
            <p:ph type="title"/>
          </p:nvPr>
        </p:nvSpPr>
        <p:spPr/>
        <p:txBody>
          <a:bodyPr/>
          <a:lstStyle/>
          <a:p>
            <a:pPr algn="ctr"/>
            <a:r>
              <a:rPr lang="id-ID" b="1" dirty="0"/>
              <a:t>PEMBAHASAN</a:t>
            </a:r>
          </a:p>
        </p:txBody>
      </p:sp>
      <p:sp>
        <p:nvSpPr>
          <p:cNvPr id="3" name="Tempat Penampung Konten 2">
            <a:extLst>
              <a:ext uri="{FF2B5EF4-FFF2-40B4-BE49-F238E27FC236}">
                <a16:creationId xmlns:a16="http://schemas.microsoft.com/office/drawing/2014/main" id="{751B3FB9-4C6F-9242-816D-EDAC072E25CD}"/>
              </a:ext>
            </a:extLst>
          </p:cNvPr>
          <p:cNvSpPr>
            <a:spLocks noGrp="1"/>
          </p:cNvSpPr>
          <p:nvPr>
            <p:ph idx="1"/>
          </p:nvPr>
        </p:nvSpPr>
        <p:spPr/>
        <p:txBody>
          <a:bodyPr/>
          <a:lstStyle/>
          <a:p>
            <a:pPr marL="0" indent="0" algn="just">
              <a:buNone/>
            </a:pPr>
            <a:r>
              <a:rPr lang="en-US" dirty="0" err="1"/>
              <a:t>Otonomi</a:t>
            </a:r>
            <a:r>
              <a:rPr lang="en-US" dirty="0"/>
              <a:t> </a:t>
            </a:r>
            <a:r>
              <a:rPr lang="en-US" dirty="0" err="1"/>
              <a:t>daerah</a:t>
            </a:r>
            <a:r>
              <a:rPr lang="en-US" dirty="0"/>
              <a:t> </a:t>
            </a:r>
            <a:r>
              <a:rPr lang="en-US" dirty="0" err="1"/>
              <a:t>ternyata</a:t>
            </a:r>
            <a:r>
              <a:rPr lang="en-US" dirty="0"/>
              <a:t> </a:t>
            </a:r>
            <a:r>
              <a:rPr lang="en-US" dirty="0" err="1"/>
              <a:t>banyak</a:t>
            </a:r>
            <a:r>
              <a:rPr lang="en-US" dirty="0"/>
              <a:t> </a:t>
            </a:r>
            <a:r>
              <a:rPr lang="en-US" dirty="0" err="1"/>
              <a:t>memunculkan</a:t>
            </a:r>
            <a:r>
              <a:rPr lang="en-US" dirty="0"/>
              <a:t> </a:t>
            </a:r>
            <a:r>
              <a:rPr lang="en-US" dirty="0" err="1"/>
              <a:t>dampak</a:t>
            </a:r>
            <a:r>
              <a:rPr lang="en-US" dirty="0"/>
              <a:t> </a:t>
            </a:r>
            <a:r>
              <a:rPr lang="en-US" dirty="0" err="1"/>
              <a:t>negatif</a:t>
            </a:r>
            <a:r>
              <a:rPr lang="en-US" dirty="0"/>
              <a:t>. </a:t>
            </a:r>
            <a:r>
              <a:rPr lang="en-US" dirty="0" err="1"/>
              <a:t>Dengan</a:t>
            </a:r>
            <a:r>
              <a:rPr lang="en-US" dirty="0"/>
              <a:t> </a:t>
            </a:r>
            <a:r>
              <a:rPr lang="en-US" dirty="0" err="1"/>
              <a:t>munculnya</a:t>
            </a:r>
            <a:r>
              <a:rPr lang="en-US" dirty="0"/>
              <a:t> "</a:t>
            </a:r>
            <a:r>
              <a:rPr lang="en-US" dirty="0" err="1"/>
              <a:t>kejahatan</a:t>
            </a:r>
            <a:r>
              <a:rPr lang="en-US" dirty="0"/>
              <a:t> </a:t>
            </a:r>
            <a:r>
              <a:rPr lang="en-US" dirty="0" err="1"/>
              <a:t>institusional</a:t>
            </a:r>
            <a:r>
              <a:rPr lang="en-US" dirty="0"/>
              <a:t>". </a:t>
            </a:r>
            <a:r>
              <a:rPr lang="en-US" dirty="0" err="1"/>
              <a:t>Baik</a:t>
            </a:r>
            <a:r>
              <a:rPr lang="en-US" dirty="0"/>
              <a:t> </a:t>
            </a:r>
            <a:r>
              <a:rPr lang="en-US" dirty="0" err="1"/>
              <a:t>eksekutif</a:t>
            </a:r>
            <a:r>
              <a:rPr lang="en-US" dirty="0"/>
              <a:t> </a:t>
            </a:r>
            <a:r>
              <a:rPr lang="en-US" dirty="0" err="1"/>
              <a:t>maupun</a:t>
            </a:r>
            <a:r>
              <a:rPr lang="en-US" dirty="0"/>
              <a:t> </a:t>
            </a:r>
            <a:r>
              <a:rPr lang="en-US" dirty="0" err="1"/>
              <a:t>legislatif</a:t>
            </a:r>
            <a:r>
              <a:rPr lang="en-US" dirty="0"/>
              <a:t>. </a:t>
            </a:r>
            <a:r>
              <a:rPr lang="en-US" dirty="0" err="1"/>
              <a:t>Legislatif</a:t>
            </a:r>
            <a:r>
              <a:rPr lang="en-US" dirty="0"/>
              <a:t> yang </a:t>
            </a:r>
            <a:r>
              <a:rPr lang="en-US" dirty="0" err="1"/>
              <a:t>mestinya</a:t>
            </a:r>
            <a:r>
              <a:rPr lang="en-US" dirty="0"/>
              <a:t> </a:t>
            </a:r>
            <a:r>
              <a:rPr lang="en-US" dirty="0" err="1"/>
              <a:t>mengawasi</a:t>
            </a:r>
            <a:r>
              <a:rPr lang="en-US" dirty="0"/>
              <a:t> </a:t>
            </a:r>
            <a:r>
              <a:rPr lang="en-US" dirty="0" err="1"/>
              <a:t>kinerja</a:t>
            </a:r>
            <a:r>
              <a:rPr lang="en-US" dirty="0"/>
              <a:t> </a:t>
            </a:r>
            <a:r>
              <a:rPr lang="en-US" dirty="0" err="1"/>
              <a:t>eksekutif</a:t>
            </a:r>
            <a:r>
              <a:rPr lang="id-ID" dirty="0"/>
              <a:t> </a:t>
            </a:r>
            <a:r>
              <a:rPr lang="en-US" dirty="0" err="1"/>
              <a:t>justru</a:t>
            </a:r>
            <a:r>
              <a:rPr lang="en-US" dirty="0"/>
              <a:t> </a:t>
            </a:r>
            <a:r>
              <a:rPr lang="en-US" dirty="0" err="1"/>
              <a:t>ikut</a:t>
            </a:r>
            <a:r>
              <a:rPr lang="en-US" dirty="0"/>
              <a:t> </a:t>
            </a:r>
            <a:r>
              <a:rPr lang="en-US" dirty="0" err="1"/>
              <a:t>bermain</a:t>
            </a:r>
            <a:r>
              <a:rPr lang="en-US" dirty="0"/>
              <a:t> </a:t>
            </a:r>
            <a:r>
              <a:rPr lang="en-US" dirty="0" err="1"/>
              <a:t>dan</a:t>
            </a:r>
            <a:r>
              <a:rPr lang="en-US" dirty="0"/>
              <a:t> </a:t>
            </a:r>
            <a:r>
              <a:rPr lang="en-US" dirty="0" err="1"/>
              <a:t>melakukan</a:t>
            </a:r>
            <a:r>
              <a:rPr lang="en-US" dirty="0"/>
              <a:t> </a:t>
            </a:r>
            <a:r>
              <a:rPr lang="en-US" dirty="0" err="1"/>
              <a:t>tindak</a:t>
            </a:r>
            <a:r>
              <a:rPr lang="en-US" dirty="0"/>
              <a:t> </a:t>
            </a:r>
            <a:r>
              <a:rPr lang="en-US" dirty="0" err="1"/>
              <a:t>pidana</a:t>
            </a:r>
            <a:r>
              <a:rPr lang="en-US" dirty="0"/>
              <a:t> </a:t>
            </a:r>
            <a:r>
              <a:rPr lang="en-US" dirty="0" err="1"/>
              <a:t>korupsi</a:t>
            </a:r>
            <a:r>
              <a:rPr lang="en-US" dirty="0"/>
              <a:t> </a:t>
            </a:r>
            <a:r>
              <a:rPr lang="en-US" dirty="0" err="1"/>
              <a:t>secara</a:t>
            </a:r>
            <a:r>
              <a:rPr lang="en-US" dirty="0"/>
              <a:t> </a:t>
            </a:r>
            <a:r>
              <a:rPr lang="en-US" dirty="0" err="1"/>
              <a:t>bersama-sama</a:t>
            </a:r>
            <a:r>
              <a:rPr lang="en-US" dirty="0"/>
              <a:t> </a:t>
            </a:r>
            <a:r>
              <a:rPr lang="en-US" dirty="0" err="1"/>
              <a:t>dengan</a:t>
            </a:r>
            <a:r>
              <a:rPr lang="id-ID" dirty="0"/>
              <a:t> </a:t>
            </a:r>
            <a:r>
              <a:rPr lang="en-US" dirty="0" err="1"/>
              <a:t>cara</a:t>
            </a:r>
            <a:r>
              <a:rPr lang="en-US" dirty="0"/>
              <a:t> yang "legal". "Legal" </a:t>
            </a:r>
            <a:r>
              <a:rPr lang="en-US" dirty="0" err="1"/>
              <a:t>karena</a:t>
            </a:r>
            <a:r>
              <a:rPr lang="en-US" dirty="0"/>
              <a:t> </a:t>
            </a:r>
            <a:r>
              <a:rPr lang="en-US" dirty="0" err="1"/>
              <a:t>dilegitimasi</a:t>
            </a:r>
            <a:r>
              <a:rPr lang="en-US" dirty="0"/>
              <a:t> </a:t>
            </a:r>
            <a:r>
              <a:rPr lang="en-US" dirty="0" err="1"/>
              <a:t>dengan</a:t>
            </a:r>
            <a:r>
              <a:rPr lang="en-US" dirty="0"/>
              <a:t> </a:t>
            </a:r>
            <a:r>
              <a:rPr lang="en-US" dirty="0" err="1"/>
              <a:t>keputusan</a:t>
            </a:r>
            <a:r>
              <a:rPr lang="en-US" dirty="0"/>
              <a:t>. </a:t>
            </a:r>
            <a:r>
              <a:rPr lang="id-ID" dirty="0"/>
              <a:t>Semenjak DPRD mempunyai otoritas dalam penyusunan APBD terdapat perubahan kondisi yang menimbulkan banyak masalah.</a:t>
            </a:r>
          </a:p>
          <a:p>
            <a:pPr marL="0" indent="0" algn="just">
              <a:buNone/>
            </a:pPr>
            <a:endParaRPr lang="id-ID" dirty="0"/>
          </a:p>
          <a:p>
            <a:pPr marL="0" indent="0" algn="just">
              <a:buNone/>
            </a:pPr>
            <a:r>
              <a:rPr lang="id-ID" dirty="0"/>
              <a:t>Timbulnya korupsi dikarenakan adanya monopoli, kekuasaan, dan diskresi yang begitu besar dan Rendahnya integritas para calon legislatif membuat kasus suap menyuap mudah untuk di </a:t>
            </a:r>
            <a:r>
              <a:rPr lang="id-ID" dirty="0" err="1"/>
              <a:t>organisir</a:t>
            </a:r>
            <a:r>
              <a:rPr lang="id-ID" dirty="0"/>
              <a:t> oleh pihak-pihak yang mempunyai kepentingan.</a:t>
            </a:r>
          </a:p>
          <a:p>
            <a:pPr marL="0" indent="0" algn="just">
              <a:buNone/>
            </a:pPr>
            <a:endParaRPr lang="id-ID" dirty="0"/>
          </a:p>
          <a:p>
            <a:pPr marL="0" indent="0" algn="just">
              <a:buNone/>
            </a:pPr>
            <a:endParaRPr lang="id-ID" dirty="0"/>
          </a:p>
          <a:p>
            <a:pPr marL="0" indent="0" algn="just">
              <a:buNone/>
            </a:pPr>
            <a:endParaRPr lang="id-ID" dirty="0"/>
          </a:p>
        </p:txBody>
      </p:sp>
    </p:spTree>
    <p:extLst>
      <p:ext uri="{BB962C8B-B14F-4D97-AF65-F5344CB8AC3E}">
        <p14:creationId xmlns:p14="http://schemas.microsoft.com/office/powerpoint/2010/main" val="3031170284"/>
      </p:ext>
    </p:extLst>
  </p:cSld>
  <p:clrMapOvr>
    <a:masterClrMapping/>
  </p:clrMapOvr>
  <mc:AlternateContent xmlns:mc="http://schemas.openxmlformats.org/markup-compatibility/2006" xmlns:p15="http://schemas.microsoft.com/office/powerpoint/2012/main">
    <mc:Choice Requires="p15">
      <p:transition spd="slow">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39AF9192-D84C-C344-9DA5-CE28D7DC558E}"/>
              </a:ext>
            </a:extLst>
          </p:cNvPr>
          <p:cNvSpPr>
            <a:spLocks noGrp="1"/>
          </p:cNvSpPr>
          <p:nvPr>
            <p:ph type="title"/>
          </p:nvPr>
        </p:nvSpPr>
        <p:spPr>
          <a:xfrm>
            <a:off x="1066800" y="860308"/>
            <a:ext cx="10058400" cy="54092"/>
          </a:xfrm>
        </p:spPr>
        <p:txBody>
          <a:bodyPr>
            <a:normAutofit fontScale="90000"/>
          </a:bodyPr>
          <a:lstStyle/>
          <a:p>
            <a:r>
              <a:rPr lang="id-ID" dirty="0"/>
              <a:t>Lanjut</a:t>
            </a:r>
          </a:p>
        </p:txBody>
      </p:sp>
      <p:sp>
        <p:nvSpPr>
          <p:cNvPr id="3" name="Tempat Penampung Konten 2">
            <a:extLst>
              <a:ext uri="{FF2B5EF4-FFF2-40B4-BE49-F238E27FC236}">
                <a16:creationId xmlns:a16="http://schemas.microsoft.com/office/drawing/2014/main" id="{E4330E13-94BA-F14B-AB46-5437EC0EC790}"/>
              </a:ext>
            </a:extLst>
          </p:cNvPr>
          <p:cNvSpPr>
            <a:spLocks noGrp="1"/>
          </p:cNvSpPr>
          <p:nvPr>
            <p:ph idx="1"/>
          </p:nvPr>
        </p:nvSpPr>
        <p:spPr>
          <a:xfrm>
            <a:off x="1066800" y="1534886"/>
            <a:ext cx="10058400" cy="4500154"/>
          </a:xfrm>
        </p:spPr>
        <p:txBody>
          <a:bodyPr>
            <a:normAutofit lnSpcReduction="10000"/>
          </a:bodyPr>
          <a:lstStyle/>
          <a:p>
            <a:pPr marL="0" indent="0" algn="just">
              <a:buNone/>
            </a:pPr>
            <a:r>
              <a:rPr lang="en-US" dirty="0" err="1"/>
              <a:t>Kasus</a:t>
            </a:r>
            <a:r>
              <a:rPr lang="en-US" dirty="0"/>
              <a:t> </a:t>
            </a:r>
            <a:r>
              <a:rPr lang="en-US" dirty="0" err="1"/>
              <a:t>korupsi</a:t>
            </a:r>
            <a:r>
              <a:rPr lang="en-US" dirty="0"/>
              <a:t> </a:t>
            </a:r>
            <a:r>
              <a:rPr lang="en-US" dirty="0" err="1"/>
              <a:t>penerima</a:t>
            </a:r>
            <a:r>
              <a:rPr lang="en-US" dirty="0"/>
              <a:t> </a:t>
            </a:r>
            <a:r>
              <a:rPr lang="en-US" dirty="0" err="1"/>
              <a:t>suap</a:t>
            </a:r>
            <a:r>
              <a:rPr lang="en-US" dirty="0"/>
              <a:t> 64 </a:t>
            </a:r>
            <a:r>
              <a:rPr lang="en-US" dirty="0" err="1"/>
              <a:t>anggota</a:t>
            </a:r>
            <a:r>
              <a:rPr lang="en-US" dirty="0"/>
              <a:t> DPRD Sumatra </a:t>
            </a:r>
            <a:r>
              <a:rPr lang="en-US" dirty="0" err="1"/>
              <a:t>Utra</a:t>
            </a:r>
            <a:r>
              <a:rPr lang="en-US" dirty="0"/>
              <a:t> </a:t>
            </a:r>
            <a:r>
              <a:rPr lang="en-US" dirty="0" err="1"/>
              <a:t>dari</a:t>
            </a:r>
            <a:r>
              <a:rPr lang="en-US" dirty="0"/>
              <a:t> </a:t>
            </a:r>
            <a:r>
              <a:rPr lang="en-US" dirty="0" err="1"/>
              <a:t>Gurbenur</a:t>
            </a:r>
            <a:r>
              <a:rPr lang="en-US" dirty="0"/>
              <a:t> Sumatra Utara </a:t>
            </a:r>
            <a:r>
              <a:rPr lang="en-US" dirty="0" err="1"/>
              <a:t>terkait</a:t>
            </a:r>
            <a:r>
              <a:rPr lang="en-US" dirty="0"/>
              <a:t> </a:t>
            </a:r>
            <a:r>
              <a:rPr lang="en-US" dirty="0" err="1"/>
              <a:t>dengan</a:t>
            </a:r>
            <a:r>
              <a:rPr lang="en-US" dirty="0"/>
              <a:t> </a:t>
            </a:r>
          </a:p>
          <a:p>
            <a:pPr marL="617220" lvl="1" indent="-342900" algn="just">
              <a:buFont typeface="+mj-lt"/>
              <a:buAutoNum type="arabicPeriod"/>
            </a:pPr>
            <a:r>
              <a:rPr lang="en-US" dirty="0" err="1"/>
              <a:t>Persetujuan</a:t>
            </a:r>
            <a:r>
              <a:rPr lang="en-US" dirty="0"/>
              <a:t> </a:t>
            </a:r>
            <a:r>
              <a:rPr lang="en-US" dirty="0" err="1"/>
              <a:t>laporan</a:t>
            </a:r>
            <a:r>
              <a:rPr lang="en-US" dirty="0"/>
              <a:t> </a:t>
            </a:r>
            <a:r>
              <a:rPr lang="en-US" dirty="0" err="1"/>
              <a:t>pertanggung</a:t>
            </a:r>
            <a:r>
              <a:rPr lang="en-US" dirty="0"/>
              <a:t> </a:t>
            </a:r>
            <a:r>
              <a:rPr lang="en-US" dirty="0" err="1"/>
              <a:t>jawaban</a:t>
            </a:r>
            <a:r>
              <a:rPr lang="en-US" dirty="0"/>
              <a:t> </a:t>
            </a:r>
            <a:r>
              <a:rPr lang="en-US" dirty="0" err="1"/>
              <a:t>Pemerintah</a:t>
            </a:r>
            <a:r>
              <a:rPr lang="en-US" dirty="0"/>
              <a:t> </a:t>
            </a:r>
            <a:r>
              <a:rPr lang="en-US" dirty="0" err="1"/>
              <a:t>Provinsi</a:t>
            </a:r>
            <a:r>
              <a:rPr lang="en-US" dirty="0"/>
              <a:t> (</a:t>
            </a:r>
            <a:r>
              <a:rPr lang="en-US" dirty="0" err="1"/>
              <a:t>Pemprov</a:t>
            </a:r>
            <a:r>
              <a:rPr lang="en-US" dirty="0"/>
              <a:t>) </a:t>
            </a:r>
            <a:r>
              <a:rPr lang="en-US" dirty="0" err="1"/>
              <a:t>Sumut</a:t>
            </a:r>
            <a:r>
              <a:rPr lang="en-US" dirty="0"/>
              <a:t> </a:t>
            </a:r>
            <a:r>
              <a:rPr lang="en-US" dirty="0" err="1"/>
              <a:t>tahun</a:t>
            </a:r>
            <a:r>
              <a:rPr lang="en-US" dirty="0"/>
              <a:t> </a:t>
            </a:r>
            <a:r>
              <a:rPr lang="en-US" dirty="0" err="1"/>
              <a:t>anggaran</a:t>
            </a:r>
            <a:r>
              <a:rPr lang="en-US" dirty="0"/>
              <a:t> 2012-2014; </a:t>
            </a:r>
          </a:p>
          <a:p>
            <a:pPr marL="617220" lvl="1" indent="-342900" algn="just">
              <a:buFont typeface="+mj-lt"/>
              <a:buAutoNum type="arabicPeriod"/>
            </a:pPr>
            <a:r>
              <a:rPr lang="en-US" dirty="0" err="1"/>
              <a:t>Persetujuan</a:t>
            </a:r>
            <a:r>
              <a:rPr lang="en-US" dirty="0"/>
              <a:t> </a:t>
            </a:r>
            <a:r>
              <a:rPr lang="en-US" dirty="0" err="1"/>
              <a:t>perubahan</a:t>
            </a:r>
            <a:r>
              <a:rPr lang="en-US" dirty="0"/>
              <a:t> APBD </a:t>
            </a:r>
            <a:r>
              <a:rPr lang="en-US" dirty="0" err="1"/>
              <a:t>Sumut</a:t>
            </a:r>
            <a:r>
              <a:rPr lang="en-US" dirty="0"/>
              <a:t> </a:t>
            </a:r>
            <a:r>
              <a:rPr lang="en-US" dirty="0" err="1"/>
              <a:t>tahun</a:t>
            </a:r>
            <a:r>
              <a:rPr lang="en-US" dirty="0"/>
              <a:t> </a:t>
            </a:r>
            <a:r>
              <a:rPr lang="en-US" dirty="0" err="1"/>
              <a:t>anggaran</a:t>
            </a:r>
            <a:r>
              <a:rPr lang="en-US" dirty="0"/>
              <a:t> 2013-2014; </a:t>
            </a:r>
          </a:p>
          <a:p>
            <a:pPr marL="617220" lvl="1" indent="-342900" algn="just">
              <a:buFont typeface="+mj-lt"/>
              <a:buAutoNum type="arabicPeriod"/>
            </a:pPr>
            <a:r>
              <a:rPr lang="en-US" dirty="0" err="1"/>
              <a:t>Pengesahan</a:t>
            </a:r>
            <a:r>
              <a:rPr lang="en-US" dirty="0"/>
              <a:t> APBD </a:t>
            </a:r>
            <a:r>
              <a:rPr lang="en-US" dirty="0" err="1"/>
              <a:t>Sumut</a:t>
            </a:r>
            <a:r>
              <a:rPr lang="en-US" dirty="0"/>
              <a:t> </a:t>
            </a:r>
            <a:r>
              <a:rPr lang="en-US" dirty="0" err="1"/>
              <a:t>tahun</a:t>
            </a:r>
            <a:r>
              <a:rPr lang="en-US" dirty="0"/>
              <a:t> </a:t>
            </a:r>
            <a:r>
              <a:rPr lang="en-US" dirty="0" err="1"/>
              <a:t>anggaran</a:t>
            </a:r>
            <a:r>
              <a:rPr lang="en-US" dirty="0"/>
              <a:t> 2014-2015; </a:t>
            </a:r>
            <a:r>
              <a:rPr lang="en-US" dirty="0" err="1"/>
              <a:t>dan</a:t>
            </a:r>
            <a:r>
              <a:rPr lang="en-US" dirty="0"/>
              <a:t> </a:t>
            </a:r>
          </a:p>
          <a:p>
            <a:pPr marL="617220" lvl="1" indent="-342900" algn="just">
              <a:buFont typeface="+mj-lt"/>
              <a:buAutoNum type="arabicPeriod"/>
            </a:pPr>
            <a:r>
              <a:rPr lang="en-US" dirty="0" err="1"/>
              <a:t>Penolakan</a:t>
            </a:r>
            <a:r>
              <a:rPr lang="en-US" dirty="0"/>
              <a:t> </a:t>
            </a:r>
            <a:r>
              <a:rPr lang="en-US" dirty="0" err="1"/>
              <a:t>penggunaan</a:t>
            </a:r>
            <a:r>
              <a:rPr lang="en-US" dirty="0"/>
              <a:t> </a:t>
            </a:r>
            <a:r>
              <a:rPr lang="en-US" dirty="0" err="1"/>
              <a:t>hak</a:t>
            </a:r>
            <a:r>
              <a:rPr lang="en-US" dirty="0"/>
              <a:t> </a:t>
            </a:r>
            <a:r>
              <a:rPr lang="en-US" dirty="0" err="1"/>
              <a:t>interpelasi</a:t>
            </a:r>
            <a:r>
              <a:rPr lang="en-US" dirty="0"/>
              <a:t> </a:t>
            </a:r>
            <a:r>
              <a:rPr lang="en-US" dirty="0" err="1"/>
              <a:t>pada</a:t>
            </a:r>
            <a:r>
              <a:rPr lang="en-US" dirty="0"/>
              <a:t> 2015</a:t>
            </a:r>
            <a:r>
              <a:rPr lang="id-ID" dirty="0"/>
              <a:t>.</a:t>
            </a:r>
            <a:r>
              <a:rPr lang="en-US" dirty="0"/>
              <a:t> </a:t>
            </a:r>
          </a:p>
          <a:p>
            <a:pPr marL="0" indent="0" algn="just">
              <a:buNone/>
            </a:pPr>
            <a:endParaRPr lang="id-ID" dirty="0"/>
          </a:p>
          <a:p>
            <a:pPr marL="0" indent="0" algn="just">
              <a:buNone/>
            </a:pPr>
            <a:r>
              <a:rPr lang="id-ID" dirty="0"/>
              <a:t>Hal ini dapat diartikan sebagai </a:t>
            </a:r>
            <a:r>
              <a:rPr lang="id-ID" dirty="0" err="1"/>
              <a:t>kurangnya</a:t>
            </a:r>
            <a:r>
              <a:rPr lang="id-ID" dirty="0"/>
              <a:t> moral penyelenggaraan negara yang baik dan bersih di</a:t>
            </a:r>
            <a:r>
              <a:rPr lang="en-US" dirty="0"/>
              <a:t> Sumatra Utara</a:t>
            </a:r>
            <a:r>
              <a:rPr lang="id-ID" dirty="0"/>
              <a:t> hingga melakukan kegiatan yang merugikan masyarakatnya sendiri.</a:t>
            </a:r>
          </a:p>
          <a:p>
            <a:pPr marL="0" indent="0" algn="just">
              <a:buNone/>
            </a:pPr>
            <a:r>
              <a:rPr lang="id-ID" dirty="0"/>
              <a:t>Dengan kejadian tersebut DPRD Sumatra Utara belum menjalankan fungsi, tugas dan kewenangan dengan sepenuh hati sebagaimana yang disebutkan dalam Pasal 3 UU </a:t>
            </a:r>
            <a:r>
              <a:rPr lang="id-ID" dirty="0" err="1"/>
              <a:t>No</a:t>
            </a:r>
            <a:r>
              <a:rPr lang="id-ID" dirty="0"/>
              <a:t> 28 Tahun 1999, tidak tercapainya asas-asas penyelenggaraan negara yang baik bebas dari praktik korupsi, kolusi, dan nepotisme.</a:t>
            </a:r>
          </a:p>
          <a:p>
            <a:pPr marL="0" indent="0" algn="just">
              <a:buNone/>
            </a:pPr>
            <a:endParaRPr lang="id-ID" dirty="0"/>
          </a:p>
          <a:p>
            <a:pPr marL="0" indent="0" algn="just">
              <a:buNone/>
            </a:pPr>
            <a:endParaRPr lang="id-ID" dirty="0"/>
          </a:p>
        </p:txBody>
      </p:sp>
    </p:spTree>
    <p:extLst>
      <p:ext uri="{BB962C8B-B14F-4D97-AF65-F5344CB8AC3E}">
        <p14:creationId xmlns:p14="http://schemas.microsoft.com/office/powerpoint/2010/main" val="35960372"/>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Kotak Teks 3">
            <a:extLst>
              <a:ext uri="{FF2B5EF4-FFF2-40B4-BE49-F238E27FC236}">
                <a16:creationId xmlns:a16="http://schemas.microsoft.com/office/drawing/2014/main" id="{4AFB54DB-1F3F-ED40-8AB4-E443FBE2D739}"/>
              </a:ext>
            </a:extLst>
          </p:cNvPr>
          <p:cNvSpPr txBox="1"/>
          <p:nvPr/>
        </p:nvSpPr>
        <p:spPr>
          <a:xfrm>
            <a:off x="2122714" y="2601686"/>
            <a:ext cx="8882743" cy="1323439"/>
          </a:xfrm>
          <a:prstGeom prst="rect">
            <a:avLst/>
          </a:prstGeom>
          <a:noFill/>
        </p:spPr>
        <p:txBody>
          <a:bodyPr wrap="square" rtlCol="0">
            <a:spAutoFit/>
          </a:bodyPr>
          <a:lstStyle/>
          <a:p>
            <a:r>
              <a:rPr lang="id-ID" sz="8000" b="1" dirty="0"/>
              <a:t>DISKUSI ONLINE</a:t>
            </a:r>
          </a:p>
        </p:txBody>
      </p:sp>
    </p:spTree>
    <p:extLst>
      <p:ext uri="{BB962C8B-B14F-4D97-AF65-F5344CB8AC3E}">
        <p14:creationId xmlns:p14="http://schemas.microsoft.com/office/powerpoint/2010/main" val="2395151511"/>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57AD2B4E-B1F6-E648-810F-A8EC98104527}"/>
              </a:ext>
            </a:extLst>
          </p:cNvPr>
          <p:cNvSpPr>
            <a:spLocks noGrp="1"/>
          </p:cNvSpPr>
          <p:nvPr>
            <p:ph type="title"/>
          </p:nvPr>
        </p:nvSpPr>
        <p:spPr/>
        <p:txBody>
          <a:bodyPr/>
          <a:lstStyle/>
          <a:p>
            <a:pPr algn="ctr"/>
            <a:r>
              <a:rPr lang="id-ID" b="1" dirty="0"/>
              <a:t>Kesimpulan &amp; Saran</a:t>
            </a:r>
          </a:p>
        </p:txBody>
      </p:sp>
      <p:sp>
        <p:nvSpPr>
          <p:cNvPr id="3" name="Tempat Penampung Konten 2">
            <a:extLst>
              <a:ext uri="{FF2B5EF4-FFF2-40B4-BE49-F238E27FC236}">
                <a16:creationId xmlns:a16="http://schemas.microsoft.com/office/drawing/2014/main" id="{9A12D88E-550C-2149-A8CF-424A49516589}"/>
              </a:ext>
            </a:extLst>
          </p:cNvPr>
          <p:cNvSpPr>
            <a:spLocks noGrp="1"/>
          </p:cNvSpPr>
          <p:nvPr>
            <p:ph sz="half" idx="1"/>
          </p:nvPr>
        </p:nvSpPr>
        <p:spPr/>
        <p:txBody>
          <a:bodyPr>
            <a:normAutofit fontScale="92500" lnSpcReduction="10000"/>
          </a:bodyPr>
          <a:lstStyle/>
          <a:p>
            <a:r>
              <a:rPr lang="en-US" b="1" dirty="0"/>
              <a:t>Kesimpulan</a:t>
            </a:r>
          </a:p>
          <a:p>
            <a:pPr marL="0" indent="0" algn="just">
              <a:buNone/>
            </a:pPr>
            <a:r>
              <a:rPr lang="id-ID" dirty="0"/>
              <a:t>Tidak adanya transparansi atau keterbukaan kepada masyarakat atau publik terhadap perubahan ABPD menimbulkan minimnya akses bagi masyarakat untuk mengetahui bagaimana perjalanan roda pemerintahan</a:t>
            </a:r>
            <a:r>
              <a:rPr lang="en-US" dirty="0"/>
              <a:t> Sumatra Utara</a:t>
            </a:r>
            <a:r>
              <a:rPr lang="id-ID" dirty="0"/>
              <a:t>, selain itu sebagaimana yang diatur dalam Pasal 3 UU </a:t>
            </a:r>
            <a:r>
              <a:rPr lang="id-ID" dirty="0" err="1"/>
              <a:t>No</a:t>
            </a:r>
            <a:r>
              <a:rPr lang="id-ID" dirty="0"/>
              <a:t> 28 Tahun 1999 tentang Penyelenggaraan Negara yang Bersih dan Bebas dari Korupsi, Kolusi dan Nepotisme, </a:t>
            </a:r>
            <a:r>
              <a:rPr lang="id-ID" dirty="0" err="1"/>
              <a:t>azas</a:t>
            </a:r>
            <a:r>
              <a:rPr lang="id-ID" dirty="0"/>
              <a:t> penyelenggaraan negara menurut Pasal tersebut belum memenuhi asas transparansi dan akuntabilitas. </a:t>
            </a:r>
          </a:p>
          <a:p>
            <a:pPr marL="0" indent="0">
              <a:buNone/>
            </a:pPr>
            <a:endParaRPr lang="en-US" dirty="0"/>
          </a:p>
        </p:txBody>
      </p:sp>
      <p:sp>
        <p:nvSpPr>
          <p:cNvPr id="6" name="Tempat Penampung Konten 5">
            <a:extLst>
              <a:ext uri="{FF2B5EF4-FFF2-40B4-BE49-F238E27FC236}">
                <a16:creationId xmlns:a16="http://schemas.microsoft.com/office/drawing/2014/main" id="{E392DB80-BDDE-7345-B717-106AC4A15CE9}"/>
              </a:ext>
            </a:extLst>
          </p:cNvPr>
          <p:cNvSpPr>
            <a:spLocks noGrp="1"/>
          </p:cNvSpPr>
          <p:nvPr>
            <p:ph sz="half" idx="2"/>
          </p:nvPr>
        </p:nvSpPr>
        <p:spPr/>
        <p:txBody>
          <a:bodyPr>
            <a:normAutofit fontScale="92500" lnSpcReduction="10000"/>
          </a:bodyPr>
          <a:lstStyle/>
          <a:p>
            <a:r>
              <a:rPr lang="en-US" b="1" dirty="0"/>
              <a:t>Saran</a:t>
            </a:r>
          </a:p>
          <a:p>
            <a:pPr marL="0" indent="0" algn="just">
              <a:buNone/>
            </a:pPr>
            <a:r>
              <a:rPr lang="en-US"/>
              <a:t>Pengawasan</a:t>
            </a:r>
            <a:r>
              <a:rPr lang="en-US" dirty="0"/>
              <a:t> </a:t>
            </a:r>
            <a:r>
              <a:rPr lang="en-US" dirty="0" err="1"/>
              <a:t>oleh</a:t>
            </a:r>
            <a:r>
              <a:rPr lang="en-US" dirty="0"/>
              <a:t> </a:t>
            </a:r>
            <a:r>
              <a:rPr lang="en-US" dirty="0" err="1"/>
              <a:t>pemerintah</a:t>
            </a:r>
            <a:r>
              <a:rPr lang="en-US" dirty="0"/>
              <a:t> </a:t>
            </a:r>
            <a:r>
              <a:rPr lang="en-US" dirty="0" err="1"/>
              <a:t>pusat</a:t>
            </a:r>
            <a:r>
              <a:rPr lang="en-US" dirty="0"/>
              <a:t> </a:t>
            </a:r>
            <a:r>
              <a:rPr lang="en-US" dirty="0" err="1"/>
              <a:t>terhadap</a:t>
            </a:r>
            <a:r>
              <a:rPr lang="en-US" dirty="0"/>
              <a:t> </a:t>
            </a:r>
            <a:r>
              <a:rPr lang="en-US" dirty="0" err="1"/>
              <a:t>pemerintah</a:t>
            </a:r>
            <a:r>
              <a:rPr lang="en-US" dirty="0"/>
              <a:t> </a:t>
            </a:r>
            <a:r>
              <a:rPr lang="en-US" dirty="0" err="1"/>
              <a:t>daerah</a:t>
            </a:r>
            <a:r>
              <a:rPr lang="en-US" dirty="0"/>
              <a:t> </a:t>
            </a:r>
            <a:r>
              <a:rPr lang="en-US" dirty="0" err="1"/>
              <a:t>perlu</a:t>
            </a:r>
            <a:r>
              <a:rPr lang="en-US" dirty="0"/>
              <a:t> </a:t>
            </a:r>
            <a:r>
              <a:rPr lang="en-US" dirty="0" err="1"/>
              <a:t>diperketat</a:t>
            </a:r>
            <a:r>
              <a:rPr lang="en-US" dirty="0"/>
              <a:t> </a:t>
            </a:r>
            <a:r>
              <a:rPr lang="en-US" dirty="0" err="1"/>
              <a:t>dan</a:t>
            </a:r>
            <a:r>
              <a:rPr lang="en-US" dirty="0"/>
              <a:t> </a:t>
            </a:r>
            <a:r>
              <a:rPr lang="en-US" dirty="0" err="1"/>
              <a:t>ditingkatkan</a:t>
            </a:r>
            <a:r>
              <a:rPr lang="en-US" dirty="0"/>
              <a:t> </a:t>
            </a:r>
            <a:r>
              <a:rPr lang="en-US" dirty="0" err="1"/>
              <a:t>dan</a:t>
            </a:r>
            <a:r>
              <a:rPr lang="en-US" dirty="0"/>
              <a:t> </a:t>
            </a:r>
            <a:r>
              <a:rPr lang="en-US" dirty="0" err="1"/>
              <a:t>Keterbukaan</a:t>
            </a:r>
            <a:r>
              <a:rPr lang="en-US" dirty="0"/>
              <a:t> </a:t>
            </a:r>
            <a:r>
              <a:rPr lang="en-US" dirty="0" err="1"/>
              <a:t>informasi</a:t>
            </a:r>
            <a:r>
              <a:rPr lang="en-US" dirty="0"/>
              <a:t> yang </a:t>
            </a:r>
            <a:r>
              <a:rPr lang="en-US" dirty="0" err="1"/>
              <a:t>dibutuhkan</a:t>
            </a:r>
            <a:r>
              <a:rPr lang="en-US" dirty="0"/>
              <a:t> </a:t>
            </a:r>
            <a:r>
              <a:rPr lang="en-US" dirty="0" err="1"/>
              <a:t>oleh</a:t>
            </a:r>
            <a:r>
              <a:rPr lang="en-US" dirty="0"/>
              <a:t> </a:t>
            </a:r>
            <a:r>
              <a:rPr lang="en-US" dirty="0" err="1"/>
              <a:t>masyarakat</a:t>
            </a:r>
            <a:r>
              <a:rPr lang="en-US" dirty="0"/>
              <a:t> </a:t>
            </a:r>
            <a:r>
              <a:rPr lang="en-US" dirty="0" err="1"/>
              <a:t>dharapkan</a:t>
            </a:r>
            <a:r>
              <a:rPr lang="en-US" dirty="0"/>
              <a:t> </a:t>
            </a:r>
            <a:r>
              <a:rPr lang="en-US" dirty="0" err="1"/>
              <a:t>bisa</a:t>
            </a:r>
            <a:r>
              <a:rPr lang="en-US" dirty="0"/>
              <a:t> di </a:t>
            </a:r>
            <a:r>
              <a:rPr lang="en-US" dirty="0" err="1"/>
              <a:t>realisasi</a:t>
            </a:r>
            <a:r>
              <a:rPr lang="en-US" dirty="0"/>
              <a:t> </a:t>
            </a:r>
            <a:r>
              <a:rPr lang="en-US" dirty="0" err="1"/>
              <a:t>dan</a:t>
            </a:r>
            <a:r>
              <a:rPr lang="en-US" dirty="0"/>
              <a:t> </a:t>
            </a:r>
            <a:r>
              <a:rPr lang="en-US" dirty="0" err="1"/>
              <a:t>disosialisasikan</a:t>
            </a:r>
            <a:r>
              <a:rPr lang="en-US" dirty="0"/>
              <a:t> </a:t>
            </a:r>
            <a:r>
              <a:rPr lang="en-US" dirty="0" err="1"/>
              <a:t>dengan</a:t>
            </a:r>
            <a:r>
              <a:rPr lang="en-US" dirty="0"/>
              <a:t> </a:t>
            </a:r>
            <a:r>
              <a:rPr lang="en-US" dirty="0" err="1"/>
              <a:t>transparan</a:t>
            </a:r>
            <a:r>
              <a:rPr lang="en-US" dirty="0"/>
              <a:t> </a:t>
            </a:r>
            <a:r>
              <a:rPr lang="en-US" dirty="0" err="1"/>
              <a:t>dan</a:t>
            </a:r>
            <a:r>
              <a:rPr lang="en-US" dirty="0"/>
              <a:t> </a:t>
            </a:r>
            <a:r>
              <a:rPr lang="en-US" dirty="0" err="1"/>
              <a:t>akses</a:t>
            </a:r>
            <a:r>
              <a:rPr lang="en-US" dirty="0"/>
              <a:t> yang </a:t>
            </a:r>
            <a:r>
              <a:rPr lang="en-US" dirty="0" err="1"/>
              <a:t>mudah</a:t>
            </a:r>
            <a:r>
              <a:rPr lang="en-US" dirty="0"/>
              <a:t> </a:t>
            </a:r>
            <a:endParaRPr lang="id-ID" b="1" dirty="0"/>
          </a:p>
          <a:p>
            <a:endParaRPr lang="id-ID" dirty="0"/>
          </a:p>
        </p:txBody>
      </p:sp>
    </p:spTree>
    <p:extLst>
      <p:ext uri="{BB962C8B-B14F-4D97-AF65-F5344CB8AC3E}">
        <p14:creationId xmlns:p14="http://schemas.microsoft.com/office/powerpoint/2010/main" val="3396028681"/>
      </p:ext>
    </p:extLst>
  </p:cSld>
  <p:clrMapOvr>
    <a:masterClrMapping/>
  </p:clrMapOvr>
  <p:transition spd="slow">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1116</TotalTime>
  <Words>685</Words>
  <Application>Microsoft Macintosh PowerPoint</Application>
  <PresentationFormat>Layar Lebar</PresentationFormat>
  <Paragraphs>41</Paragraphs>
  <Slides>9</Slides>
  <Notes>0</Notes>
  <HiddenSlides>0</HiddenSlides>
  <MMClips>0</MMClips>
  <ScaleCrop>false</ScaleCrop>
  <HeadingPairs>
    <vt:vector size="6" baseType="variant">
      <vt:variant>
        <vt:lpstr>Font Dipakai</vt:lpstr>
      </vt:variant>
      <vt:variant>
        <vt:i4>2</vt:i4>
      </vt:variant>
      <vt:variant>
        <vt:lpstr>Tema</vt:lpstr>
      </vt:variant>
      <vt:variant>
        <vt:i4>1</vt:i4>
      </vt:variant>
      <vt:variant>
        <vt:lpstr>Judul Slide</vt:lpstr>
      </vt:variant>
      <vt:variant>
        <vt:i4>9</vt:i4>
      </vt:variant>
    </vt:vector>
  </HeadingPairs>
  <TitlesOfParts>
    <vt:vector size="12" baseType="lpstr">
      <vt:lpstr>Century Gothic</vt:lpstr>
      <vt:lpstr>Garamond</vt:lpstr>
      <vt:lpstr>Savon</vt:lpstr>
      <vt:lpstr>KEBIJAKAN DESENTRALISASI DAN KAITANNYA DENGAN KORUPSI DI DPRD SUMATRA UTARA DALAM PERSPEKTIF GOOD GOVERNANCE </vt:lpstr>
      <vt:lpstr>PENDAHULUAN</vt:lpstr>
      <vt:lpstr>Lanjut</vt:lpstr>
      <vt:lpstr>Lanjut</vt:lpstr>
      <vt:lpstr>METODE</vt:lpstr>
      <vt:lpstr>PEMBAHASAN</vt:lpstr>
      <vt:lpstr>Lanjut</vt:lpstr>
      <vt:lpstr>Presentasi PowerPoint</vt:lpstr>
      <vt:lpstr>Kesimpulan &amp; Saran</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KEBIJAKAN DESENTRALISASI DAN KAITANNYA DENGAN KORUPSI DI DPRD SUMATRA UTARA DALAM PERSPEKTIF GOOD GOVERNANCE </dc:title>
  <dc:creator>Microsoft Office User</dc:creator>
  <cp:lastModifiedBy>Microsoft Office User</cp:lastModifiedBy>
  <cp:revision>37</cp:revision>
  <dcterms:created xsi:type="dcterms:W3CDTF">2020-04-20T10:25:09Z</dcterms:created>
  <dcterms:modified xsi:type="dcterms:W3CDTF">2020-04-21T05:04:24Z</dcterms:modified>
</cp:coreProperties>
</file>