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6A5415-5192-495B-B3F2-D76F2960A9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06E8B-2A1D-4EC9-B2A4-58230D9BD6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201622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Algerian" pitchFamily="82" charset="0"/>
              </a:rPr>
              <a:t>PENGAMBILAN </a:t>
            </a:r>
            <a:r>
              <a:rPr lang="en-US" sz="5400" b="1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lgerian" pitchFamily="82" charset="0"/>
              </a:rPr>
              <a:t>KEPUTUSAN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1872208"/>
          </a:xfrm>
        </p:spPr>
        <p:txBody>
          <a:bodyPr/>
          <a:lstStyle/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Dr. </a:t>
            </a:r>
            <a:r>
              <a:rPr lang="en-US" sz="2800" b="1" dirty="0" err="1" smtClean="0">
                <a:solidFill>
                  <a:srgbClr val="FF0000"/>
                </a:solidFill>
                <a:latin typeface="Algerian" pitchFamily="82" charset="0"/>
              </a:rPr>
              <a:t>tatik</a:t>
            </a:r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lgerian" pitchFamily="82" charset="0"/>
              </a:rPr>
              <a:t>fidowaty</a:t>
            </a:r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lgerian" pitchFamily="82" charset="0"/>
              </a:rPr>
              <a:t>s.ip</a:t>
            </a:r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., 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lgerian" pitchFamily="82" charset="0"/>
              </a:rPr>
              <a:t>PENGAMBILAN </a:t>
            </a:r>
            <a:r>
              <a:rPr lang="en-US" sz="3200" b="1" dirty="0" smtClean="0">
                <a:solidFill>
                  <a:srgbClr val="FF0000"/>
                </a:solidFill>
                <a:latin typeface="Algerian" pitchFamily="82" charset="0"/>
              </a:rPr>
              <a:t>KEPUTUSAN</a:t>
            </a:r>
            <a:endParaRPr lang="en-US" sz="3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006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DEFINISI: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Berlin Sans FB Demi" pitchFamily="34" charset="0"/>
              </a:rPr>
              <a:t>Theo </a:t>
            </a:r>
            <a:r>
              <a:rPr lang="en-US" b="1" dirty="0" err="1" smtClean="0">
                <a:solidFill>
                  <a:srgbClr val="FF0000"/>
                </a:solidFill>
                <a:latin typeface="Berlin Sans FB Demi" pitchFamily="34" charset="0"/>
              </a:rPr>
              <a:t>Haiman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pemilihan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diantara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alternatif-alternatif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mengenai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cara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bertindak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Inti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dari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semua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perencanaan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pengambilan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pemilihan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cara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bertindak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merupakan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cara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bertindak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dipilih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oleh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seorang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manajer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sebagai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yang paling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efektif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penempatan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mencapai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sasaran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pemecahan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masalah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. 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Berlin Sans FB Demi" pitchFamily="34" charset="0"/>
              </a:rPr>
              <a:t>G. R Terry</a:t>
            </a:r>
            <a:r>
              <a:rPr lang="en-US" b="1" dirty="0" smtClean="0">
                <a:solidFill>
                  <a:srgbClr val="0070C0"/>
                </a:solidFill>
                <a:latin typeface="Berlin Sans FB Demi" pitchFamily="34" charset="0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Pengambilan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proses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penentuan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terbaik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dari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sejumlah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alternatif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melakukan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aktivitas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pada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masa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akan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datang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.</a:t>
            </a:r>
          </a:p>
          <a:p>
            <a:pPr algn="just">
              <a:buNone/>
            </a:pPr>
            <a:endParaRPr lang="en-US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14380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>
                <a:solidFill>
                  <a:srgbClr val="FFC000"/>
                </a:solidFill>
                <a:latin typeface="Bernard MT Condensed" pitchFamily="18" charset="0"/>
              </a:rPr>
              <a:t>MACAM-MACAM KEPUTUSAN</a:t>
            </a:r>
            <a:endParaRPr lang="en-US" sz="4000" dirty="0">
              <a:solidFill>
                <a:srgbClr val="FFC00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3200" dirty="0" err="1" smtClean="0">
                <a:solidFill>
                  <a:srgbClr val="FF0000"/>
                </a:solidFill>
                <a:latin typeface="Berlin Sans FB Demi" pitchFamily="34" charset="0"/>
              </a:rPr>
              <a:t>Keputusan</a:t>
            </a: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Auto Generated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indent="-514350" algn="just">
              <a:buNone/>
            </a:pP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	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Keputusan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yang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diambil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secara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cepat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dan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kurang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memperhatikan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data,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informasi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dan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fakta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.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Keputusan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ini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kurang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baik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sebab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resikonya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besar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.</a:t>
            </a:r>
          </a:p>
          <a:p>
            <a:pPr marL="514350" lvl="0" indent="-514350" algn="just">
              <a:buFont typeface="+mj-lt"/>
              <a:buAutoNum type="arabicPeriod" startAt="2"/>
            </a:pPr>
            <a:r>
              <a:rPr lang="en-US" sz="3200" dirty="0" err="1" smtClean="0">
                <a:solidFill>
                  <a:srgbClr val="FF0000"/>
                </a:solidFill>
                <a:latin typeface="Berlin Sans FB Demi" pitchFamily="34" charset="0"/>
              </a:rPr>
              <a:t>Keputusan</a:t>
            </a: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Berlin Sans FB Demi" pitchFamily="34" charset="0"/>
              </a:rPr>
              <a:t>Induced</a:t>
            </a:r>
            <a:endParaRPr lang="en-US" sz="3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indent="-514350" algn="just">
              <a:buNone/>
            </a:pP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	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Keputusan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yang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diambil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berdasarkan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i="1" dirty="0" smtClean="0">
                <a:solidFill>
                  <a:srgbClr val="7030A0"/>
                </a:solidFill>
                <a:latin typeface="Berlin Sans FB Demi" pitchFamily="34" charset="0"/>
              </a:rPr>
              <a:t>scientific management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namun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proses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pengambilan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keputusannya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erlin Sans FB Demi" pitchFamily="34" charset="0"/>
              </a:rPr>
              <a:t>lambat</a:t>
            </a:r>
            <a:r>
              <a:rPr lang="en-US" sz="3200" dirty="0" smtClean="0">
                <a:solidFill>
                  <a:srgbClr val="7030A0"/>
                </a:solidFill>
                <a:latin typeface="Berlin Sans FB Demi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2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2400" b="1" dirty="0" smtClean="0">
                <a:solidFill>
                  <a:srgbClr val="CC3399"/>
                </a:solidFill>
                <a:latin typeface="Kristen ITC" pitchFamily="66" charset="0"/>
              </a:rPr>
              <a:t>PENGAMBIL KEPUTUSAN </a:t>
            </a:r>
            <a:r>
              <a:rPr lang="en-US" sz="2400" b="1" i="1" dirty="0" smtClean="0">
                <a:solidFill>
                  <a:srgbClr val="CC3399"/>
                </a:solidFill>
                <a:latin typeface="Kristen ITC" pitchFamily="66" charset="0"/>
              </a:rPr>
              <a:t> (DECISION MAKER)</a:t>
            </a:r>
            <a:br>
              <a:rPr lang="en-US" sz="2400" b="1" i="1" dirty="0" smtClean="0">
                <a:solidFill>
                  <a:srgbClr val="CC3399"/>
                </a:solidFill>
                <a:latin typeface="Kristen ITC" pitchFamily="66" charset="0"/>
              </a:rPr>
            </a:br>
            <a:r>
              <a:rPr lang="en-US" sz="2800" i="1" u="sng" dirty="0">
                <a:solidFill>
                  <a:srgbClr val="FF0000"/>
                </a:solidFill>
                <a:latin typeface="Kristen ITC" pitchFamily="66" charset="0"/>
              </a:rPr>
              <a:t>Individual </a:t>
            </a:r>
            <a:r>
              <a:rPr lang="en-US" sz="2800" i="1" u="sng" dirty="0" smtClean="0">
                <a:solidFill>
                  <a:srgbClr val="FF0000"/>
                </a:solidFill>
                <a:latin typeface="Kristen ITC" pitchFamily="66" charset="0"/>
              </a:rPr>
              <a:t>decision</a:t>
            </a:r>
            <a:endParaRPr lang="en-US" sz="2800" u="sng" dirty="0">
              <a:solidFill>
                <a:srgbClr val="FF0000"/>
              </a:solidFill>
              <a:latin typeface="Kristen ITC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776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  <a:gridCol w="4471990"/>
              </a:tblGrid>
              <a:tr h="630630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latin typeface="Kristen ITC" pitchFamily="66" charset="0"/>
                          <a:ea typeface="Times New Roman"/>
                        </a:rPr>
                        <a:t>Kelebihan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47725" algn="l"/>
                          <a:tab pos="1278890" algn="ctr"/>
                        </a:tabLst>
                      </a:pP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	</a:t>
                      </a:r>
                      <a:r>
                        <a:rPr lang="en-US" sz="2800" dirty="0" err="1" smtClean="0">
                          <a:latin typeface="Kristen ITC" pitchFamily="66" charset="0"/>
                          <a:ea typeface="Times New Roman"/>
                        </a:rPr>
                        <a:t>Ke</a:t>
                      </a:r>
                      <a:r>
                        <a:rPr lang="en-US" sz="2800" u="sng" dirty="0" err="1" smtClean="0">
                          <a:latin typeface="Kristen ITC" pitchFamily="66" charset="0"/>
                          <a:ea typeface="Times New Roman"/>
                        </a:rPr>
                        <a:t>kurangan</a:t>
                      </a:r>
                      <a:r>
                        <a:rPr lang="en-US" sz="2800" dirty="0" smtClean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/>
                </a:tc>
              </a:tr>
              <a:tr h="413656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dapat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diambil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</a:p>
                    <a:p>
                      <a:pPr marL="291465" algn="l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secara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cepat</a:t>
                      </a:r>
                      <a:endParaRPr lang="en-US" sz="2800" dirty="0"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Penanggung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jawab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jelas</a:t>
                      </a:r>
                      <a:endParaRPr lang="en-US" sz="2800" dirty="0"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Biaya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dikeluarkan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</a:p>
                    <a:p>
                      <a:pPr marL="291465" algn="l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tidak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terlalu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besar</a:t>
                      </a:r>
                      <a:endParaRPr lang="en-US" sz="2800" dirty="0">
                        <a:latin typeface="Kristen ITC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76225" algn="l"/>
                        </a:tabLst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kurang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baik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,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karena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Kristen ITC" pitchFamily="66" charset="0"/>
                          <a:ea typeface="Times New Roman"/>
                        </a:rPr>
                        <a:t>limited factors</a:t>
                      </a:r>
                      <a:endParaRPr lang="en-US" sz="2800" dirty="0"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76225" algn="l"/>
                        </a:tabLst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Prestise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manajer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akan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berkurang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jika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salah</a:t>
                      </a:r>
                      <a:endParaRPr lang="en-US" sz="2800" dirty="0"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76225" algn="l"/>
                        </a:tabLst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Realisasi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mengalami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kesulitan</a:t>
                      </a:r>
                      <a:endParaRPr lang="en-US" sz="2800" dirty="0"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76225" algn="l"/>
                        </a:tabLst>
                      </a:pP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Bawahan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tidak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latin typeface="Kristen ITC" pitchFamily="66" charset="0"/>
                          <a:ea typeface="Times New Roman"/>
                        </a:rPr>
                        <a:t>terbina</a:t>
                      </a:r>
                      <a:endParaRPr lang="en-US" sz="2800" dirty="0">
                        <a:latin typeface="Kristen ITC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776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  <a:gridCol w="4471990"/>
              </a:tblGrid>
              <a:tr h="630630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latin typeface="Kristen ITC" pitchFamily="66" charset="0"/>
                          <a:ea typeface="Times New Roman"/>
                        </a:rPr>
                        <a:t>Kelebihan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 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47725" algn="l"/>
                          <a:tab pos="1278890" algn="ctr"/>
                        </a:tabLst>
                      </a:pP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	</a:t>
                      </a:r>
                      <a:r>
                        <a:rPr lang="en-US" sz="2800" dirty="0" err="1" smtClean="0">
                          <a:latin typeface="Kristen ITC" pitchFamily="66" charset="0"/>
                          <a:ea typeface="Times New Roman"/>
                        </a:rPr>
                        <a:t>Ke</a:t>
                      </a:r>
                      <a:r>
                        <a:rPr lang="en-US" sz="2800" u="sng" dirty="0" err="1" smtClean="0">
                          <a:latin typeface="Kristen ITC" pitchFamily="66" charset="0"/>
                          <a:ea typeface="Times New Roman"/>
                        </a:rPr>
                        <a:t>kurangan</a:t>
                      </a:r>
                      <a:r>
                        <a:rPr lang="en-US" sz="2800" dirty="0" smtClean="0"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>
                          <a:latin typeface="Kristen ITC" pitchFamily="66" charset="0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/>
                </a:tc>
              </a:tr>
              <a:tr h="413656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dapat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diambil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</a:p>
                    <a:p>
                      <a:pPr marL="291465" algn="l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secara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cepat</a:t>
                      </a:r>
                      <a:endParaRPr lang="en-US" sz="2800" dirty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Penanggung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jawab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jelas</a:t>
                      </a:r>
                      <a:endParaRPr lang="en-US" sz="2800" dirty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Biaya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yang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dikeluarkan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</a:p>
                    <a:p>
                      <a:pPr marL="291465" algn="l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tidak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terlalu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besar</a:t>
                      </a:r>
                      <a:endParaRPr lang="en-US" sz="2800" dirty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76225" algn="l"/>
                        </a:tabLs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kurang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baik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karena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limited factors</a:t>
                      </a:r>
                      <a:endParaRPr lang="en-US" sz="2800" dirty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76225" algn="l"/>
                        </a:tabLs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Prestise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manajer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akan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berkurang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jika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salah</a:t>
                      </a:r>
                      <a:endParaRPr lang="en-US" sz="2800" dirty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76225" algn="l"/>
                        </a:tabLs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Realisasi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mengalami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kesulitan</a:t>
                      </a:r>
                      <a:endParaRPr lang="en-US" sz="2800" dirty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276225" algn="l"/>
                        </a:tabLs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Bawahan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tidak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terbina</a:t>
                      </a:r>
                      <a:endParaRPr lang="en-US" sz="2800" dirty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CC3399"/>
                </a:solidFill>
                <a:latin typeface="Kristen ITC" pitchFamily="66" charset="0"/>
              </a:rPr>
              <a:t>PENGAMBIL KEPUTUSAN </a:t>
            </a:r>
            <a:r>
              <a:rPr lang="en-US" sz="2400" b="1" i="1" dirty="0" smtClean="0">
                <a:solidFill>
                  <a:srgbClr val="CC3399"/>
                </a:solidFill>
                <a:latin typeface="Kristen ITC" pitchFamily="66" charset="0"/>
              </a:rPr>
              <a:t> (DECISION MAKER)</a:t>
            </a:r>
            <a:br>
              <a:rPr lang="en-US" sz="2400" b="1" i="1" dirty="0" smtClean="0">
                <a:solidFill>
                  <a:srgbClr val="CC3399"/>
                </a:solidFill>
                <a:latin typeface="Kristen ITC" pitchFamily="66" charset="0"/>
              </a:rPr>
            </a:br>
            <a:r>
              <a:rPr lang="en-US" sz="2400" i="1" u="sng" dirty="0" smtClean="0">
                <a:solidFill>
                  <a:srgbClr val="FF0000"/>
                </a:solidFill>
                <a:latin typeface="Kristen ITC" pitchFamily="66" charset="0"/>
              </a:rPr>
              <a:t>Group decision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600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552"/>
                <a:gridCol w="3829048"/>
              </a:tblGrid>
              <a:tr h="617321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Kelebihan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u="sng" kern="12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Kekurangan</a:t>
                      </a:r>
                      <a:r>
                        <a:rPr kumimoji="0" lang="en-US" sz="2400" kern="12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:</a:t>
                      </a:r>
                      <a:endParaRPr lang="en-US" sz="2400" dirty="0">
                        <a:solidFill>
                          <a:srgbClr val="FF0000"/>
                        </a:solidFill>
                        <a:latin typeface="Kristen ITC" pitchFamily="66" charset="0"/>
                      </a:endParaRPr>
                    </a:p>
                  </a:txBody>
                  <a:tcPr/>
                </a:tc>
              </a:tr>
              <a:tr h="3954711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540385" algn="l"/>
                        </a:tabLst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relatif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lebih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baik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logis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ideal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540385" algn="l"/>
                        </a:tabLst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Kecenderungan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otoriter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dapat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dihindarkan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540385" algn="l"/>
                        </a:tabLst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Kerjasama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dapat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ditingkatkan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540385" algn="l"/>
                        </a:tabLst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Resiko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dampak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negatif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dari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keputusan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semakin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kecil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540385" algn="l"/>
                        </a:tabLst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Kristen ITC" pitchFamily="66" charset="0"/>
                          <a:ea typeface="Times New Roman"/>
                        </a:rPr>
                        <a:t>Pembinaan</a:t>
                      </a:r>
                      <a:endParaRPr lang="en-US" sz="2400" dirty="0">
                        <a:solidFill>
                          <a:srgbClr val="FF0000"/>
                        </a:solidFill>
                        <a:latin typeface="Kristen ITC" pitchFamily="66" charset="0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Pengambilan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baseline="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keputusan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relatif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lama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Biaya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lebih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besar</a:t>
                      </a:r>
                      <a:endParaRPr kumimoji="0" lang="en-US" sz="2400" kern="1200" dirty="0" smtClean="0">
                        <a:solidFill>
                          <a:srgbClr val="002060"/>
                        </a:solidFill>
                        <a:latin typeface="Kristen ITC" pitchFamily="66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Penanggung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jawab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keputusan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kurang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jelas</a:t>
                      </a:r>
                      <a:endParaRPr kumimoji="0" lang="en-US" sz="2400" kern="1200" dirty="0" smtClean="0">
                        <a:solidFill>
                          <a:srgbClr val="002060"/>
                        </a:solidFill>
                        <a:latin typeface="Kristen ITC" pitchFamily="66" charset="0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Minoritas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terpaksa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menyetujui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keputusan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karena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kalah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Kristen ITC" pitchFamily="66" charset="0"/>
                          <a:ea typeface="+mn-ea"/>
                          <a:cs typeface="+mn-cs"/>
                        </a:rPr>
                        <a:t>suara</a:t>
                      </a:r>
                      <a:endParaRPr lang="en-US" sz="2400" dirty="0">
                        <a:solidFill>
                          <a:srgbClr val="002060"/>
                        </a:solidFill>
                        <a:latin typeface="Kristen ITC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Berlin Sans FB Demi" pitchFamily="34" charset="0"/>
              </a:rPr>
              <a:t>BASIS PENGAMBILAN KEPUTUSAN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14974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Keyakinan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mengambil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didasarkan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pada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keyakinan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memperhitungkan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faktor-faktor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internal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eksternal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serta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dampak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negatif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positif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dari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tersebut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Intuisi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mengambil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didasarkan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pada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suara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hati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naluri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perasaan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pribadi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kemampuan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mental,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akan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tetapi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situasi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dihadapinya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sikap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realistis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memutuskannya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menurut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perasaan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saja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800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Fakta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fakta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mengambil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didasarkan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hasil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analisis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data,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informasi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fakta-fakta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serta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di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dukung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kemampuan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imajinasi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daya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fikir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mengimplementasikan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situasi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masa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depan</a:t>
            </a:r>
            <a:endParaRPr lang="en-US" sz="28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lvl="0" indent="-514350" algn="just">
              <a:buFont typeface="+mj-lt"/>
              <a:buAutoNum type="arabicPeriod" startAt="3"/>
            </a:pP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Pengalaman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mengambil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didasarkan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pengalaman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fihak-fihak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lain</a:t>
            </a:r>
          </a:p>
          <a:p>
            <a:pPr marL="514350" lvl="0" indent="-514350" algn="just">
              <a:buFont typeface="+mj-lt"/>
              <a:buAutoNum type="arabicPeriod" startAt="3"/>
            </a:pP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Kekuasaan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mengambil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didasarkan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kekuasan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Berlin Sans FB Demi" pitchFamily="34" charset="0"/>
              </a:rPr>
              <a:t>(authority)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dimilikinya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supaya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itu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sah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 legal.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TEKNIK-TEKNIK PENGAMBILAN KEPUTUSAN</a:t>
            </a:r>
            <a:endParaRPr lang="en-US" sz="24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253054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70C0"/>
                </a:solidFill>
              </a:rPr>
              <a:t>Operation research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Adalah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menggunakan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metode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</a:rPr>
              <a:t>scientific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dalam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analisis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pemecahan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suatu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masalah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penerapan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teknik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ini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adalah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usaha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inventarisasi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70C0"/>
                </a:solidFill>
              </a:rPr>
              <a:t>Linear Programming, </a:t>
            </a:r>
            <a:r>
              <a:rPr lang="en-US" sz="2800" dirty="0" err="1" smtClean="0">
                <a:solidFill>
                  <a:srgbClr val="0070C0"/>
                </a:solidFill>
              </a:rPr>
              <a:t>Yaitu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menggunakan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rumus-rumus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matematik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</a:rPr>
              <a:t>(vector analysis)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70C0"/>
                </a:solidFill>
              </a:rPr>
              <a:t>Gaming War Games, </a:t>
            </a:r>
            <a:r>
              <a:rPr lang="en-US" sz="2800" dirty="0" err="1" smtClean="0">
                <a:solidFill>
                  <a:srgbClr val="0070C0"/>
                </a:solidFill>
              </a:rPr>
              <a:t>Yaitu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menggunakan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strategi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smtClean="0">
                <a:solidFill>
                  <a:srgbClr val="0070C0"/>
                </a:solidFill>
              </a:rPr>
              <a:t>Probability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Yaitu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teori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kemungkinan</a:t>
            </a:r>
            <a:r>
              <a:rPr lang="en-US" sz="2800" dirty="0" smtClean="0">
                <a:solidFill>
                  <a:srgbClr val="0070C0"/>
                </a:solidFill>
              </a:rPr>
              <a:t> yang </a:t>
            </a:r>
            <a:r>
              <a:rPr lang="en-US" sz="2800" dirty="0" err="1" smtClean="0">
                <a:solidFill>
                  <a:srgbClr val="0070C0"/>
                </a:solidFill>
              </a:rPr>
              <a:t>rasional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atas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hal-hal</a:t>
            </a:r>
            <a:r>
              <a:rPr lang="en-US" sz="2800" dirty="0" smtClean="0">
                <a:solidFill>
                  <a:srgbClr val="0070C0"/>
                </a:solidFill>
              </a:rPr>
              <a:t> yang </a:t>
            </a:r>
            <a:r>
              <a:rPr lang="en-US" sz="2800" dirty="0" err="1" smtClean="0">
                <a:solidFill>
                  <a:srgbClr val="0070C0"/>
                </a:solidFill>
              </a:rPr>
              <a:t>tidak</a:t>
            </a:r>
            <a:r>
              <a:rPr lang="en-US" sz="2800" dirty="0" smtClean="0">
                <a:solidFill>
                  <a:srgbClr val="0070C0"/>
                </a:solidFill>
              </a:rPr>
              <a:t> normal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i="1" dirty="0" err="1" smtClean="0">
                <a:solidFill>
                  <a:srgbClr val="0070C0"/>
                </a:solidFill>
              </a:rPr>
              <a:t>Rangking</a:t>
            </a:r>
            <a:r>
              <a:rPr lang="en-US" sz="2800" i="1" dirty="0" smtClean="0">
                <a:solidFill>
                  <a:srgbClr val="0070C0"/>
                </a:solidFill>
              </a:rPr>
              <a:t> and statistical Weighting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2"/>
            <a:r>
              <a:rPr lang="en-US" sz="2400" dirty="0" err="1" smtClean="0">
                <a:solidFill>
                  <a:srgbClr val="0070C0"/>
                </a:solidFill>
              </a:rPr>
              <a:t>Melokalisasi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berbagai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faktor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mempengaruhi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keputusan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terakhir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</a:p>
          <a:p>
            <a:pPr lvl="2"/>
            <a:r>
              <a:rPr lang="en-US" sz="2400" dirty="0" err="1" smtClean="0">
                <a:solidFill>
                  <a:srgbClr val="0070C0"/>
                </a:solidFill>
              </a:rPr>
              <a:t>Menimbang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faktor-faktor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dapat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bandingkan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tercakup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setiap</a:t>
            </a:r>
            <a:r>
              <a:rPr lang="en-US" sz="2400" dirty="0" smtClean="0">
                <a:solidFill>
                  <a:srgbClr val="0070C0"/>
                </a:solidFill>
              </a:rPr>
              <a:t> alternative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Bernard MT Condensed" pitchFamily="18" charset="0"/>
              </a:rPr>
              <a:t>DATA DALAM PENGAMBILAN KEPUTUSAN</a:t>
            </a:r>
            <a:endParaRPr lang="en-US" sz="3600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85765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FF0000"/>
                </a:solidFill>
                <a:latin typeface="Bernard MT Condensed" pitchFamily="18" charset="0"/>
              </a:rPr>
              <a:t>Well </a:t>
            </a:r>
            <a:r>
              <a:rPr lang="en-US" sz="3600" i="1" dirty="0" err="1" smtClean="0">
                <a:solidFill>
                  <a:srgbClr val="FF0000"/>
                </a:solidFill>
                <a:latin typeface="Bernard MT Condensed" pitchFamily="18" charset="0"/>
              </a:rPr>
              <a:t>Identiffed</a:t>
            </a:r>
            <a:r>
              <a:rPr lang="en-US" sz="3600" i="1" dirty="0" smtClean="0">
                <a:solidFill>
                  <a:srgbClr val="FF0000"/>
                </a:solidFill>
                <a:latin typeface="Bernard MT Condensed" pitchFamily="18" charset="0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sumber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resmi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FF0000"/>
                </a:solidFill>
                <a:latin typeface="Bernard MT Condensed" pitchFamily="18" charset="0"/>
              </a:rPr>
              <a:t>Up to date  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(data 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terbaru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FF0000"/>
                </a:solidFill>
                <a:latin typeface="Bernard MT Condensed" pitchFamily="18" charset="0"/>
              </a:rPr>
              <a:t>Relevant  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berhubungan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langsung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dengan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masalah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bersangkutan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FF0000"/>
                </a:solidFill>
                <a:latin typeface="Bernard MT Condensed" pitchFamily="18" charset="0"/>
              </a:rPr>
              <a:t>Reliable  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dapat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di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percaya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i="1" dirty="0" smtClean="0">
                <a:solidFill>
                  <a:srgbClr val="FF0000"/>
                </a:solidFill>
                <a:latin typeface="Bernard MT Condensed" pitchFamily="18" charset="0"/>
              </a:rPr>
              <a:t>Complete  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Bernard MT Condensed" pitchFamily="18" charset="0"/>
              </a:rPr>
              <a:t>lengkap</a:t>
            </a:r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469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PENGAMBILAN  KEPUTUSAN</vt:lpstr>
      <vt:lpstr>PENGAMBILAN KEPUTUSAN</vt:lpstr>
      <vt:lpstr>MACAM-MACAM KEPUTUSAN</vt:lpstr>
      <vt:lpstr>PENGAMBIL KEPUTUSAN  (DECISION MAKER) Individual decision</vt:lpstr>
      <vt:lpstr>PENGAMBIL KEPUTUSAN  (DECISION MAKER) Group decision</vt:lpstr>
      <vt:lpstr>BASIS PENGAMBILAN KEPUTUSAN</vt:lpstr>
      <vt:lpstr>Slide 7</vt:lpstr>
      <vt:lpstr>TEKNIK-TEKNIK PENGAMBILAN KEPUTUSAN</vt:lpstr>
      <vt:lpstr>DATA DALAM PENGAMBILAN KEPUTUSAN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V PENGAMBILAN KEPUTUSAN</dc:title>
  <dc:creator>Valued Acer Customer</dc:creator>
  <cp:lastModifiedBy>A314-33</cp:lastModifiedBy>
  <cp:revision>4</cp:revision>
  <dcterms:created xsi:type="dcterms:W3CDTF">2010-10-19T03:26:26Z</dcterms:created>
  <dcterms:modified xsi:type="dcterms:W3CDTF">2020-04-21T14:07:26Z</dcterms:modified>
</cp:coreProperties>
</file>